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72" r:id="rId6"/>
    <p:sldId id="284" r:id="rId7"/>
    <p:sldId id="268"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302" r:id="rId26"/>
    <p:sldId id="303" r:id="rId27"/>
    <p:sldId id="304" r:id="rId28"/>
    <p:sldId id="305" r:id="rId29"/>
    <p:sldId id="306" r:id="rId30"/>
    <p:sldId id="307" r:id="rId31"/>
    <p:sldId id="308" r:id="rId32"/>
    <p:sldId id="309" r:id="rId33"/>
    <p:sldId id="310" r:id="rId34"/>
    <p:sldId id="311" r:id="rId35"/>
    <p:sldId id="312" r:id="rId36"/>
    <p:sldId id="313" r:id="rId37"/>
    <p:sldId id="314" r:id="rId38"/>
    <p:sldId id="315" r:id="rId39"/>
    <p:sldId id="316" r:id="rId40"/>
    <p:sldId id="317" r:id="rId41"/>
    <p:sldId id="318" r:id="rId42"/>
    <p:sldId id="319" r:id="rId43"/>
    <p:sldId id="320" r:id="rId44"/>
    <p:sldId id="321" r:id="rId45"/>
    <p:sldId id="322" r:id="rId46"/>
    <p:sldId id="323" r:id="rId47"/>
    <p:sldId id="324" r:id="rId48"/>
    <p:sldId id="325" r:id="rId49"/>
    <p:sldId id="326" r:id="rId50"/>
    <p:sldId id="327" r:id="rId51"/>
    <p:sldId id="328" r:id="rId52"/>
    <p:sldId id="329" r:id="rId53"/>
    <p:sldId id="330" r:id="rId54"/>
    <p:sldId id="331" r:id="rId55"/>
    <p:sldId id="332" r:id="rId56"/>
    <p:sldId id="333" r:id="rId57"/>
    <p:sldId id="334" r:id="rId58"/>
    <p:sldId id="335" r:id="rId59"/>
    <p:sldId id="336" r:id="rId60"/>
    <p:sldId id="337" r:id="rId61"/>
    <p:sldId id="338" r:id="rId62"/>
    <p:sldId id="339" r:id="rId63"/>
    <p:sldId id="340" r:id="rId64"/>
    <p:sldId id="341" r:id="rId65"/>
    <p:sldId id="342" r:id="rId66"/>
    <p:sldId id="343" r:id="rId67"/>
    <p:sldId id="344" r:id="rId68"/>
  </p:sldIdLst>
  <p:sldSz cx="7772400" cy="10058400"/>
  <p:notesSz cx="7010400" cy="9296400"/>
  <p:defaultTextStyle>
    <a:defPPr>
      <a:defRPr lang="en-US"/>
    </a:defPPr>
    <a:lvl1pPr marL="0" algn="l" defTabSz="1017633" rtl="0" eaLnBrk="1" latinLnBrk="0" hangingPunct="1">
      <a:defRPr sz="2000" kern="1200">
        <a:solidFill>
          <a:schemeClr val="tx1"/>
        </a:solidFill>
        <a:latin typeface="+mn-lt"/>
        <a:ea typeface="+mn-ea"/>
        <a:cs typeface="+mn-cs"/>
      </a:defRPr>
    </a:lvl1pPr>
    <a:lvl2pPr marL="508819" algn="l" defTabSz="1017633" rtl="0" eaLnBrk="1" latinLnBrk="0" hangingPunct="1">
      <a:defRPr sz="2000" kern="1200">
        <a:solidFill>
          <a:schemeClr val="tx1"/>
        </a:solidFill>
        <a:latin typeface="+mn-lt"/>
        <a:ea typeface="+mn-ea"/>
        <a:cs typeface="+mn-cs"/>
      </a:defRPr>
    </a:lvl2pPr>
    <a:lvl3pPr marL="1017633" algn="l" defTabSz="1017633" rtl="0" eaLnBrk="1" latinLnBrk="0" hangingPunct="1">
      <a:defRPr sz="2000" kern="1200">
        <a:solidFill>
          <a:schemeClr val="tx1"/>
        </a:solidFill>
        <a:latin typeface="+mn-lt"/>
        <a:ea typeface="+mn-ea"/>
        <a:cs typeface="+mn-cs"/>
      </a:defRPr>
    </a:lvl3pPr>
    <a:lvl4pPr marL="1526452" algn="l" defTabSz="1017633" rtl="0" eaLnBrk="1" latinLnBrk="0" hangingPunct="1">
      <a:defRPr sz="2000" kern="1200">
        <a:solidFill>
          <a:schemeClr val="tx1"/>
        </a:solidFill>
        <a:latin typeface="+mn-lt"/>
        <a:ea typeface="+mn-ea"/>
        <a:cs typeface="+mn-cs"/>
      </a:defRPr>
    </a:lvl4pPr>
    <a:lvl5pPr marL="2035267" algn="l" defTabSz="1017633" rtl="0" eaLnBrk="1" latinLnBrk="0" hangingPunct="1">
      <a:defRPr sz="2000" kern="1200">
        <a:solidFill>
          <a:schemeClr val="tx1"/>
        </a:solidFill>
        <a:latin typeface="+mn-lt"/>
        <a:ea typeface="+mn-ea"/>
        <a:cs typeface="+mn-cs"/>
      </a:defRPr>
    </a:lvl5pPr>
    <a:lvl6pPr marL="2544086" algn="l" defTabSz="1017633" rtl="0" eaLnBrk="1" latinLnBrk="0" hangingPunct="1">
      <a:defRPr sz="2000" kern="1200">
        <a:solidFill>
          <a:schemeClr val="tx1"/>
        </a:solidFill>
        <a:latin typeface="+mn-lt"/>
        <a:ea typeface="+mn-ea"/>
        <a:cs typeface="+mn-cs"/>
      </a:defRPr>
    </a:lvl6pPr>
    <a:lvl7pPr marL="3052900" algn="l" defTabSz="1017633" rtl="0" eaLnBrk="1" latinLnBrk="0" hangingPunct="1">
      <a:defRPr sz="2000" kern="1200">
        <a:solidFill>
          <a:schemeClr val="tx1"/>
        </a:solidFill>
        <a:latin typeface="+mn-lt"/>
        <a:ea typeface="+mn-ea"/>
        <a:cs typeface="+mn-cs"/>
      </a:defRPr>
    </a:lvl7pPr>
    <a:lvl8pPr marL="3561719" algn="l" defTabSz="1017633" rtl="0" eaLnBrk="1" latinLnBrk="0" hangingPunct="1">
      <a:defRPr sz="2000" kern="1200">
        <a:solidFill>
          <a:schemeClr val="tx1"/>
        </a:solidFill>
        <a:latin typeface="+mn-lt"/>
        <a:ea typeface="+mn-ea"/>
        <a:cs typeface="+mn-cs"/>
      </a:defRPr>
    </a:lvl8pPr>
    <a:lvl9pPr marL="4070534" algn="l" defTabSz="1017633" rtl="0" eaLnBrk="1" latinLnBrk="0" hangingPunct="1">
      <a:defRPr sz="20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ora Germano" initials="NG" lastIdx="6" clrIdx="0"/>
  <p:cmAuthor id="1" name="Matt"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E6E6E6"/>
    <a:srgbClr val="A826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19" autoAdjust="0"/>
    <p:restoredTop sz="98489" autoAdjust="0"/>
  </p:normalViewPr>
  <p:slideViewPr>
    <p:cSldViewPr snapToGrid="0">
      <p:cViewPr>
        <p:scale>
          <a:sx n="100" d="100"/>
          <a:sy n="100" d="100"/>
        </p:scale>
        <p:origin x="-1280" y="856"/>
      </p:cViewPr>
      <p:guideLst>
        <p:guide orient="horz" pos="788"/>
        <p:guide orient="horz" pos="6190"/>
        <p:guide orient="horz" pos="961"/>
        <p:guide orient="horz" pos="3442"/>
        <p:guide orient="horz" pos="6191"/>
        <p:guide orient="horz" pos="6193"/>
        <p:guide orient="horz" pos="6192"/>
        <p:guide orient="horz" pos="3715"/>
        <p:guide orient="horz" pos="3366"/>
        <p:guide orient="horz" pos="4653"/>
        <p:guide orient="horz" pos="6194"/>
        <p:guide orient="horz" pos="6204"/>
        <p:guide pos="2181"/>
        <p:guide pos="144"/>
        <p:guide pos="4752"/>
        <p:guide pos="352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63" Type="http://schemas.openxmlformats.org/officeDocument/2006/relationships/slide" Target="slides/slide58.xml"/><Relationship Id="rId64" Type="http://schemas.openxmlformats.org/officeDocument/2006/relationships/slide" Target="slides/slide59.xml"/><Relationship Id="rId65" Type="http://schemas.openxmlformats.org/officeDocument/2006/relationships/slide" Target="slides/slide60.xml"/><Relationship Id="rId66" Type="http://schemas.openxmlformats.org/officeDocument/2006/relationships/slide" Target="slides/slide61.xml"/><Relationship Id="rId67" Type="http://schemas.openxmlformats.org/officeDocument/2006/relationships/slide" Target="slides/slide62.xml"/><Relationship Id="rId68" Type="http://schemas.openxmlformats.org/officeDocument/2006/relationships/slide" Target="slides/slide63.xml"/><Relationship Id="rId69" Type="http://schemas.openxmlformats.org/officeDocument/2006/relationships/printerSettings" Target="printerSettings/printerSettings1.bin"/><Relationship Id="rId50" Type="http://schemas.openxmlformats.org/officeDocument/2006/relationships/slide" Target="slides/slide45.xml"/><Relationship Id="rId51" Type="http://schemas.openxmlformats.org/officeDocument/2006/relationships/slide" Target="slides/slide46.xml"/><Relationship Id="rId52" Type="http://schemas.openxmlformats.org/officeDocument/2006/relationships/slide" Target="slides/slide47.xml"/><Relationship Id="rId53" Type="http://schemas.openxmlformats.org/officeDocument/2006/relationships/slide" Target="slides/slide48.xml"/><Relationship Id="rId54" Type="http://schemas.openxmlformats.org/officeDocument/2006/relationships/slide" Target="slides/slide49.xml"/><Relationship Id="rId55" Type="http://schemas.openxmlformats.org/officeDocument/2006/relationships/slide" Target="slides/slide50.xml"/><Relationship Id="rId56" Type="http://schemas.openxmlformats.org/officeDocument/2006/relationships/slide" Target="slides/slide51.xml"/><Relationship Id="rId57" Type="http://schemas.openxmlformats.org/officeDocument/2006/relationships/slide" Target="slides/slide52.xml"/><Relationship Id="rId58" Type="http://schemas.openxmlformats.org/officeDocument/2006/relationships/slide" Target="slides/slide53.xml"/><Relationship Id="rId59" Type="http://schemas.openxmlformats.org/officeDocument/2006/relationships/slide" Target="slides/slide54.xml"/><Relationship Id="rId40" Type="http://schemas.openxmlformats.org/officeDocument/2006/relationships/slide" Target="slides/slide35.xml"/><Relationship Id="rId41" Type="http://schemas.openxmlformats.org/officeDocument/2006/relationships/slide" Target="slides/slide36.xml"/><Relationship Id="rId42" Type="http://schemas.openxmlformats.org/officeDocument/2006/relationships/slide" Target="slides/slide37.xml"/><Relationship Id="rId43" Type="http://schemas.openxmlformats.org/officeDocument/2006/relationships/slide" Target="slides/slide38.xml"/><Relationship Id="rId44" Type="http://schemas.openxmlformats.org/officeDocument/2006/relationships/slide" Target="slides/slide39.xml"/><Relationship Id="rId45" Type="http://schemas.openxmlformats.org/officeDocument/2006/relationships/slide" Target="slides/slide40.xml"/><Relationship Id="rId46" Type="http://schemas.openxmlformats.org/officeDocument/2006/relationships/slide" Target="slides/slide41.xml"/><Relationship Id="rId47" Type="http://schemas.openxmlformats.org/officeDocument/2006/relationships/slide" Target="slides/slide42.xml"/><Relationship Id="rId48" Type="http://schemas.openxmlformats.org/officeDocument/2006/relationships/slide" Target="slides/slide43.xml"/><Relationship Id="rId49" Type="http://schemas.openxmlformats.org/officeDocument/2006/relationships/slide" Target="slides/slide4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37" Type="http://schemas.openxmlformats.org/officeDocument/2006/relationships/slide" Target="slides/slide32.xml"/><Relationship Id="rId38" Type="http://schemas.openxmlformats.org/officeDocument/2006/relationships/slide" Target="slides/slide33.xml"/><Relationship Id="rId39" Type="http://schemas.openxmlformats.org/officeDocument/2006/relationships/slide" Target="slides/slide34.xml"/><Relationship Id="rId70" Type="http://schemas.openxmlformats.org/officeDocument/2006/relationships/commentAuthors" Target="commentAuthors.xml"/><Relationship Id="rId71" Type="http://schemas.openxmlformats.org/officeDocument/2006/relationships/presProps" Target="presProps.xml"/><Relationship Id="rId72" Type="http://schemas.openxmlformats.org/officeDocument/2006/relationships/viewProps" Target="viewProps.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73" Type="http://schemas.openxmlformats.org/officeDocument/2006/relationships/theme" Target="theme/theme1.xml"/><Relationship Id="rId74" Type="http://schemas.openxmlformats.org/officeDocument/2006/relationships/tableStyles" Target="tableStyles.xml"/><Relationship Id="rId60" Type="http://schemas.openxmlformats.org/officeDocument/2006/relationships/slide" Target="slides/slide55.xml"/><Relationship Id="rId61" Type="http://schemas.openxmlformats.org/officeDocument/2006/relationships/slide" Target="slides/slide56.xml"/><Relationship Id="rId62" Type="http://schemas.openxmlformats.org/officeDocument/2006/relationships/slide" Target="slides/slide57.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32"/>
            <a:ext cx="6606540" cy="2156036"/>
          </a:xfrm>
          <a:prstGeom prst="rect">
            <a:avLst/>
          </a:prstGeom>
        </p:spPr>
        <p:txBody>
          <a:bodyPr lIns="91338" tIns="45667" rIns="91338" bIns="45667"/>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a:prstGeom prst="rect">
            <a:avLst/>
          </a:prstGeom>
        </p:spPr>
        <p:txBody>
          <a:bodyPr lIns="91338" tIns="45667" rIns="91338" bIns="45667"/>
          <a:lstStyle>
            <a:lvl1pPr marL="0" indent="0" algn="ctr">
              <a:buNone/>
              <a:defRPr>
                <a:solidFill>
                  <a:schemeClr val="tx1">
                    <a:tint val="75000"/>
                  </a:schemeClr>
                </a:solidFill>
              </a:defRPr>
            </a:lvl1pPr>
            <a:lvl2pPr marL="508819" indent="0" algn="ctr">
              <a:buNone/>
              <a:defRPr>
                <a:solidFill>
                  <a:schemeClr val="tx1">
                    <a:tint val="75000"/>
                  </a:schemeClr>
                </a:solidFill>
              </a:defRPr>
            </a:lvl2pPr>
            <a:lvl3pPr marL="1017633" indent="0" algn="ctr">
              <a:buNone/>
              <a:defRPr>
                <a:solidFill>
                  <a:schemeClr val="tx1">
                    <a:tint val="75000"/>
                  </a:schemeClr>
                </a:solidFill>
              </a:defRPr>
            </a:lvl3pPr>
            <a:lvl4pPr marL="1526452" indent="0" algn="ctr">
              <a:buNone/>
              <a:defRPr>
                <a:solidFill>
                  <a:schemeClr val="tx1">
                    <a:tint val="75000"/>
                  </a:schemeClr>
                </a:solidFill>
              </a:defRPr>
            </a:lvl4pPr>
            <a:lvl5pPr marL="2035267" indent="0" algn="ctr">
              <a:buNone/>
              <a:defRPr>
                <a:solidFill>
                  <a:schemeClr val="tx1">
                    <a:tint val="75000"/>
                  </a:schemeClr>
                </a:solidFill>
              </a:defRPr>
            </a:lvl5pPr>
            <a:lvl6pPr marL="2544086" indent="0" algn="ctr">
              <a:buNone/>
              <a:defRPr>
                <a:solidFill>
                  <a:schemeClr val="tx1">
                    <a:tint val="75000"/>
                  </a:schemeClr>
                </a:solidFill>
              </a:defRPr>
            </a:lvl6pPr>
            <a:lvl7pPr marL="3052900" indent="0" algn="ctr">
              <a:buNone/>
              <a:defRPr>
                <a:solidFill>
                  <a:schemeClr val="tx1">
                    <a:tint val="75000"/>
                  </a:schemeClr>
                </a:solidFill>
              </a:defRPr>
            </a:lvl7pPr>
            <a:lvl8pPr marL="3561719" indent="0" algn="ctr">
              <a:buNone/>
              <a:defRPr>
                <a:solidFill>
                  <a:schemeClr val="tx1">
                    <a:tint val="75000"/>
                  </a:schemeClr>
                </a:solidFill>
              </a:defRPr>
            </a:lvl8pPr>
            <a:lvl9pPr marL="407053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388620" y="9322650"/>
            <a:ext cx="1813560" cy="535516"/>
          </a:xfrm>
          <a:prstGeom prst="rect">
            <a:avLst/>
          </a:prstGeom>
        </p:spPr>
        <p:txBody>
          <a:bodyPr lIns="91338" tIns="45667" rIns="91338" bIns="45667"/>
          <a:lstStyle/>
          <a:p>
            <a:fld id="{E510FF99-D28C-4E1F-ADE7-482396FD795D}" type="datetimeFigureOut">
              <a:rPr lang="en-US" smtClean="0"/>
              <a:pPr/>
              <a:t>5/27/13</a:t>
            </a:fld>
            <a:endParaRPr lang="en-US"/>
          </a:p>
        </p:txBody>
      </p:sp>
      <p:sp>
        <p:nvSpPr>
          <p:cNvPr id="5" name="Footer Placeholder 4"/>
          <p:cNvSpPr>
            <a:spLocks noGrp="1"/>
          </p:cNvSpPr>
          <p:nvPr>
            <p:ph type="ftr" sz="quarter" idx="11"/>
          </p:nvPr>
        </p:nvSpPr>
        <p:spPr>
          <a:xfrm>
            <a:off x="2655570" y="9322650"/>
            <a:ext cx="2461260" cy="535516"/>
          </a:xfrm>
          <a:prstGeom prst="rect">
            <a:avLst/>
          </a:prstGeom>
        </p:spPr>
        <p:txBody>
          <a:bodyPr lIns="91338" tIns="45667" rIns="91338" bIns="45667"/>
          <a:lstStyle/>
          <a:p>
            <a:endParaRPr lang="en-US"/>
          </a:p>
        </p:txBody>
      </p:sp>
      <p:sp>
        <p:nvSpPr>
          <p:cNvPr id="6" name="Slide Number Placeholder 5"/>
          <p:cNvSpPr>
            <a:spLocks noGrp="1"/>
          </p:cNvSpPr>
          <p:nvPr>
            <p:ph type="sldNum" sz="quarter" idx="12"/>
          </p:nvPr>
        </p:nvSpPr>
        <p:spPr>
          <a:xfrm>
            <a:off x="5570220" y="9322650"/>
            <a:ext cx="1813560" cy="535516"/>
          </a:xfrm>
          <a:prstGeom prst="rect">
            <a:avLst/>
          </a:prstGeom>
        </p:spPr>
        <p:txBody>
          <a:bodyPr lIns="91338" tIns="45667" rIns="91338" bIns="45667"/>
          <a:lstStyle/>
          <a:p>
            <a:fld id="{5A7C777F-B0CD-4CC7-9C40-5FBA3563B06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a:prstGeom prst="rect">
            <a:avLst/>
          </a:prstGeom>
        </p:spPr>
        <p:txBody>
          <a:bodyPr lIns="91338" tIns="45667" rIns="91338" bIns="45667"/>
          <a:lstStyle/>
          <a:p>
            <a:r>
              <a:rPr lang="en-US" smtClean="0"/>
              <a:t>Click to edit Master title style</a:t>
            </a:r>
            <a:endParaRPr lang="en-US"/>
          </a:p>
        </p:txBody>
      </p:sp>
      <p:sp>
        <p:nvSpPr>
          <p:cNvPr id="3" name="Vertical Text Placeholder 2"/>
          <p:cNvSpPr>
            <a:spLocks noGrp="1"/>
          </p:cNvSpPr>
          <p:nvPr>
            <p:ph type="body" orient="vert" idx="1"/>
          </p:nvPr>
        </p:nvSpPr>
        <p:spPr>
          <a:xfrm>
            <a:off x="388620" y="2346974"/>
            <a:ext cx="6995160" cy="6638079"/>
          </a:xfrm>
          <a:prstGeom prst="rect">
            <a:avLst/>
          </a:prstGeom>
        </p:spPr>
        <p:txBody>
          <a:bodyPr vert="eaVert" lIns="91338" tIns="45667" rIns="91338" bIns="4566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88620" y="9322650"/>
            <a:ext cx="1813560" cy="535516"/>
          </a:xfrm>
          <a:prstGeom prst="rect">
            <a:avLst/>
          </a:prstGeom>
        </p:spPr>
        <p:txBody>
          <a:bodyPr lIns="91338" tIns="45667" rIns="91338" bIns="45667"/>
          <a:lstStyle/>
          <a:p>
            <a:fld id="{E510FF99-D28C-4E1F-ADE7-482396FD795D}" type="datetimeFigureOut">
              <a:rPr lang="en-US" smtClean="0"/>
              <a:pPr/>
              <a:t>5/27/13</a:t>
            </a:fld>
            <a:endParaRPr lang="en-US"/>
          </a:p>
        </p:txBody>
      </p:sp>
      <p:sp>
        <p:nvSpPr>
          <p:cNvPr id="5" name="Footer Placeholder 4"/>
          <p:cNvSpPr>
            <a:spLocks noGrp="1"/>
          </p:cNvSpPr>
          <p:nvPr>
            <p:ph type="ftr" sz="quarter" idx="11"/>
          </p:nvPr>
        </p:nvSpPr>
        <p:spPr>
          <a:xfrm>
            <a:off x="2655570" y="9322650"/>
            <a:ext cx="2461260" cy="535516"/>
          </a:xfrm>
          <a:prstGeom prst="rect">
            <a:avLst/>
          </a:prstGeom>
        </p:spPr>
        <p:txBody>
          <a:bodyPr lIns="91338" tIns="45667" rIns="91338" bIns="45667"/>
          <a:lstStyle/>
          <a:p>
            <a:endParaRPr lang="en-US"/>
          </a:p>
        </p:txBody>
      </p:sp>
      <p:sp>
        <p:nvSpPr>
          <p:cNvPr id="6" name="Slide Number Placeholder 5"/>
          <p:cNvSpPr>
            <a:spLocks noGrp="1"/>
          </p:cNvSpPr>
          <p:nvPr>
            <p:ph type="sldNum" sz="quarter" idx="12"/>
          </p:nvPr>
        </p:nvSpPr>
        <p:spPr>
          <a:xfrm>
            <a:off x="5570220" y="9322650"/>
            <a:ext cx="1813560" cy="535516"/>
          </a:xfrm>
          <a:prstGeom prst="rect">
            <a:avLst/>
          </a:prstGeom>
        </p:spPr>
        <p:txBody>
          <a:bodyPr lIns="91338" tIns="45667" rIns="91338" bIns="45667"/>
          <a:lstStyle/>
          <a:p>
            <a:fld id="{5A7C777F-B0CD-4CC7-9C40-5FBA3563B0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a:prstGeom prst="rect">
            <a:avLst/>
          </a:prstGeom>
        </p:spPr>
        <p:txBody>
          <a:bodyPr vert="eaVert" lIns="91338" tIns="45667" rIns="91338" bIns="45667"/>
          <a:lstStyle/>
          <a:p>
            <a:r>
              <a:rPr lang="en-US" smtClean="0"/>
              <a:t>Click to edit Master title style</a:t>
            </a:r>
            <a:endParaRPr lang="en-US"/>
          </a:p>
        </p:txBody>
      </p:sp>
      <p:sp>
        <p:nvSpPr>
          <p:cNvPr id="3" name="Vertical Text Placeholder 2"/>
          <p:cNvSpPr>
            <a:spLocks noGrp="1"/>
          </p:cNvSpPr>
          <p:nvPr>
            <p:ph type="body" orient="vert" idx="1"/>
          </p:nvPr>
        </p:nvSpPr>
        <p:spPr>
          <a:xfrm>
            <a:off x="291470" y="537846"/>
            <a:ext cx="3805238" cy="11441430"/>
          </a:xfrm>
          <a:prstGeom prst="rect">
            <a:avLst/>
          </a:prstGeom>
        </p:spPr>
        <p:txBody>
          <a:bodyPr vert="eaVert" lIns="91338" tIns="45667" rIns="91338" bIns="4566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88620" y="9322650"/>
            <a:ext cx="1813560" cy="535516"/>
          </a:xfrm>
          <a:prstGeom prst="rect">
            <a:avLst/>
          </a:prstGeom>
        </p:spPr>
        <p:txBody>
          <a:bodyPr lIns="91338" tIns="45667" rIns="91338" bIns="45667"/>
          <a:lstStyle/>
          <a:p>
            <a:fld id="{E510FF99-D28C-4E1F-ADE7-482396FD795D}" type="datetimeFigureOut">
              <a:rPr lang="en-US" smtClean="0"/>
              <a:pPr/>
              <a:t>5/27/13</a:t>
            </a:fld>
            <a:endParaRPr lang="en-US"/>
          </a:p>
        </p:txBody>
      </p:sp>
      <p:sp>
        <p:nvSpPr>
          <p:cNvPr id="5" name="Footer Placeholder 4"/>
          <p:cNvSpPr>
            <a:spLocks noGrp="1"/>
          </p:cNvSpPr>
          <p:nvPr>
            <p:ph type="ftr" sz="quarter" idx="11"/>
          </p:nvPr>
        </p:nvSpPr>
        <p:spPr>
          <a:xfrm>
            <a:off x="2655570" y="9322650"/>
            <a:ext cx="2461260" cy="535516"/>
          </a:xfrm>
          <a:prstGeom prst="rect">
            <a:avLst/>
          </a:prstGeom>
        </p:spPr>
        <p:txBody>
          <a:bodyPr lIns="91338" tIns="45667" rIns="91338" bIns="45667"/>
          <a:lstStyle/>
          <a:p>
            <a:endParaRPr lang="en-US"/>
          </a:p>
        </p:txBody>
      </p:sp>
      <p:sp>
        <p:nvSpPr>
          <p:cNvPr id="6" name="Slide Number Placeholder 5"/>
          <p:cNvSpPr>
            <a:spLocks noGrp="1"/>
          </p:cNvSpPr>
          <p:nvPr>
            <p:ph type="sldNum" sz="quarter" idx="12"/>
          </p:nvPr>
        </p:nvSpPr>
        <p:spPr>
          <a:xfrm>
            <a:off x="5570220" y="9322650"/>
            <a:ext cx="1813560" cy="535516"/>
          </a:xfrm>
          <a:prstGeom prst="rect">
            <a:avLst/>
          </a:prstGeom>
        </p:spPr>
        <p:txBody>
          <a:bodyPr lIns="91338" tIns="45667" rIns="91338" bIns="45667"/>
          <a:lstStyle/>
          <a:p>
            <a:fld id="{5A7C777F-B0CD-4CC7-9C40-5FBA3563B0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a:prstGeom prst="rect">
            <a:avLst/>
          </a:prstGeom>
        </p:spPr>
        <p:txBody>
          <a:bodyPr lIns="91338" tIns="45667" rIns="91338" bIns="45667"/>
          <a:lstStyle/>
          <a:p>
            <a:r>
              <a:rPr lang="en-US" smtClean="0"/>
              <a:t>Click to edit Master title style</a:t>
            </a:r>
            <a:endParaRPr lang="en-US"/>
          </a:p>
        </p:txBody>
      </p:sp>
      <p:sp>
        <p:nvSpPr>
          <p:cNvPr id="3" name="Content Placeholder 2"/>
          <p:cNvSpPr>
            <a:spLocks noGrp="1"/>
          </p:cNvSpPr>
          <p:nvPr>
            <p:ph idx="1"/>
          </p:nvPr>
        </p:nvSpPr>
        <p:spPr>
          <a:xfrm>
            <a:off x="388620" y="2346974"/>
            <a:ext cx="6995160" cy="6638079"/>
          </a:xfrm>
          <a:prstGeom prst="rect">
            <a:avLst/>
          </a:prstGeom>
        </p:spPr>
        <p:txBody>
          <a:bodyPr lIns="91338" tIns="45667" rIns="91338" bIns="4566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88620" y="9322650"/>
            <a:ext cx="1813560" cy="535516"/>
          </a:xfrm>
          <a:prstGeom prst="rect">
            <a:avLst/>
          </a:prstGeom>
        </p:spPr>
        <p:txBody>
          <a:bodyPr lIns="91338" tIns="45667" rIns="91338" bIns="45667"/>
          <a:lstStyle/>
          <a:p>
            <a:fld id="{E510FF99-D28C-4E1F-ADE7-482396FD795D}" type="datetimeFigureOut">
              <a:rPr lang="en-US" smtClean="0"/>
              <a:pPr/>
              <a:t>5/27/13</a:t>
            </a:fld>
            <a:endParaRPr lang="en-US"/>
          </a:p>
        </p:txBody>
      </p:sp>
      <p:sp>
        <p:nvSpPr>
          <p:cNvPr id="5" name="Footer Placeholder 4"/>
          <p:cNvSpPr>
            <a:spLocks noGrp="1"/>
          </p:cNvSpPr>
          <p:nvPr>
            <p:ph type="ftr" sz="quarter" idx="11"/>
          </p:nvPr>
        </p:nvSpPr>
        <p:spPr>
          <a:xfrm>
            <a:off x="2655570" y="9322650"/>
            <a:ext cx="2461260" cy="535516"/>
          </a:xfrm>
          <a:prstGeom prst="rect">
            <a:avLst/>
          </a:prstGeom>
        </p:spPr>
        <p:txBody>
          <a:bodyPr lIns="91338" tIns="45667" rIns="91338" bIns="45667"/>
          <a:lstStyle/>
          <a:p>
            <a:endParaRPr lang="en-US"/>
          </a:p>
        </p:txBody>
      </p:sp>
      <p:sp>
        <p:nvSpPr>
          <p:cNvPr id="6" name="Slide Number Placeholder 5"/>
          <p:cNvSpPr>
            <a:spLocks noGrp="1"/>
          </p:cNvSpPr>
          <p:nvPr>
            <p:ph type="sldNum" sz="quarter" idx="12"/>
          </p:nvPr>
        </p:nvSpPr>
        <p:spPr>
          <a:xfrm>
            <a:off x="5570220" y="9322650"/>
            <a:ext cx="1813560" cy="535516"/>
          </a:xfrm>
          <a:prstGeom prst="rect">
            <a:avLst/>
          </a:prstGeom>
        </p:spPr>
        <p:txBody>
          <a:bodyPr lIns="91338" tIns="45667" rIns="91338" bIns="45667"/>
          <a:lstStyle/>
          <a:p>
            <a:fld id="{5A7C777F-B0CD-4CC7-9C40-5FBA3563B0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a:prstGeom prst="rect">
            <a:avLst/>
          </a:prstGeom>
        </p:spPr>
        <p:txBody>
          <a:bodyPr lIns="91338" tIns="45667" rIns="91338" bIns="45667"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9"/>
            <a:ext cx="6606540" cy="2200274"/>
          </a:xfrm>
          <a:prstGeom prst="rect">
            <a:avLst/>
          </a:prstGeom>
        </p:spPr>
        <p:txBody>
          <a:bodyPr lIns="91338" tIns="45667" rIns="91338" bIns="45667" anchor="b"/>
          <a:lstStyle>
            <a:lvl1pPr marL="0" indent="0">
              <a:buNone/>
              <a:defRPr sz="2200">
                <a:solidFill>
                  <a:schemeClr val="tx1">
                    <a:tint val="75000"/>
                  </a:schemeClr>
                </a:solidFill>
              </a:defRPr>
            </a:lvl1pPr>
            <a:lvl2pPr marL="508819" indent="0">
              <a:buNone/>
              <a:defRPr sz="2000">
                <a:solidFill>
                  <a:schemeClr val="tx1">
                    <a:tint val="75000"/>
                  </a:schemeClr>
                </a:solidFill>
              </a:defRPr>
            </a:lvl2pPr>
            <a:lvl3pPr marL="1017633" indent="0">
              <a:buNone/>
              <a:defRPr sz="1800">
                <a:solidFill>
                  <a:schemeClr val="tx1">
                    <a:tint val="75000"/>
                  </a:schemeClr>
                </a:solidFill>
              </a:defRPr>
            </a:lvl3pPr>
            <a:lvl4pPr marL="1526452" indent="0">
              <a:buNone/>
              <a:defRPr sz="1600">
                <a:solidFill>
                  <a:schemeClr val="tx1">
                    <a:tint val="75000"/>
                  </a:schemeClr>
                </a:solidFill>
              </a:defRPr>
            </a:lvl4pPr>
            <a:lvl5pPr marL="2035267" indent="0">
              <a:buNone/>
              <a:defRPr sz="1600">
                <a:solidFill>
                  <a:schemeClr val="tx1">
                    <a:tint val="75000"/>
                  </a:schemeClr>
                </a:solidFill>
              </a:defRPr>
            </a:lvl5pPr>
            <a:lvl6pPr marL="2544086" indent="0">
              <a:buNone/>
              <a:defRPr sz="1600">
                <a:solidFill>
                  <a:schemeClr val="tx1">
                    <a:tint val="75000"/>
                  </a:schemeClr>
                </a:solidFill>
              </a:defRPr>
            </a:lvl6pPr>
            <a:lvl7pPr marL="3052900" indent="0">
              <a:buNone/>
              <a:defRPr sz="1600">
                <a:solidFill>
                  <a:schemeClr val="tx1">
                    <a:tint val="75000"/>
                  </a:schemeClr>
                </a:solidFill>
              </a:defRPr>
            </a:lvl7pPr>
            <a:lvl8pPr marL="3561719" indent="0">
              <a:buNone/>
              <a:defRPr sz="1600">
                <a:solidFill>
                  <a:schemeClr val="tx1">
                    <a:tint val="75000"/>
                  </a:schemeClr>
                </a:solidFill>
              </a:defRPr>
            </a:lvl8pPr>
            <a:lvl9pPr marL="4070534"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88620" y="9322650"/>
            <a:ext cx="1813560" cy="535516"/>
          </a:xfrm>
          <a:prstGeom prst="rect">
            <a:avLst/>
          </a:prstGeom>
        </p:spPr>
        <p:txBody>
          <a:bodyPr lIns="91338" tIns="45667" rIns="91338" bIns="45667"/>
          <a:lstStyle/>
          <a:p>
            <a:fld id="{E510FF99-D28C-4E1F-ADE7-482396FD795D}" type="datetimeFigureOut">
              <a:rPr lang="en-US" smtClean="0"/>
              <a:pPr/>
              <a:t>5/27/13</a:t>
            </a:fld>
            <a:endParaRPr lang="en-US"/>
          </a:p>
        </p:txBody>
      </p:sp>
      <p:sp>
        <p:nvSpPr>
          <p:cNvPr id="5" name="Footer Placeholder 4"/>
          <p:cNvSpPr>
            <a:spLocks noGrp="1"/>
          </p:cNvSpPr>
          <p:nvPr>
            <p:ph type="ftr" sz="quarter" idx="11"/>
          </p:nvPr>
        </p:nvSpPr>
        <p:spPr>
          <a:xfrm>
            <a:off x="2655570" y="9322650"/>
            <a:ext cx="2461260" cy="535516"/>
          </a:xfrm>
          <a:prstGeom prst="rect">
            <a:avLst/>
          </a:prstGeom>
        </p:spPr>
        <p:txBody>
          <a:bodyPr lIns="91338" tIns="45667" rIns="91338" bIns="45667"/>
          <a:lstStyle/>
          <a:p>
            <a:endParaRPr lang="en-US"/>
          </a:p>
        </p:txBody>
      </p:sp>
      <p:sp>
        <p:nvSpPr>
          <p:cNvPr id="6" name="Slide Number Placeholder 5"/>
          <p:cNvSpPr>
            <a:spLocks noGrp="1"/>
          </p:cNvSpPr>
          <p:nvPr>
            <p:ph type="sldNum" sz="quarter" idx="12"/>
          </p:nvPr>
        </p:nvSpPr>
        <p:spPr>
          <a:xfrm>
            <a:off x="5570220" y="9322650"/>
            <a:ext cx="1813560" cy="535516"/>
          </a:xfrm>
          <a:prstGeom prst="rect">
            <a:avLst/>
          </a:prstGeom>
        </p:spPr>
        <p:txBody>
          <a:bodyPr lIns="91338" tIns="45667" rIns="91338" bIns="45667"/>
          <a:lstStyle/>
          <a:p>
            <a:fld id="{5A7C777F-B0CD-4CC7-9C40-5FBA3563B06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a:prstGeom prst="rect">
            <a:avLst/>
          </a:prstGeom>
        </p:spPr>
        <p:txBody>
          <a:bodyPr lIns="91338" tIns="45667" rIns="91338" bIns="45667"/>
          <a:lstStyle/>
          <a:p>
            <a:r>
              <a:rPr lang="en-US" smtClean="0"/>
              <a:t>Click to edit Master title style</a:t>
            </a:r>
            <a:endParaRPr lang="en-US"/>
          </a:p>
        </p:txBody>
      </p:sp>
      <p:sp>
        <p:nvSpPr>
          <p:cNvPr id="3" name="Content Placeholder 2"/>
          <p:cNvSpPr>
            <a:spLocks noGrp="1"/>
          </p:cNvSpPr>
          <p:nvPr>
            <p:ph sz="half" idx="1"/>
          </p:nvPr>
        </p:nvSpPr>
        <p:spPr>
          <a:xfrm>
            <a:off x="291478" y="3129286"/>
            <a:ext cx="2558415" cy="8849996"/>
          </a:xfrm>
          <a:prstGeom prst="rect">
            <a:avLst/>
          </a:prstGeom>
        </p:spPr>
        <p:txBody>
          <a:bodyPr lIns="91338" tIns="45667" rIns="91338" bIns="45667"/>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33" y="3129286"/>
            <a:ext cx="2558415" cy="8849996"/>
          </a:xfrm>
          <a:prstGeom prst="rect">
            <a:avLst/>
          </a:prstGeom>
        </p:spPr>
        <p:txBody>
          <a:bodyPr lIns="91338" tIns="45667" rIns="91338" bIns="45667"/>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88620" y="9322650"/>
            <a:ext cx="1813560" cy="535516"/>
          </a:xfrm>
          <a:prstGeom prst="rect">
            <a:avLst/>
          </a:prstGeom>
        </p:spPr>
        <p:txBody>
          <a:bodyPr lIns="91338" tIns="45667" rIns="91338" bIns="45667"/>
          <a:lstStyle/>
          <a:p>
            <a:fld id="{E510FF99-D28C-4E1F-ADE7-482396FD795D}" type="datetimeFigureOut">
              <a:rPr lang="en-US" smtClean="0"/>
              <a:pPr/>
              <a:t>5/27/13</a:t>
            </a:fld>
            <a:endParaRPr lang="en-US"/>
          </a:p>
        </p:txBody>
      </p:sp>
      <p:sp>
        <p:nvSpPr>
          <p:cNvPr id="6" name="Footer Placeholder 5"/>
          <p:cNvSpPr>
            <a:spLocks noGrp="1"/>
          </p:cNvSpPr>
          <p:nvPr>
            <p:ph type="ftr" sz="quarter" idx="11"/>
          </p:nvPr>
        </p:nvSpPr>
        <p:spPr>
          <a:xfrm>
            <a:off x="2655570" y="9322650"/>
            <a:ext cx="2461260" cy="535516"/>
          </a:xfrm>
          <a:prstGeom prst="rect">
            <a:avLst/>
          </a:prstGeom>
        </p:spPr>
        <p:txBody>
          <a:bodyPr lIns="91338" tIns="45667" rIns="91338" bIns="45667"/>
          <a:lstStyle/>
          <a:p>
            <a:endParaRPr lang="en-US"/>
          </a:p>
        </p:txBody>
      </p:sp>
      <p:sp>
        <p:nvSpPr>
          <p:cNvPr id="7" name="Slide Number Placeholder 6"/>
          <p:cNvSpPr>
            <a:spLocks noGrp="1"/>
          </p:cNvSpPr>
          <p:nvPr>
            <p:ph type="sldNum" sz="quarter" idx="12"/>
          </p:nvPr>
        </p:nvSpPr>
        <p:spPr>
          <a:xfrm>
            <a:off x="5570220" y="9322650"/>
            <a:ext cx="1813560" cy="535516"/>
          </a:xfrm>
          <a:prstGeom prst="rect">
            <a:avLst/>
          </a:prstGeom>
        </p:spPr>
        <p:txBody>
          <a:bodyPr lIns="91338" tIns="45667" rIns="91338" bIns="45667"/>
          <a:lstStyle/>
          <a:p>
            <a:fld id="{5A7C777F-B0CD-4CC7-9C40-5FBA3563B06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a:prstGeom prst="rect">
            <a:avLst/>
          </a:prstGeom>
        </p:spPr>
        <p:txBody>
          <a:bodyPr lIns="91338" tIns="45667" rIns="91338" bIns="45667"/>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6" y="2251499"/>
            <a:ext cx="3434160" cy="938318"/>
          </a:xfrm>
          <a:prstGeom prst="rect">
            <a:avLst/>
          </a:prstGeom>
        </p:spPr>
        <p:txBody>
          <a:bodyPr lIns="91338" tIns="45667" rIns="91338" bIns="45667" anchor="b"/>
          <a:lstStyle>
            <a:lvl1pPr marL="0" indent="0">
              <a:buNone/>
              <a:defRPr sz="2700" b="1"/>
            </a:lvl1pPr>
            <a:lvl2pPr marL="508819" indent="0">
              <a:buNone/>
              <a:defRPr sz="2200" b="1"/>
            </a:lvl2pPr>
            <a:lvl3pPr marL="1017633" indent="0">
              <a:buNone/>
              <a:defRPr sz="2000" b="1"/>
            </a:lvl3pPr>
            <a:lvl4pPr marL="1526452" indent="0">
              <a:buNone/>
              <a:defRPr sz="1800" b="1"/>
            </a:lvl4pPr>
            <a:lvl5pPr marL="2035267" indent="0">
              <a:buNone/>
              <a:defRPr sz="1800" b="1"/>
            </a:lvl5pPr>
            <a:lvl6pPr marL="2544086" indent="0">
              <a:buNone/>
              <a:defRPr sz="1800" b="1"/>
            </a:lvl6pPr>
            <a:lvl7pPr marL="3052900" indent="0">
              <a:buNone/>
              <a:defRPr sz="1800" b="1"/>
            </a:lvl7pPr>
            <a:lvl8pPr marL="3561719" indent="0">
              <a:buNone/>
              <a:defRPr sz="1800" b="1"/>
            </a:lvl8pPr>
            <a:lvl9pPr marL="4070534"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6" y="3189817"/>
            <a:ext cx="3434160" cy="5795222"/>
          </a:xfrm>
          <a:prstGeom prst="rect">
            <a:avLst/>
          </a:prstGeom>
        </p:spPr>
        <p:txBody>
          <a:bodyPr lIns="91338" tIns="45667" rIns="91338" bIns="45667"/>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3" y="2251499"/>
            <a:ext cx="3435508" cy="938318"/>
          </a:xfrm>
          <a:prstGeom prst="rect">
            <a:avLst/>
          </a:prstGeom>
        </p:spPr>
        <p:txBody>
          <a:bodyPr lIns="91338" tIns="45667" rIns="91338" bIns="45667" anchor="b"/>
          <a:lstStyle>
            <a:lvl1pPr marL="0" indent="0">
              <a:buNone/>
              <a:defRPr sz="2700" b="1"/>
            </a:lvl1pPr>
            <a:lvl2pPr marL="508819" indent="0">
              <a:buNone/>
              <a:defRPr sz="2200" b="1"/>
            </a:lvl2pPr>
            <a:lvl3pPr marL="1017633" indent="0">
              <a:buNone/>
              <a:defRPr sz="2000" b="1"/>
            </a:lvl3pPr>
            <a:lvl4pPr marL="1526452" indent="0">
              <a:buNone/>
              <a:defRPr sz="1800" b="1"/>
            </a:lvl4pPr>
            <a:lvl5pPr marL="2035267" indent="0">
              <a:buNone/>
              <a:defRPr sz="1800" b="1"/>
            </a:lvl5pPr>
            <a:lvl6pPr marL="2544086" indent="0">
              <a:buNone/>
              <a:defRPr sz="1800" b="1"/>
            </a:lvl6pPr>
            <a:lvl7pPr marL="3052900" indent="0">
              <a:buNone/>
              <a:defRPr sz="1800" b="1"/>
            </a:lvl7pPr>
            <a:lvl8pPr marL="3561719" indent="0">
              <a:buNone/>
              <a:defRPr sz="1800" b="1"/>
            </a:lvl8pPr>
            <a:lvl9pPr marL="4070534"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3" y="3189817"/>
            <a:ext cx="3435508" cy="5795222"/>
          </a:xfrm>
          <a:prstGeom prst="rect">
            <a:avLst/>
          </a:prstGeom>
        </p:spPr>
        <p:txBody>
          <a:bodyPr lIns="91338" tIns="45667" rIns="91338" bIns="45667"/>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88620" y="9322650"/>
            <a:ext cx="1813560" cy="535516"/>
          </a:xfrm>
          <a:prstGeom prst="rect">
            <a:avLst/>
          </a:prstGeom>
        </p:spPr>
        <p:txBody>
          <a:bodyPr lIns="91338" tIns="45667" rIns="91338" bIns="45667"/>
          <a:lstStyle/>
          <a:p>
            <a:fld id="{E510FF99-D28C-4E1F-ADE7-482396FD795D}" type="datetimeFigureOut">
              <a:rPr lang="en-US" smtClean="0"/>
              <a:pPr/>
              <a:t>5/27/13</a:t>
            </a:fld>
            <a:endParaRPr lang="en-US"/>
          </a:p>
        </p:txBody>
      </p:sp>
      <p:sp>
        <p:nvSpPr>
          <p:cNvPr id="8" name="Footer Placeholder 7"/>
          <p:cNvSpPr>
            <a:spLocks noGrp="1"/>
          </p:cNvSpPr>
          <p:nvPr>
            <p:ph type="ftr" sz="quarter" idx="11"/>
          </p:nvPr>
        </p:nvSpPr>
        <p:spPr>
          <a:xfrm>
            <a:off x="2655570" y="9322650"/>
            <a:ext cx="2461260" cy="535516"/>
          </a:xfrm>
          <a:prstGeom prst="rect">
            <a:avLst/>
          </a:prstGeom>
        </p:spPr>
        <p:txBody>
          <a:bodyPr lIns="91338" tIns="45667" rIns="91338" bIns="45667"/>
          <a:lstStyle/>
          <a:p>
            <a:endParaRPr lang="en-US"/>
          </a:p>
        </p:txBody>
      </p:sp>
      <p:sp>
        <p:nvSpPr>
          <p:cNvPr id="9" name="Slide Number Placeholder 8"/>
          <p:cNvSpPr>
            <a:spLocks noGrp="1"/>
          </p:cNvSpPr>
          <p:nvPr>
            <p:ph type="sldNum" sz="quarter" idx="12"/>
          </p:nvPr>
        </p:nvSpPr>
        <p:spPr>
          <a:xfrm>
            <a:off x="5570220" y="9322650"/>
            <a:ext cx="1813560" cy="535516"/>
          </a:xfrm>
          <a:prstGeom prst="rect">
            <a:avLst/>
          </a:prstGeom>
        </p:spPr>
        <p:txBody>
          <a:bodyPr lIns="91338" tIns="45667" rIns="91338" bIns="45667"/>
          <a:lstStyle/>
          <a:p>
            <a:fld id="{5A7C777F-B0CD-4CC7-9C40-5FBA3563B06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a:prstGeom prst="rect">
            <a:avLst/>
          </a:prstGeom>
        </p:spPr>
        <p:txBody>
          <a:bodyPr lIns="91338" tIns="45667" rIns="91338" bIns="45667"/>
          <a:lstStyle/>
          <a:p>
            <a:r>
              <a:rPr lang="en-US" smtClean="0"/>
              <a:t>Click to edit Master title style</a:t>
            </a:r>
            <a:endParaRPr lang="en-US"/>
          </a:p>
        </p:txBody>
      </p:sp>
      <p:sp>
        <p:nvSpPr>
          <p:cNvPr id="3" name="Date Placeholder 2"/>
          <p:cNvSpPr>
            <a:spLocks noGrp="1"/>
          </p:cNvSpPr>
          <p:nvPr>
            <p:ph type="dt" sz="half" idx="10"/>
          </p:nvPr>
        </p:nvSpPr>
        <p:spPr>
          <a:xfrm>
            <a:off x="388620" y="9322650"/>
            <a:ext cx="1813560" cy="535516"/>
          </a:xfrm>
          <a:prstGeom prst="rect">
            <a:avLst/>
          </a:prstGeom>
        </p:spPr>
        <p:txBody>
          <a:bodyPr lIns="91338" tIns="45667" rIns="91338" bIns="45667"/>
          <a:lstStyle/>
          <a:p>
            <a:fld id="{E510FF99-D28C-4E1F-ADE7-482396FD795D}" type="datetimeFigureOut">
              <a:rPr lang="en-US" smtClean="0"/>
              <a:pPr/>
              <a:t>5/27/13</a:t>
            </a:fld>
            <a:endParaRPr lang="en-US"/>
          </a:p>
        </p:txBody>
      </p:sp>
      <p:sp>
        <p:nvSpPr>
          <p:cNvPr id="4" name="Footer Placeholder 3"/>
          <p:cNvSpPr>
            <a:spLocks noGrp="1"/>
          </p:cNvSpPr>
          <p:nvPr>
            <p:ph type="ftr" sz="quarter" idx="11"/>
          </p:nvPr>
        </p:nvSpPr>
        <p:spPr>
          <a:xfrm>
            <a:off x="2655570" y="9322650"/>
            <a:ext cx="2461260" cy="535516"/>
          </a:xfrm>
          <a:prstGeom prst="rect">
            <a:avLst/>
          </a:prstGeom>
        </p:spPr>
        <p:txBody>
          <a:bodyPr lIns="91338" tIns="45667" rIns="91338" bIns="45667"/>
          <a:lstStyle/>
          <a:p>
            <a:endParaRPr lang="en-US"/>
          </a:p>
        </p:txBody>
      </p:sp>
      <p:sp>
        <p:nvSpPr>
          <p:cNvPr id="5" name="Slide Number Placeholder 4"/>
          <p:cNvSpPr>
            <a:spLocks noGrp="1"/>
          </p:cNvSpPr>
          <p:nvPr>
            <p:ph type="sldNum" sz="quarter" idx="12"/>
          </p:nvPr>
        </p:nvSpPr>
        <p:spPr>
          <a:xfrm>
            <a:off x="5570220" y="9322650"/>
            <a:ext cx="1813560" cy="535516"/>
          </a:xfrm>
          <a:prstGeom prst="rect">
            <a:avLst/>
          </a:prstGeom>
        </p:spPr>
        <p:txBody>
          <a:bodyPr lIns="91338" tIns="45667" rIns="91338" bIns="45667"/>
          <a:lstStyle/>
          <a:p>
            <a:fld id="{5A7C777F-B0CD-4CC7-9C40-5FBA3563B0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88620" y="9322650"/>
            <a:ext cx="1813560" cy="535516"/>
          </a:xfrm>
          <a:prstGeom prst="rect">
            <a:avLst/>
          </a:prstGeom>
        </p:spPr>
        <p:txBody>
          <a:bodyPr lIns="91338" tIns="45667" rIns="91338" bIns="45667"/>
          <a:lstStyle/>
          <a:p>
            <a:fld id="{E510FF99-D28C-4E1F-ADE7-482396FD795D}" type="datetimeFigureOut">
              <a:rPr lang="en-US" smtClean="0"/>
              <a:pPr/>
              <a:t>5/27/13</a:t>
            </a:fld>
            <a:endParaRPr lang="en-US"/>
          </a:p>
        </p:txBody>
      </p:sp>
      <p:sp>
        <p:nvSpPr>
          <p:cNvPr id="3" name="Footer Placeholder 2"/>
          <p:cNvSpPr>
            <a:spLocks noGrp="1"/>
          </p:cNvSpPr>
          <p:nvPr>
            <p:ph type="ftr" sz="quarter" idx="11"/>
          </p:nvPr>
        </p:nvSpPr>
        <p:spPr>
          <a:xfrm>
            <a:off x="2655570" y="9322650"/>
            <a:ext cx="2461260" cy="535516"/>
          </a:xfrm>
          <a:prstGeom prst="rect">
            <a:avLst/>
          </a:prstGeom>
        </p:spPr>
        <p:txBody>
          <a:bodyPr lIns="91338" tIns="45667" rIns="91338" bIns="45667"/>
          <a:lstStyle/>
          <a:p>
            <a:endParaRPr lang="en-US"/>
          </a:p>
        </p:txBody>
      </p:sp>
      <p:sp>
        <p:nvSpPr>
          <p:cNvPr id="4" name="Slide Number Placeholder 3"/>
          <p:cNvSpPr>
            <a:spLocks noGrp="1"/>
          </p:cNvSpPr>
          <p:nvPr>
            <p:ph type="sldNum" sz="quarter" idx="12"/>
          </p:nvPr>
        </p:nvSpPr>
        <p:spPr>
          <a:xfrm>
            <a:off x="5570220" y="9322650"/>
            <a:ext cx="1813560" cy="535516"/>
          </a:xfrm>
          <a:prstGeom prst="rect">
            <a:avLst/>
          </a:prstGeom>
        </p:spPr>
        <p:txBody>
          <a:bodyPr lIns="91338" tIns="45667" rIns="91338" bIns="45667"/>
          <a:lstStyle/>
          <a:p>
            <a:fld id="{5A7C777F-B0CD-4CC7-9C40-5FBA3563B0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4" y="400474"/>
            <a:ext cx="2557066" cy="1704340"/>
          </a:xfrm>
          <a:prstGeom prst="rect">
            <a:avLst/>
          </a:prstGeom>
        </p:spPr>
        <p:txBody>
          <a:bodyPr lIns="91338" tIns="45667" rIns="91338" bIns="45667"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7" y="400483"/>
            <a:ext cx="4344988" cy="8584566"/>
          </a:xfrm>
          <a:prstGeom prst="rect">
            <a:avLst/>
          </a:prstGeom>
        </p:spPr>
        <p:txBody>
          <a:bodyPr lIns="91338" tIns="45667" rIns="91338" bIns="45667"/>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4" y="2104823"/>
            <a:ext cx="2557066" cy="6880226"/>
          </a:xfrm>
          <a:prstGeom prst="rect">
            <a:avLst/>
          </a:prstGeom>
        </p:spPr>
        <p:txBody>
          <a:bodyPr lIns="91338" tIns="45667" rIns="91338" bIns="45667"/>
          <a:lstStyle>
            <a:lvl1pPr marL="0" indent="0">
              <a:buNone/>
              <a:defRPr sz="1600"/>
            </a:lvl1pPr>
            <a:lvl2pPr marL="508819" indent="0">
              <a:buNone/>
              <a:defRPr sz="1300"/>
            </a:lvl2pPr>
            <a:lvl3pPr marL="1017633" indent="0">
              <a:buNone/>
              <a:defRPr sz="1100"/>
            </a:lvl3pPr>
            <a:lvl4pPr marL="1526452" indent="0">
              <a:buNone/>
              <a:defRPr sz="1000"/>
            </a:lvl4pPr>
            <a:lvl5pPr marL="2035267" indent="0">
              <a:buNone/>
              <a:defRPr sz="1000"/>
            </a:lvl5pPr>
            <a:lvl6pPr marL="2544086" indent="0">
              <a:buNone/>
              <a:defRPr sz="1000"/>
            </a:lvl6pPr>
            <a:lvl7pPr marL="3052900" indent="0">
              <a:buNone/>
              <a:defRPr sz="1000"/>
            </a:lvl7pPr>
            <a:lvl8pPr marL="3561719" indent="0">
              <a:buNone/>
              <a:defRPr sz="1000"/>
            </a:lvl8pPr>
            <a:lvl9pPr marL="4070534"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388620" y="9322650"/>
            <a:ext cx="1813560" cy="535516"/>
          </a:xfrm>
          <a:prstGeom prst="rect">
            <a:avLst/>
          </a:prstGeom>
        </p:spPr>
        <p:txBody>
          <a:bodyPr lIns="91338" tIns="45667" rIns="91338" bIns="45667"/>
          <a:lstStyle/>
          <a:p>
            <a:fld id="{E510FF99-D28C-4E1F-ADE7-482396FD795D}" type="datetimeFigureOut">
              <a:rPr lang="en-US" smtClean="0"/>
              <a:pPr/>
              <a:t>5/27/13</a:t>
            </a:fld>
            <a:endParaRPr lang="en-US"/>
          </a:p>
        </p:txBody>
      </p:sp>
      <p:sp>
        <p:nvSpPr>
          <p:cNvPr id="6" name="Footer Placeholder 5"/>
          <p:cNvSpPr>
            <a:spLocks noGrp="1"/>
          </p:cNvSpPr>
          <p:nvPr>
            <p:ph type="ftr" sz="quarter" idx="11"/>
          </p:nvPr>
        </p:nvSpPr>
        <p:spPr>
          <a:xfrm>
            <a:off x="2655570" y="9322650"/>
            <a:ext cx="2461260" cy="535516"/>
          </a:xfrm>
          <a:prstGeom prst="rect">
            <a:avLst/>
          </a:prstGeom>
        </p:spPr>
        <p:txBody>
          <a:bodyPr lIns="91338" tIns="45667" rIns="91338" bIns="45667"/>
          <a:lstStyle/>
          <a:p>
            <a:endParaRPr lang="en-US"/>
          </a:p>
        </p:txBody>
      </p:sp>
      <p:sp>
        <p:nvSpPr>
          <p:cNvPr id="7" name="Slide Number Placeholder 6"/>
          <p:cNvSpPr>
            <a:spLocks noGrp="1"/>
          </p:cNvSpPr>
          <p:nvPr>
            <p:ph type="sldNum" sz="quarter" idx="12"/>
          </p:nvPr>
        </p:nvSpPr>
        <p:spPr>
          <a:xfrm>
            <a:off x="5570220" y="9322650"/>
            <a:ext cx="1813560" cy="535516"/>
          </a:xfrm>
          <a:prstGeom prst="rect">
            <a:avLst/>
          </a:prstGeom>
        </p:spPr>
        <p:txBody>
          <a:bodyPr lIns="91338" tIns="45667" rIns="91338" bIns="45667"/>
          <a:lstStyle/>
          <a:p>
            <a:fld id="{5A7C777F-B0CD-4CC7-9C40-5FBA3563B06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6"/>
            <a:ext cx="4663440" cy="831216"/>
          </a:xfrm>
          <a:prstGeom prst="rect">
            <a:avLst/>
          </a:prstGeom>
        </p:spPr>
        <p:txBody>
          <a:bodyPr lIns="91338" tIns="45667" rIns="91338" bIns="45667"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a:prstGeom prst="rect">
            <a:avLst/>
          </a:prstGeom>
        </p:spPr>
        <p:txBody>
          <a:bodyPr lIns="91338" tIns="45667" rIns="91338" bIns="45667"/>
          <a:lstStyle>
            <a:lvl1pPr marL="0" indent="0">
              <a:buNone/>
              <a:defRPr sz="3600"/>
            </a:lvl1pPr>
            <a:lvl2pPr marL="508819" indent="0">
              <a:buNone/>
              <a:defRPr sz="3100"/>
            </a:lvl2pPr>
            <a:lvl3pPr marL="1017633" indent="0">
              <a:buNone/>
              <a:defRPr sz="2700"/>
            </a:lvl3pPr>
            <a:lvl4pPr marL="1526452" indent="0">
              <a:buNone/>
              <a:defRPr sz="2200"/>
            </a:lvl4pPr>
            <a:lvl5pPr marL="2035267" indent="0">
              <a:buNone/>
              <a:defRPr sz="2200"/>
            </a:lvl5pPr>
            <a:lvl6pPr marL="2544086" indent="0">
              <a:buNone/>
              <a:defRPr sz="2200"/>
            </a:lvl6pPr>
            <a:lvl7pPr marL="3052900" indent="0">
              <a:buNone/>
              <a:defRPr sz="2200"/>
            </a:lvl7pPr>
            <a:lvl8pPr marL="3561719" indent="0">
              <a:buNone/>
              <a:defRPr sz="2200"/>
            </a:lvl8pPr>
            <a:lvl9pPr marL="4070534" indent="0">
              <a:buNone/>
              <a:defRPr sz="2200"/>
            </a:lvl9pPr>
          </a:lstStyle>
          <a:p>
            <a:endParaRPr lang="en-US"/>
          </a:p>
        </p:txBody>
      </p:sp>
      <p:sp>
        <p:nvSpPr>
          <p:cNvPr id="4" name="Text Placeholder 3"/>
          <p:cNvSpPr>
            <a:spLocks noGrp="1"/>
          </p:cNvSpPr>
          <p:nvPr>
            <p:ph type="body" sz="half" idx="2"/>
          </p:nvPr>
        </p:nvSpPr>
        <p:spPr>
          <a:xfrm>
            <a:off x="1523445" y="7872102"/>
            <a:ext cx="4663440" cy="1180464"/>
          </a:xfrm>
          <a:prstGeom prst="rect">
            <a:avLst/>
          </a:prstGeom>
        </p:spPr>
        <p:txBody>
          <a:bodyPr lIns="91338" tIns="45667" rIns="91338" bIns="45667"/>
          <a:lstStyle>
            <a:lvl1pPr marL="0" indent="0">
              <a:buNone/>
              <a:defRPr sz="1600"/>
            </a:lvl1pPr>
            <a:lvl2pPr marL="508819" indent="0">
              <a:buNone/>
              <a:defRPr sz="1300"/>
            </a:lvl2pPr>
            <a:lvl3pPr marL="1017633" indent="0">
              <a:buNone/>
              <a:defRPr sz="1100"/>
            </a:lvl3pPr>
            <a:lvl4pPr marL="1526452" indent="0">
              <a:buNone/>
              <a:defRPr sz="1000"/>
            </a:lvl4pPr>
            <a:lvl5pPr marL="2035267" indent="0">
              <a:buNone/>
              <a:defRPr sz="1000"/>
            </a:lvl5pPr>
            <a:lvl6pPr marL="2544086" indent="0">
              <a:buNone/>
              <a:defRPr sz="1000"/>
            </a:lvl6pPr>
            <a:lvl7pPr marL="3052900" indent="0">
              <a:buNone/>
              <a:defRPr sz="1000"/>
            </a:lvl7pPr>
            <a:lvl8pPr marL="3561719" indent="0">
              <a:buNone/>
              <a:defRPr sz="1000"/>
            </a:lvl8pPr>
            <a:lvl9pPr marL="4070534"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388620" y="9322650"/>
            <a:ext cx="1813560" cy="535516"/>
          </a:xfrm>
          <a:prstGeom prst="rect">
            <a:avLst/>
          </a:prstGeom>
        </p:spPr>
        <p:txBody>
          <a:bodyPr lIns="91338" tIns="45667" rIns="91338" bIns="45667"/>
          <a:lstStyle/>
          <a:p>
            <a:fld id="{E510FF99-D28C-4E1F-ADE7-482396FD795D}" type="datetimeFigureOut">
              <a:rPr lang="en-US" smtClean="0"/>
              <a:pPr/>
              <a:t>5/27/13</a:t>
            </a:fld>
            <a:endParaRPr lang="en-US"/>
          </a:p>
        </p:txBody>
      </p:sp>
      <p:sp>
        <p:nvSpPr>
          <p:cNvPr id="6" name="Footer Placeholder 5"/>
          <p:cNvSpPr>
            <a:spLocks noGrp="1"/>
          </p:cNvSpPr>
          <p:nvPr>
            <p:ph type="ftr" sz="quarter" idx="11"/>
          </p:nvPr>
        </p:nvSpPr>
        <p:spPr>
          <a:xfrm>
            <a:off x="2655570" y="9322650"/>
            <a:ext cx="2461260" cy="535516"/>
          </a:xfrm>
          <a:prstGeom prst="rect">
            <a:avLst/>
          </a:prstGeom>
        </p:spPr>
        <p:txBody>
          <a:bodyPr lIns="91338" tIns="45667" rIns="91338" bIns="45667"/>
          <a:lstStyle/>
          <a:p>
            <a:endParaRPr lang="en-US"/>
          </a:p>
        </p:txBody>
      </p:sp>
      <p:sp>
        <p:nvSpPr>
          <p:cNvPr id="7" name="Slide Number Placeholder 6"/>
          <p:cNvSpPr>
            <a:spLocks noGrp="1"/>
          </p:cNvSpPr>
          <p:nvPr>
            <p:ph type="sldNum" sz="quarter" idx="12"/>
          </p:nvPr>
        </p:nvSpPr>
        <p:spPr>
          <a:xfrm>
            <a:off x="5570220" y="9322650"/>
            <a:ext cx="1813560" cy="535516"/>
          </a:xfrm>
          <a:prstGeom prst="rect">
            <a:avLst/>
          </a:prstGeom>
        </p:spPr>
        <p:txBody>
          <a:bodyPr lIns="91338" tIns="45667" rIns="91338" bIns="45667"/>
          <a:lstStyle/>
          <a:p>
            <a:fld id="{5A7C777F-B0CD-4CC7-9C40-5FBA3563B06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7633" rtl="0" eaLnBrk="1" latinLnBrk="0" hangingPunct="1">
        <a:spcBef>
          <a:spcPct val="0"/>
        </a:spcBef>
        <a:buNone/>
        <a:defRPr sz="4900" kern="1200">
          <a:solidFill>
            <a:schemeClr val="tx1"/>
          </a:solidFill>
          <a:latin typeface="+mj-lt"/>
          <a:ea typeface="+mj-ea"/>
          <a:cs typeface="+mj-cs"/>
        </a:defRPr>
      </a:lvl1pPr>
    </p:titleStyle>
    <p:bodyStyle>
      <a:lvl1pPr marL="381612" indent="-381612" algn="l" defTabSz="1017633"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6826" indent="-318009" algn="l" defTabSz="1017633"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2043" indent="-254410" algn="l" defTabSz="1017633"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0859" indent="-254410" algn="l" defTabSz="1017633"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89675" indent="-254410" algn="l" defTabSz="1017633"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98493" indent="-254410" algn="l" defTabSz="1017633"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7311" indent="-254410" algn="l" defTabSz="1017633"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6127" indent="-254410" algn="l" defTabSz="1017633"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4941" indent="-254410" algn="l" defTabSz="1017633"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7633" rtl="0" eaLnBrk="1" latinLnBrk="0" hangingPunct="1">
        <a:defRPr sz="2000" kern="1200">
          <a:solidFill>
            <a:schemeClr val="tx1"/>
          </a:solidFill>
          <a:latin typeface="+mn-lt"/>
          <a:ea typeface="+mn-ea"/>
          <a:cs typeface="+mn-cs"/>
        </a:defRPr>
      </a:lvl1pPr>
      <a:lvl2pPr marL="508819" algn="l" defTabSz="1017633" rtl="0" eaLnBrk="1" latinLnBrk="0" hangingPunct="1">
        <a:defRPr sz="2000" kern="1200">
          <a:solidFill>
            <a:schemeClr val="tx1"/>
          </a:solidFill>
          <a:latin typeface="+mn-lt"/>
          <a:ea typeface="+mn-ea"/>
          <a:cs typeface="+mn-cs"/>
        </a:defRPr>
      </a:lvl2pPr>
      <a:lvl3pPr marL="1017633" algn="l" defTabSz="1017633" rtl="0" eaLnBrk="1" latinLnBrk="0" hangingPunct="1">
        <a:defRPr sz="2000" kern="1200">
          <a:solidFill>
            <a:schemeClr val="tx1"/>
          </a:solidFill>
          <a:latin typeface="+mn-lt"/>
          <a:ea typeface="+mn-ea"/>
          <a:cs typeface="+mn-cs"/>
        </a:defRPr>
      </a:lvl3pPr>
      <a:lvl4pPr marL="1526452" algn="l" defTabSz="1017633" rtl="0" eaLnBrk="1" latinLnBrk="0" hangingPunct="1">
        <a:defRPr sz="2000" kern="1200">
          <a:solidFill>
            <a:schemeClr val="tx1"/>
          </a:solidFill>
          <a:latin typeface="+mn-lt"/>
          <a:ea typeface="+mn-ea"/>
          <a:cs typeface="+mn-cs"/>
        </a:defRPr>
      </a:lvl4pPr>
      <a:lvl5pPr marL="2035267" algn="l" defTabSz="1017633" rtl="0" eaLnBrk="1" latinLnBrk="0" hangingPunct="1">
        <a:defRPr sz="2000" kern="1200">
          <a:solidFill>
            <a:schemeClr val="tx1"/>
          </a:solidFill>
          <a:latin typeface="+mn-lt"/>
          <a:ea typeface="+mn-ea"/>
          <a:cs typeface="+mn-cs"/>
        </a:defRPr>
      </a:lvl5pPr>
      <a:lvl6pPr marL="2544086" algn="l" defTabSz="1017633" rtl="0" eaLnBrk="1" latinLnBrk="0" hangingPunct="1">
        <a:defRPr sz="2000" kern="1200">
          <a:solidFill>
            <a:schemeClr val="tx1"/>
          </a:solidFill>
          <a:latin typeface="+mn-lt"/>
          <a:ea typeface="+mn-ea"/>
          <a:cs typeface="+mn-cs"/>
        </a:defRPr>
      </a:lvl6pPr>
      <a:lvl7pPr marL="3052900" algn="l" defTabSz="1017633" rtl="0" eaLnBrk="1" latinLnBrk="0" hangingPunct="1">
        <a:defRPr sz="2000" kern="1200">
          <a:solidFill>
            <a:schemeClr val="tx1"/>
          </a:solidFill>
          <a:latin typeface="+mn-lt"/>
          <a:ea typeface="+mn-ea"/>
          <a:cs typeface="+mn-cs"/>
        </a:defRPr>
      </a:lvl7pPr>
      <a:lvl8pPr marL="3561719" algn="l" defTabSz="1017633" rtl="0" eaLnBrk="1" latinLnBrk="0" hangingPunct="1">
        <a:defRPr sz="2000" kern="1200">
          <a:solidFill>
            <a:schemeClr val="tx1"/>
          </a:solidFill>
          <a:latin typeface="+mn-lt"/>
          <a:ea typeface="+mn-ea"/>
          <a:cs typeface="+mn-cs"/>
        </a:defRPr>
      </a:lvl8pPr>
      <a:lvl9pPr marL="4070534" algn="l" defTabSz="1017633"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1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1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10.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13.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4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10.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49.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10.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png"/></Relationships>
</file>

<file path=ppt/slides/_rels/slide55.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56.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57.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10.pn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png"/></Relationships>
</file>

<file path=ppt/slides/_rels/slide60.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61.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2.png"/><Relationship Id="rId6" Type="http://schemas.openxmlformats.org/officeDocument/2006/relationships/image" Target="../media/image10.png"/><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p:cNvSpPr/>
          <p:nvPr/>
        </p:nvSpPr>
        <p:spPr>
          <a:xfrm>
            <a:off x="241910" y="7593444"/>
            <a:ext cx="7312651" cy="342043"/>
          </a:xfrm>
          <a:prstGeom prst="rect">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p>
        </p:txBody>
      </p:sp>
      <p:sp>
        <p:nvSpPr>
          <p:cNvPr id="50" name="Rectangle 49"/>
          <p:cNvSpPr/>
          <p:nvPr/>
        </p:nvSpPr>
        <p:spPr>
          <a:xfrm>
            <a:off x="943163" y="223849"/>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solidFill>
                <a:schemeClr val="bg1">
                  <a:lumMod val="50000"/>
                </a:schemeClr>
              </a:solidFill>
            </a:endParaRPr>
          </a:p>
        </p:txBody>
      </p:sp>
      <p:sp>
        <p:nvSpPr>
          <p:cNvPr id="4" name="TextBox 3"/>
          <p:cNvSpPr txBox="1"/>
          <p:nvPr/>
        </p:nvSpPr>
        <p:spPr>
          <a:xfrm>
            <a:off x="113451" y="1112501"/>
            <a:ext cx="4909530" cy="523221"/>
          </a:xfrm>
          <a:prstGeom prst="rect">
            <a:avLst/>
          </a:prstGeom>
          <a:noFill/>
        </p:spPr>
        <p:txBody>
          <a:bodyPr wrap="square" lIns="91338" tIns="45667" rIns="91338" bIns="45667" rtlCol="0">
            <a:spAutoFit/>
          </a:bodyPr>
          <a:lstStyle/>
          <a:p>
            <a:r>
              <a:rPr lang="en-US" sz="2800" b="1" dirty="0">
                <a:solidFill>
                  <a:schemeClr val="tx1">
                    <a:lumMod val="85000"/>
                    <a:lumOff val="15000"/>
                  </a:schemeClr>
                </a:solidFill>
                <a:latin typeface="Century Gothic" pitchFamily="34" charset="0"/>
              </a:rPr>
              <a:t>The Tech Challenge</a:t>
            </a:r>
            <a:endParaRPr lang="en-US" sz="2800" b="1" dirty="0">
              <a:solidFill>
                <a:schemeClr val="tx1">
                  <a:lumMod val="85000"/>
                  <a:lumOff val="15000"/>
                </a:schemeClr>
              </a:solidFill>
              <a:latin typeface="Century Gothic" pitchFamily="34" charset="0"/>
            </a:endParaRPr>
          </a:p>
        </p:txBody>
      </p:sp>
      <p:sp>
        <p:nvSpPr>
          <p:cNvPr id="6" name="TextBox 5"/>
          <p:cNvSpPr txBox="1"/>
          <p:nvPr/>
        </p:nvSpPr>
        <p:spPr>
          <a:xfrm>
            <a:off x="930894" y="305786"/>
            <a:ext cx="4064852" cy="531266"/>
          </a:xfrm>
          <a:prstGeom prst="rect">
            <a:avLst/>
          </a:prstGeom>
          <a:noFill/>
        </p:spPr>
        <p:txBody>
          <a:bodyPr wrap="square" lIns="91338" tIns="45667" rIns="91338" bIns="45667" rtlCol="0">
            <a:spAutoFit/>
          </a:bodyPr>
          <a:lstStyle/>
          <a:p>
            <a:r>
              <a:rPr lang="en-US" sz="1400" b="1" dirty="0">
                <a:solidFill>
                  <a:schemeClr val="tx1">
                    <a:lumMod val="85000"/>
                    <a:lumOff val="15000"/>
                  </a:schemeClr>
                </a:solidFill>
                <a:latin typeface="Century Gothic" pitchFamily="34" charset="0"/>
              </a:rPr>
              <a:t>Apprenticeship	</a:t>
            </a:r>
            <a:endParaRPr lang="en-US" sz="1400" i="1" dirty="0">
              <a:solidFill>
                <a:schemeClr val="tx1">
                  <a:lumMod val="85000"/>
                  <a:lumOff val="15000"/>
                </a:schemeClr>
              </a:solidFill>
              <a:latin typeface="Century Gothic" pitchFamily="34" charset="0"/>
            </a:endParaRPr>
          </a:p>
          <a:p>
            <a:r>
              <a:rPr lang="en-US" sz="1400" dirty="0">
                <a:solidFill>
                  <a:schemeClr val="tx1">
                    <a:lumMod val="85000"/>
                    <a:lumOff val="15000"/>
                  </a:schemeClr>
                </a:solidFill>
                <a:latin typeface="Century Gothic" pitchFamily="34" charset="0"/>
              </a:rPr>
              <a:t>Unit Guide </a:t>
            </a:r>
            <a:r>
              <a:rPr lang="en-US" sz="1400" i="1" dirty="0">
                <a:solidFill>
                  <a:schemeClr val="tx1">
                    <a:lumMod val="85000"/>
                    <a:lumOff val="15000"/>
                  </a:schemeClr>
                </a:solidFill>
                <a:latin typeface="Century Gothic" pitchFamily="34" charset="0"/>
              </a:rPr>
              <a:t>– The Tech Challenge</a:t>
            </a:r>
            <a:endParaRPr lang="en-US" sz="1200" i="1" dirty="0">
              <a:solidFill>
                <a:schemeClr val="tx1">
                  <a:lumMod val="85000"/>
                  <a:lumOff val="15000"/>
                </a:schemeClr>
              </a:solidFill>
              <a:latin typeface="Century Gothic" pitchFamily="34" charset="0"/>
            </a:endParaRPr>
          </a:p>
        </p:txBody>
      </p:sp>
      <p:sp>
        <p:nvSpPr>
          <p:cNvPr id="7" name="TextBox 6"/>
          <p:cNvSpPr txBox="1"/>
          <p:nvPr/>
        </p:nvSpPr>
        <p:spPr>
          <a:xfrm>
            <a:off x="148406" y="1625084"/>
            <a:ext cx="7386714" cy="769441"/>
          </a:xfrm>
          <a:prstGeom prst="rect">
            <a:avLst/>
          </a:prstGeom>
          <a:noFill/>
        </p:spPr>
        <p:txBody>
          <a:bodyPr wrap="square" lIns="91338" tIns="45667" rIns="91338" bIns="45667" rtlCol="0">
            <a:spAutoFit/>
          </a:bodyPr>
          <a:lstStyle/>
          <a:p>
            <a:r>
              <a:rPr lang="en-US" sz="1100" dirty="0">
                <a:solidFill>
                  <a:schemeClr val="tx1">
                    <a:lumMod val="85000"/>
                    <a:lumOff val="15000"/>
                  </a:schemeClr>
                </a:solidFill>
                <a:latin typeface="Century Gothic" pitchFamily="34" charset="0"/>
              </a:rPr>
              <a:t>This unit will guide students and teaching fellows through the process of competing in the Tech Challenge, a design competition hosted by the Tech Museum in San Jose, California every spring. This unit will cover the ~2 months leading up to the challenge, the week of the challenge and two weeks following the challenge for reflection and preparation for a campus WOW! Showcase</a:t>
            </a:r>
          </a:p>
        </p:txBody>
      </p:sp>
      <p:pic>
        <p:nvPicPr>
          <p:cNvPr id="67" name="Picture 66" descr="CitizenSchools.BW.jpg"/>
          <p:cNvPicPr>
            <a:picLocks noChangeAspect="1"/>
          </p:cNvPicPr>
          <p:nvPr/>
        </p:nvPicPr>
        <p:blipFill>
          <a:blip r:embed="rId2" cstate="print"/>
          <a:stretch>
            <a:fillRect/>
          </a:stretch>
        </p:blipFill>
        <p:spPr>
          <a:xfrm>
            <a:off x="5253230" y="239493"/>
            <a:ext cx="2290571" cy="634049"/>
          </a:xfrm>
          <a:prstGeom prst="rect">
            <a:avLst/>
          </a:prstGeom>
        </p:spPr>
      </p:pic>
      <p:sp>
        <p:nvSpPr>
          <p:cNvPr id="40" name="Rectangle 39"/>
          <p:cNvSpPr/>
          <p:nvPr/>
        </p:nvSpPr>
        <p:spPr>
          <a:xfrm>
            <a:off x="231033" y="3141006"/>
            <a:ext cx="7312651" cy="393932"/>
          </a:xfrm>
          <a:prstGeom prst="rect">
            <a:avLst/>
          </a:prstGeom>
          <a:solidFill>
            <a:schemeClr val="bg1">
              <a:lumMod val="8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p>
        </p:txBody>
      </p:sp>
      <p:sp>
        <p:nvSpPr>
          <p:cNvPr id="42" name="Rectangle 41"/>
          <p:cNvSpPr/>
          <p:nvPr/>
        </p:nvSpPr>
        <p:spPr>
          <a:xfrm>
            <a:off x="239358" y="2795045"/>
            <a:ext cx="7304314" cy="2256463"/>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p>
        </p:txBody>
      </p:sp>
      <p:sp>
        <p:nvSpPr>
          <p:cNvPr id="68" name="TextBox 67"/>
          <p:cNvSpPr txBox="1"/>
          <p:nvPr/>
        </p:nvSpPr>
        <p:spPr>
          <a:xfrm>
            <a:off x="329950" y="3177813"/>
            <a:ext cx="3506081" cy="369332"/>
          </a:xfrm>
          <a:prstGeom prst="rect">
            <a:avLst/>
          </a:prstGeom>
          <a:noFill/>
        </p:spPr>
        <p:txBody>
          <a:bodyPr wrap="square" lIns="91338" tIns="45667" rIns="91338" bIns="45667" rtlCol="0">
            <a:spAutoFit/>
          </a:bodyPr>
          <a:lstStyle/>
          <a:p>
            <a:r>
              <a:rPr lang="en-US" sz="900" b="1" dirty="0">
                <a:solidFill>
                  <a:schemeClr val="bg1">
                    <a:lumMod val="50000"/>
                  </a:schemeClr>
                </a:solidFill>
                <a:latin typeface="Century Gothic" pitchFamily="34" charset="0"/>
              </a:rPr>
              <a:t>Citizen Schools Unit Standard #1: CS Students will use a Design Process to create ideas or products</a:t>
            </a:r>
            <a:endParaRPr lang="en-US" sz="900" b="1" dirty="0">
              <a:solidFill>
                <a:schemeClr val="bg1">
                  <a:lumMod val="50000"/>
                </a:schemeClr>
              </a:solidFill>
              <a:latin typeface="Century Gothic" pitchFamily="34" charset="0"/>
            </a:endParaRPr>
          </a:p>
        </p:txBody>
      </p:sp>
      <p:sp>
        <p:nvSpPr>
          <p:cNvPr id="69" name="Rectangle 68"/>
          <p:cNvSpPr/>
          <p:nvPr/>
        </p:nvSpPr>
        <p:spPr>
          <a:xfrm>
            <a:off x="241910" y="2793869"/>
            <a:ext cx="7312651" cy="342043"/>
          </a:xfrm>
          <a:prstGeom prst="rect">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p>
        </p:txBody>
      </p:sp>
      <p:sp>
        <p:nvSpPr>
          <p:cNvPr id="70" name="TextBox 69"/>
          <p:cNvSpPr txBox="1"/>
          <p:nvPr/>
        </p:nvSpPr>
        <p:spPr>
          <a:xfrm>
            <a:off x="2970026" y="2829054"/>
            <a:ext cx="2096333" cy="276892"/>
          </a:xfrm>
          <a:prstGeom prst="rect">
            <a:avLst/>
          </a:prstGeom>
          <a:noFill/>
        </p:spPr>
        <p:txBody>
          <a:bodyPr wrap="square" lIns="91338" tIns="45667" rIns="91338" bIns="45667" rtlCol="0">
            <a:spAutoFit/>
          </a:bodyPr>
          <a:lstStyle/>
          <a:p>
            <a:r>
              <a:rPr lang="en-US" sz="1200" b="1" dirty="0">
                <a:solidFill>
                  <a:schemeClr val="tx1">
                    <a:lumMod val="85000"/>
                    <a:lumOff val="15000"/>
                  </a:schemeClr>
                </a:solidFill>
                <a:latin typeface="Century Gothic" pitchFamily="34" charset="0"/>
              </a:rPr>
              <a:t>Standards and Objectives</a:t>
            </a:r>
            <a:endParaRPr lang="en-US" sz="1200" b="1" dirty="0">
              <a:solidFill>
                <a:schemeClr val="tx1">
                  <a:lumMod val="85000"/>
                  <a:lumOff val="15000"/>
                </a:schemeClr>
              </a:solidFill>
              <a:latin typeface="Century Gothic" pitchFamily="34" charset="0"/>
            </a:endParaRPr>
          </a:p>
        </p:txBody>
      </p:sp>
      <p:sp>
        <p:nvSpPr>
          <p:cNvPr id="71" name="TextBox 70"/>
          <p:cNvSpPr txBox="1"/>
          <p:nvPr/>
        </p:nvSpPr>
        <p:spPr>
          <a:xfrm>
            <a:off x="261526" y="3546090"/>
            <a:ext cx="3541040" cy="1477328"/>
          </a:xfrm>
          <a:prstGeom prst="rect">
            <a:avLst/>
          </a:prstGeom>
          <a:noFill/>
        </p:spPr>
        <p:txBody>
          <a:bodyPr wrap="square" lIns="91338" tIns="45667" rIns="91338" bIns="45667" rtlCol="0">
            <a:spAutoFit/>
          </a:bodyPr>
          <a:lstStyle/>
          <a:p>
            <a:r>
              <a:rPr lang="en-US" sz="900" dirty="0">
                <a:solidFill>
                  <a:schemeClr val="tx1">
                    <a:lumMod val="85000"/>
                    <a:lumOff val="15000"/>
                  </a:schemeClr>
                </a:solidFill>
                <a:latin typeface="Century Gothic" pitchFamily="34" charset="0"/>
              </a:rPr>
              <a:t>Lesson Objectives</a:t>
            </a:r>
          </a:p>
          <a:p>
            <a:pPr>
              <a:buFont typeface="Wingdings" pitchFamily="2" charset="2"/>
              <a:buChar char="§"/>
            </a:pPr>
            <a:r>
              <a:rPr lang="en-US" sz="900" dirty="0">
                <a:solidFill>
                  <a:schemeClr val="tx1">
                    <a:lumMod val="85000"/>
                    <a:lumOff val="15000"/>
                  </a:schemeClr>
                </a:solidFill>
                <a:latin typeface="Century Gothic" pitchFamily="34" charset="0"/>
              </a:rPr>
              <a:t> Identify steps in a design process</a:t>
            </a:r>
          </a:p>
          <a:p>
            <a:pPr>
              <a:buFont typeface="Wingdings" pitchFamily="2" charset="2"/>
              <a:buChar char="§"/>
            </a:pPr>
            <a:r>
              <a:rPr lang="en-US" sz="900" dirty="0">
                <a:solidFill>
                  <a:schemeClr val="tx1">
                    <a:lumMod val="85000"/>
                    <a:lumOff val="15000"/>
                  </a:schemeClr>
                </a:solidFill>
                <a:latin typeface="Century Gothic" pitchFamily="34" charset="0"/>
              </a:rPr>
              <a:t> List the current ideas or products in the identified field for innovation</a:t>
            </a:r>
          </a:p>
          <a:p>
            <a:pPr>
              <a:buFont typeface="Wingdings" pitchFamily="2" charset="2"/>
              <a:buChar char="§"/>
            </a:pPr>
            <a:r>
              <a:rPr lang="en-US" sz="900" dirty="0">
                <a:solidFill>
                  <a:schemeClr val="tx1">
                    <a:lumMod val="85000"/>
                    <a:lumOff val="15000"/>
                  </a:schemeClr>
                </a:solidFill>
                <a:latin typeface="Century Gothic" pitchFamily="34" charset="0"/>
              </a:rPr>
              <a:t>Use a wide range of idea creation techniques, such as brainstorming</a:t>
            </a:r>
          </a:p>
          <a:p>
            <a:pPr>
              <a:buFont typeface="Wingdings" pitchFamily="2" charset="2"/>
              <a:buChar char="§"/>
            </a:pPr>
            <a:r>
              <a:rPr lang="en-US" sz="900" dirty="0">
                <a:solidFill>
                  <a:schemeClr val="tx1">
                    <a:lumMod val="85000"/>
                    <a:lumOff val="15000"/>
                  </a:schemeClr>
                </a:solidFill>
                <a:latin typeface="Century Gothic" pitchFamily="34" charset="0"/>
              </a:rPr>
              <a:t> Improve a product or process by gathering data and feedback on possible options</a:t>
            </a:r>
          </a:p>
          <a:p>
            <a:pPr>
              <a:buFont typeface="Wingdings" pitchFamily="2" charset="2"/>
              <a:buChar char="§"/>
            </a:pPr>
            <a:r>
              <a:rPr lang="en-US" sz="900" dirty="0">
                <a:solidFill>
                  <a:schemeClr val="tx1">
                    <a:lumMod val="85000"/>
                    <a:lumOff val="15000"/>
                  </a:schemeClr>
                </a:solidFill>
                <a:latin typeface="Century Gothic" pitchFamily="34" charset="0"/>
              </a:rPr>
              <a:t>Create a list of possible ideas or products</a:t>
            </a:r>
          </a:p>
          <a:p>
            <a:r>
              <a:rPr lang="en-US" sz="900" dirty="0">
                <a:solidFill>
                  <a:schemeClr val="tx1">
                    <a:lumMod val="85000"/>
                    <a:lumOff val="15000"/>
                  </a:schemeClr>
                </a:solidFill>
                <a:latin typeface="Century Gothic" pitchFamily="34" charset="0"/>
              </a:rPr>
              <a:t> </a:t>
            </a:r>
          </a:p>
        </p:txBody>
      </p:sp>
      <p:sp>
        <p:nvSpPr>
          <p:cNvPr id="73" name="Rectangle 72"/>
          <p:cNvSpPr/>
          <p:nvPr/>
        </p:nvSpPr>
        <p:spPr>
          <a:xfrm>
            <a:off x="239358" y="5107263"/>
            <a:ext cx="7304314" cy="1103970"/>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p>
        </p:txBody>
      </p:sp>
      <p:sp>
        <p:nvSpPr>
          <p:cNvPr id="74" name="Rectangle 73"/>
          <p:cNvSpPr/>
          <p:nvPr/>
        </p:nvSpPr>
        <p:spPr>
          <a:xfrm>
            <a:off x="259029" y="5116871"/>
            <a:ext cx="7312651" cy="342043"/>
          </a:xfrm>
          <a:prstGeom prst="rect">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p>
        </p:txBody>
      </p:sp>
      <p:sp>
        <p:nvSpPr>
          <p:cNvPr id="76" name="TextBox 75"/>
          <p:cNvSpPr txBox="1"/>
          <p:nvPr/>
        </p:nvSpPr>
        <p:spPr>
          <a:xfrm>
            <a:off x="2881155" y="5174369"/>
            <a:ext cx="3944219" cy="276999"/>
          </a:xfrm>
          <a:prstGeom prst="rect">
            <a:avLst/>
          </a:prstGeom>
          <a:noFill/>
        </p:spPr>
        <p:txBody>
          <a:bodyPr wrap="square" lIns="91338" tIns="45667" rIns="91338" bIns="45667" rtlCol="0">
            <a:spAutoFit/>
          </a:bodyPr>
          <a:lstStyle/>
          <a:p>
            <a:r>
              <a:rPr lang="en-US" sz="1200" b="1" dirty="0">
                <a:solidFill>
                  <a:schemeClr val="tx1">
                    <a:lumMod val="85000"/>
                    <a:lumOff val="15000"/>
                  </a:schemeClr>
                </a:solidFill>
                <a:latin typeface="Century Gothic" pitchFamily="34" charset="0"/>
              </a:rPr>
              <a:t>Guiding Question</a:t>
            </a:r>
            <a:endParaRPr lang="en-US" sz="1200" b="1" dirty="0">
              <a:solidFill>
                <a:schemeClr val="tx1">
                  <a:lumMod val="85000"/>
                  <a:lumOff val="15000"/>
                </a:schemeClr>
              </a:solidFill>
              <a:latin typeface="Century Gothic" pitchFamily="34" charset="0"/>
            </a:endParaRPr>
          </a:p>
        </p:txBody>
      </p:sp>
      <p:sp>
        <p:nvSpPr>
          <p:cNvPr id="77" name="TextBox 76"/>
          <p:cNvSpPr txBox="1"/>
          <p:nvPr/>
        </p:nvSpPr>
        <p:spPr>
          <a:xfrm>
            <a:off x="274226" y="5572204"/>
            <a:ext cx="7174892" cy="288541"/>
          </a:xfrm>
          <a:prstGeom prst="rect">
            <a:avLst/>
          </a:prstGeom>
          <a:noFill/>
        </p:spPr>
        <p:txBody>
          <a:bodyPr wrap="square" lIns="91338" tIns="45667" rIns="91338" bIns="45667" rtlCol="0">
            <a:spAutoFit/>
          </a:bodyPr>
          <a:lstStyle/>
          <a:p>
            <a:pPr>
              <a:lnSpc>
                <a:spcPct val="150000"/>
              </a:lnSpc>
            </a:pPr>
            <a:r>
              <a:rPr lang="en-US" sz="900" dirty="0">
                <a:solidFill>
                  <a:schemeClr val="tx1">
                    <a:lumMod val="85000"/>
                    <a:lumOff val="15000"/>
                  </a:schemeClr>
                </a:solidFill>
                <a:latin typeface="Century Gothic" pitchFamily="34" charset="0"/>
              </a:rPr>
              <a:t>How can we use the design process to come up with solutions for the Tech Challenge Scenario</a:t>
            </a:r>
            <a:r>
              <a:rPr lang="en-US" sz="900" dirty="0"/>
              <a:t>?</a:t>
            </a:r>
            <a:endParaRPr lang="en-US" sz="900" dirty="0">
              <a:solidFill>
                <a:schemeClr val="tx1">
                  <a:lumMod val="85000"/>
                  <a:lumOff val="15000"/>
                </a:schemeClr>
              </a:solidFill>
              <a:latin typeface="Century Gothic" pitchFamily="34" charset="0"/>
            </a:endParaRPr>
          </a:p>
        </p:txBody>
      </p:sp>
      <p:sp>
        <p:nvSpPr>
          <p:cNvPr id="78" name="Rectangle 77"/>
          <p:cNvSpPr/>
          <p:nvPr/>
        </p:nvSpPr>
        <p:spPr>
          <a:xfrm>
            <a:off x="241910" y="6253886"/>
            <a:ext cx="7312651" cy="342043"/>
          </a:xfrm>
          <a:prstGeom prst="rect">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p>
        </p:txBody>
      </p:sp>
      <p:sp>
        <p:nvSpPr>
          <p:cNvPr id="79" name="TextBox 78"/>
          <p:cNvSpPr txBox="1"/>
          <p:nvPr/>
        </p:nvSpPr>
        <p:spPr>
          <a:xfrm>
            <a:off x="2912190" y="6293412"/>
            <a:ext cx="3944219" cy="276999"/>
          </a:xfrm>
          <a:prstGeom prst="rect">
            <a:avLst/>
          </a:prstGeom>
          <a:noFill/>
        </p:spPr>
        <p:txBody>
          <a:bodyPr wrap="square" lIns="91338" tIns="45667" rIns="91338" bIns="45667" rtlCol="0">
            <a:spAutoFit/>
          </a:bodyPr>
          <a:lstStyle/>
          <a:p>
            <a:r>
              <a:rPr lang="en-US" sz="1200" b="1" dirty="0">
                <a:solidFill>
                  <a:schemeClr val="tx1">
                    <a:lumMod val="85000"/>
                    <a:lumOff val="15000"/>
                  </a:schemeClr>
                </a:solidFill>
                <a:latin typeface="Century Gothic" pitchFamily="34" charset="0"/>
              </a:rPr>
              <a:t>Assessment (WOW!)</a:t>
            </a:r>
            <a:endParaRPr lang="en-US" sz="1200" b="1" dirty="0">
              <a:solidFill>
                <a:schemeClr val="tx1">
                  <a:lumMod val="85000"/>
                  <a:lumOff val="15000"/>
                </a:schemeClr>
              </a:solidFill>
              <a:latin typeface="Century Gothic" pitchFamily="34" charset="0"/>
            </a:endParaRPr>
          </a:p>
        </p:txBody>
      </p:sp>
      <p:sp>
        <p:nvSpPr>
          <p:cNvPr id="80" name="Rectangle 79"/>
          <p:cNvSpPr/>
          <p:nvPr/>
        </p:nvSpPr>
        <p:spPr>
          <a:xfrm>
            <a:off x="239358" y="6250927"/>
            <a:ext cx="7304314" cy="1276145"/>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p>
        </p:txBody>
      </p:sp>
      <p:sp>
        <p:nvSpPr>
          <p:cNvPr id="82" name="TextBox 81"/>
          <p:cNvSpPr txBox="1"/>
          <p:nvPr/>
        </p:nvSpPr>
        <p:spPr>
          <a:xfrm>
            <a:off x="3266617" y="7631145"/>
            <a:ext cx="3944219" cy="276999"/>
          </a:xfrm>
          <a:prstGeom prst="rect">
            <a:avLst/>
          </a:prstGeom>
          <a:noFill/>
        </p:spPr>
        <p:txBody>
          <a:bodyPr wrap="square" lIns="91338" tIns="45667" rIns="91338" bIns="45667" rtlCol="0">
            <a:spAutoFit/>
          </a:bodyPr>
          <a:lstStyle/>
          <a:p>
            <a:r>
              <a:rPr lang="en-US" sz="1200" b="1" dirty="0">
                <a:solidFill>
                  <a:schemeClr val="tx1">
                    <a:lumMod val="85000"/>
                    <a:lumOff val="15000"/>
                  </a:schemeClr>
                </a:solidFill>
                <a:latin typeface="Century Gothic" pitchFamily="34" charset="0"/>
              </a:rPr>
              <a:t>Basic Unit Plan</a:t>
            </a:r>
            <a:endParaRPr lang="en-US" sz="1200" b="1" dirty="0">
              <a:solidFill>
                <a:schemeClr val="tx1">
                  <a:lumMod val="85000"/>
                  <a:lumOff val="15000"/>
                </a:schemeClr>
              </a:solidFill>
              <a:latin typeface="Century Gothic" pitchFamily="34" charset="0"/>
            </a:endParaRPr>
          </a:p>
        </p:txBody>
      </p:sp>
      <p:sp>
        <p:nvSpPr>
          <p:cNvPr id="85" name="Rectangle 84"/>
          <p:cNvSpPr/>
          <p:nvPr/>
        </p:nvSpPr>
        <p:spPr>
          <a:xfrm>
            <a:off x="239358" y="7588663"/>
            <a:ext cx="7304314" cy="2237964"/>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p>
        </p:txBody>
      </p:sp>
      <p:sp>
        <p:nvSpPr>
          <p:cNvPr id="86" name="Rectangle 85"/>
          <p:cNvSpPr/>
          <p:nvPr/>
        </p:nvSpPr>
        <p:spPr>
          <a:xfrm>
            <a:off x="231033" y="7929307"/>
            <a:ext cx="7312651" cy="324570"/>
          </a:xfrm>
          <a:prstGeom prst="rect">
            <a:avLst/>
          </a:prstGeom>
          <a:solidFill>
            <a:srgbClr val="D9D9D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p>
        </p:txBody>
      </p:sp>
      <p:sp>
        <p:nvSpPr>
          <p:cNvPr id="87" name="TextBox 86"/>
          <p:cNvSpPr txBox="1"/>
          <p:nvPr/>
        </p:nvSpPr>
        <p:spPr>
          <a:xfrm>
            <a:off x="360448" y="8292490"/>
            <a:ext cx="308422" cy="230832"/>
          </a:xfrm>
          <a:prstGeom prst="rect">
            <a:avLst/>
          </a:prstGeom>
          <a:noFill/>
        </p:spPr>
        <p:txBody>
          <a:bodyPr wrap="square" lIns="91338" tIns="45667" rIns="91338" bIns="45667" rtlCol="0">
            <a:spAutoFit/>
          </a:bodyPr>
          <a:lstStyle/>
          <a:p>
            <a:r>
              <a:rPr lang="en-US" sz="900" b="1" dirty="0">
                <a:solidFill>
                  <a:schemeClr val="bg1">
                    <a:lumMod val="50000"/>
                  </a:schemeClr>
                </a:solidFill>
                <a:latin typeface="Century Gothic" pitchFamily="34" charset="0"/>
              </a:rPr>
              <a:t>1</a:t>
            </a:r>
          </a:p>
        </p:txBody>
      </p:sp>
      <p:sp>
        <p:nvSpPr>
          <p:cNvPr id="88" name="TextBox 87"/>
          <p:cNvSpPr txBox="1"/>
          <p:nvPr/>
        </p:nvSpPr>
        <p:spPr>
          <a:xfrm>
            <a:off x="360445" y="8614504"/>
            <a:ext cx="232222" cy="230832"/>
          </a:xfrm>
          <a:prstGeom prst="rect">
            <a:avLst/>
          </a:prstGeom>
          <a:noFill/>
        </p:spPr>
        <p:txBody>
          <a:bodyPr wrap="square" lIns="91338" tIns="45667" rIns="91338" bIns="45667" rtlCol="0">
            <a:spAutoFit/>
          </a:bodyPr>
          <a:lstStyle/>
          <a:p>
            <a:r>
              <a:rPr lang="en-US" sz="900" b="1" dirty="0">
                <a:solidFill>
                  <a:schemeClr val="bg1">
                    <a:lumMod val="50000"/>
                  </a:schemeClr>
                </a:solidFill>
                <a:latin typeface="Century Gothic" pitchFamily="34" charset="0"/>
              </a:rPr>
              <a:t>2</a:t>
            </a:r>
          </a:p>
        </p:txBody>
      </p:sp>
      <p:sp>
        <p:nvSpPr>
          <p:cNvPr id="89" name="TextBox 88"/>
          <p:cNvSpPr txBox="1"/>
          <p:nvPr/>
        </p:nvSpPr>
        <p:spPr>
          <a:xfrm>
            <a:off x="360448" y="8929357"/>
            <a:ext cx="283022" cy="230832"/>
          </a:xfrm>
          <a:prstGeom prst="rect">
            <a:avLst/>
          </a:prstGeom>
          <a:noFill/>
        </p:spPr>
        <p:txBody>
          <a:bodyPr wrap="square" lIns="91338" tIns="45667" rIns="91338" bIns="45667" rtlCol="0">
            <a:spAutoFit/>
          </a:bodyPr>
          <a:lstStyle/>
          <a:p>
            <a:r>
              <a:rPr lang="en-US" sz="900" b="1" dirty="0">
                <a:solidFill>
                  <a:schemeClr val="bg1">
                    <a:lumMod val="50000"/>
                  </a:schemeClr>
                </a:solidFill>
                <a:latin typeface="Century Gothic" pitchFamily="34" charset="0"/>
              </a:rPr>
              <a:t>3</a:t>
            </a:r>
          </a:p>
        </p:txBody>
      </p:sp>
      <p:sp>
        <p:nvSpPr>
          <p:cNvPr id="90" name="TextBox 89"/>
          <p:cNvSpPr txBox="1"/>
          <p:nvPr/>
        </p:nvSpPr>
        <p:spPr>
          <a:xfrm>
            <a:off x="351978" y="9232572"/>
            <a:ext cx="291489" cy="230832"/>
          </a:xfrm>
          <a:prstGeom prst="rect">
            <a:avLst/>
          </a:prstGeom>
          <a:noFill/>
        </p:spPr>
        <p:txBody>
          <a:bodyPr wrap="square" lIns="91338" tIns="45667" rIns="91338" bIns="45667" rtlCol="0">
            <a:spAutoFit/>
          </a:bodyPr>
          <a:lstStyle/>
          <a:p>
            <a:r>
              <a:rPr lang="en-US" sz="900" b="1" dirty="0">
                <a:solidFill>
                  <a:schemeClr val="bg1">
                    <a:lumMod val="50000"/>
                  </a:schemeClr>
                </a:solidFill>
                <a:latin typeface="Century Gothic" pitchFamily="34" charset="0"/>
              </a:rPr>
              <a:t>4</a:t>
            </a:r>
          </a:p>
        </p:txBody>
      </p:sp>
      <p:sp>
        <p:nvSpPr>
          <p:cNvPr id="91" name="TextBox 90"/>
          <p:cNvSpPr txBox="1"/>
          <p:nvPr/>
        </p:nvSpPr>
        <p:spPr>
          <a:xfrm>
            <a:off x="354772" y="9554302"/>
            <a:ext cx="308422" cy="230832"/>
          </a:xfrm>
          <a:prstGeom prst="rect">
            <a:avLst/>
          </a:prstGeom>
          <a:noFill/>
        </p:spPr>
        <p:txBody>
          <a:bodyPr wrap="square" lIns="91338" tIns="45667" rIns="91338" bIns="45667" rtlCol="0">
            <a:spAutoFit/>
          </a:bodyPr>
          <a:lstStyle/>
          <a:p>
            <a:r>
              <a:rPr lang="en-US" sz="900" b="1" dirty="0">
                <a:solidFill>
                  <a:schemeClr val="bg1">
                    <a:lumMod val="50000"/>
                  </a:schemeClr>
                </a:solidFill>
                <a:latin typeface="Century Gothic" pitchFamily="34" charset="0"/>
              </a:rPr>
              <a:t>5</a:t>
            </a:r>
          </a:p>
        </p:txBody>
      </p:sp>
      <p:cxnSp>
        <p:nvCxnSpPr>
          <p:cNvPr id="93" name="Straight Connector 92"/>
          <p:cNvCxnSpPr/>
          <p:nvPr/>
        </p:nvCxnSpPr>
        <p:spPr>
          <a:xfrm rot="5400000">
            <a:off x="-203244" y="8879120"/>
            <a:ext cx="1892664" cy="2346"/>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4018048" y="8292490"/>
            <a:ext cx="308422" cy="230832"/>
          </a:xfrm>
          <a:prstGeom prst="rect">
            <a:avLst/>
          </a:prstGeom>
          <a:noFill/>
        </p:spPr>
        <p:txBody>
          <a:bodyPr wrap="square" lIns="91338" tIns="45667" rIns="91338" bIns="45667" rtlCol="0">
            <a:spAutoFit/>
          </a:bodyPr>
          <a:lstStyle/>
          <a:p>
            <a:r>
              <a:rPr lang="en-US" sz="900" b="1" dirty="0">
                <a:solidFill>
                  <a:schemeClr val="bg1">
                    <a:lumMod val="50000"/>
                  </a:schemeClr>
                </a:solidFill>
                <a:latin typeface="Century Gothic" pitchFamily="34" charset="0"/>
              </a:rPr>
              <a:t>6</a:t>
            </a:r>
          </a:p>
        </p:txBody>
      </p:sp>
      <p:sp>
        <p:nvSpPr>
          <p:cNvPr id="97" name="TextBox 96"/>
          <p:cNvSpPr txBox="1"/>
          <p:nvPr/>
        </p:nvSpPr>
        <p:spPr>
          <a:xfrm>
            <a:off x="4018046" y="8614504"/>
            <a:ext cx="232222" cy="230832"/>
          </a:xfrm>
          <a:prstGeom prst="rect">
            <a:avLst/>
          </a:prstGeom>
          <a:noFill/>
        </p:spPr>
        <p:txBody>
          <a:bodyPr wrap="square" lIns="91338" tIns="45667" rIns="91338" bIns="45667" rtlCol="0">
            <a:spAutoFit/>
          </a:bodyPr>
          <a:lstStyle/>
          <a:p>
            <a:r>
              <a:rPr lang="en-US" sz="900" b="1" dirty="0">
                <a:solidFill>
                  <a:schemeClr val="bg1">
                    <a:lumMod val="50000"/>
                  </a:schemeClr>
                </a:solidFill>
                <a:latin typeface="Century Gothic" pitchFamily="34" charset="0"/>
              </a:rPr>
              <a:t>7</a:t>
            </a:r>
          </a:p>
        </p:txBody>
      </p:sp>
      <p:sp>
        <p:nvSpPr>
          <p:cNvPr id="98" name="TextBox 97"/>
          <p:cNvSpPr txBox="1"/>
          <p:nvPr/>
        </p:nvSpPr>
        <p:spPr>
          <a:xfrm>
            <a:off x="4018050" y="8929357"/>
            <a:ext cx="283022" cy="230832"/>
          </a:xfrm>
          <a:prstGeom prst="rect">
            <a:avLst/>
          </a:prstGeom>
          <a:noFill/>
        </p:spPr>
        <p:txBody>
          <a:bodyPr wrap="square" lIns="91338" tIns="45667" rIns="91338" bIns="45667" rtlCol="0">
            <a:spAutoFit/>
          </a:bodyPr>
          <a:lstStyle/>
          <a:p>
            <a:r>
              <a:rPr lang="en-US" sz="900" b="1" dirty="0">
                <a:solidFill>
                  <a:schemeClr val="bg1">
                    <a:lumMod val="50000"/>
                  </a:schemeClr>
                </a:solidFill>
                <a:latin typeface="Century Gothic" pitchFamily="34" charset="0"/>
              </a:rPr>
              <a:t>8</a:t>
            </a:r>
          </a:p>
        </p:txBody>
      </p:sp>
      <p:sp>
        <p:nvSpPr>
          <p:cNvPr id="99" name="TextBox 98"/>
          <p:cNvSpPr txBox="1"/>
          <p:nvPr/>
        </p:nvSpPr>
        <p:spPr>
          <a:xfrm>
            <a:off x="4009579" y="9232572"/>
            <a:ext cx="291489" cy="230832"/>
          </a:xfrm>
          <a:prstGeom prst="rect">
            <a:avLst/>
          </a:prstGeom>
          <a:noFill/>
        </p:spPr>
        <p:txBody>
          <a:bodyPr wrap="square" lIns="91338" tIns="45667" rIns="91338" bIns="45667" rtlCol="0">
            <a:spAutoFit/>
          </a:bodyPr>
          <a:lstStyle/>
          <a:p>
            <a:r>
              <a:rPr lang="en-US" sz="900" b="1" dirty="0">
                <a:solidFill>
                  <a:schemeClr val="bg1">
                    <a:lumMod val="50000"/>
                  </a:schemeClr>
                </a:solidFill>
                <a:latin typeface="Century Gothic" pitchFamily="34" charset="0"/>
              </a:rPr>
              <a:t>9</a:t>
            </a:r>
          </a:p>
        </p:txBody>
      </p:sp>
      <p:sp>
        <p:nvSpPr>
          <p:cNvPr id="100" name="TextBox 99"/>
          <p:cNvSpPr txBox="1"/>
          <p:nvPr/>
        </p:nvSpPr>
        <p:spPr>
          <a:xfrm>
            <a:off x="3995144" y="9554302"/>
            <a:ext cx="381002" cy="230832"/>
          </a:xfrm>
          <a:prstGeom prst="rect">
            <a:avLst/>
          </a:prstGeom>
          <a:noFill/>
        </p:spPr>
        <p:txBody>
          <a:bodyPr wrap="square" lIns="91338" tIns="45667" rIns="91338" bIns="45667" rtlCol="0">
            <a:spAutoFit/>
          </a:bodyPr>
          <a:lstStyle/>
          <a:p>
            <a:r>
              <a:rPr lang="en-US" sz="900" b="1" dirty="0">
                <a:solidFill>
                  <a:schemeClr val="bg1">
                    <a:lumMod val="50000"/>
                  </a:schemeClr>
                </a:solidFill>
                <a:latin typeface="Century Gothic" pitchFamily="34" charset="0"/>
              </a:rPr>
              <a:t>10</a:t>
            </a:r>
          </a:p>
        </p:txBody>
      </p:sp>
      <p:cxnSp>
        <p:nvCxnSpPr>
          <p:cNvPr id="111" name="Straight Connector 110"/>
          <p:cNvCxnSpPr/>
          <p:nvPr/>
        </p:nvCxnSpPr>
        <p:spPr>
          <a:xfrm rot="5400000">
            <a:off x="3445890" y="8879120"/>
            <a:ext cx="1892664" cy="2346"/>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endCxn id="85" idx="2"/>
          </p:cNvCxnSpPr>
          <p:nvPr/>
        </p:nvCxnSpPr>
        <p:spPr>
          <a:xfrm rot="5400000">
            <a:off x="2946356" y="8879120"/>
            <a:ext cx="1892664" cy="2346"/>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260844" y="7993400"/>
            <a:ext cx="3585027" cy="230832"/>
          </a:xfrm>
          <a:prstGeom prst="rect">
            <a:avLst/>
          </a:prstGeom>
          <a:noFill/>
        </p:spPr>
        <p:txBody>
          <a:bodyPr wrap="square" lIns="91338" tIns="45667" rIns="91338" bIns="45667" rtlCol="0">
            <a:spAutoFit/>
          </a:bodyPr>
          <a:lstStyle/>
          <a:p>
            <a:r>
              <a:rPr lang="en-US" sz="900" b="1" dirty="0">
                <a:solidFill>
                  <a:schemeClr val="bg1">
                    <a:lumMod val="50000"/>
                  </a:schemeClr>
                </a:solidFill>
                <a:latin typeface="Century Gothic" pitchFamily="34" charset="0"/>
              </a:rPr>
              <a:t>Week                      Connections to Standard/WOW!</a:t>
            </a:r>
          </a:p>
        </p:txBody>
      </p:sp>
      <p:sp>
        <p:nvSpPr>
          <p:cNvPr id="45" name="TextBox 44"/>
          <p:cNvSpPr txBox="1"/>
          <p:nvPr/>
        </p:nvSpPr>
        <p:spPr>
          <a:xfrm>
            <a:off x="3891568" y="7993400"/>
            <a:ext cx="3585027" cy="230832"/>
          </a:xfrm>
          <a:prstGeom prst="rect">
            <a:avLst/>
          </a:prstGeom>
          <a:noFill/>
        </p:spPr>
        <p:txBody>
          <a:bodyPr wrap="square" lIns="91338" tIns="45667" rIns="91338" bIns="45667" rtlCol="0">
            <a:spAutoFit/>
          </a:bodyPr>
          <a:lstStyle/>
          <a:p>
            <a:r>
              <a:rPr lang="en-US" sz="900" b="1" dirty="0">
                <a:solidFill>
                  <a:schemeClr val="bg1">
                    <a:lumMod val="50000"/>
                  </a:schemeClr>
                </a:solidFill>
                <a:latin typeface="Century Gothic" pitchFamily="34" charset="0"/>
              </a:rPr>
              <a:t>Week                       Connections to Standard/ WOW!</a:t>
            </a:r>
          </a:p>
        </p:txBody>
      </p:sp>
      <p:sp>
        <p:nvSpPr>
          <p:cNvPr id="46" name="Rectangle 45"/>
          <p:cNvSpPr/>
          <p:nvPr/>
        </p:nvSpPr>
        <p:spPr>
          <a:xfrm>
            <a:off x="12" y="8653720"/>
            <a:ext cx="7312651" cy="327133"/>
          </a:xfrm>
          <a:prstGeom prst="rect">
            <a:avLst/>
          </a:prstGeom>
          <a:solidFill>
            <a:schemeClr val="bg1">
              <a:lumMod val="8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p>
        </p:txBody>
      </p:sp>
      <p:sp>
        <p:nvSpPr>
          <p:cNvPr id="47" name="Rectangle 46"/>
          <p:cNvSpPr/>
          <p:nvPr/>
        </p:nvSpPr>
        <p:spPr>
          <a:xfrm>
            <a:off x="231033" y="9186593"/>
            <a:ext cx="7312651" cy="327133"/>
          </a:xfrm>
          <a:prstGeom prst="rect">
            <a:avLst/>
          </a:prstGeom>
          <a:solidFill>
            <a:schemeClr val="bg1">
              <a:lumMod val="8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p>
        </p:txBody>
      </p:sp>
      <p:cxnSp>
        <p:nvCxnSpPr>
          <p:cNvPr id="43" name="Straight Connector 42"/>
          <p:cNvCxnSpPr/>
          <p:nvPr/>
        </p:nvCxnSpPr>
        <p:spPr>
          <a:xfrm>
            <a:off x="239370" y="3138664"/>
            <a:ext cx="7303047" cy="0"/>
          </a:xfrm>
          <a:prstGeom prst="line">
            <a:avLst/>
          </a:prstGeom>
          <a:ln w="3175">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28218" y="5452608"/>
            <a:ext cx="7303047" cy="0"/>
          </a:xfrm>
          <a:prstGeom prst="line">
            <a:avLst/>
          </a:prstGeom>
          <a:ln w="3175">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239370" y="6581111"/>
            <a:ext cx="7303047" cy="0"/>
          </a:xfrm>
          <a:prstGeom prst="line">
            <a:avLst/>
          </a:prstGeom>
          <a:ln w="3175">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39370" y="7925817"/>
            <a:ext cx="7303047" cy="0"/>
          </a:xfrm>
          <a:prstGeom prst="line">
            <a:avLst/>
          </a:prstGeom>
          <a:ln w="3175">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pic>
        <p:nvPicPr>
          <p:cNvPr id="52" name="Picture 51" descr="icons square-14.png"/>
          <p:cNvPicPr>
            <a:picLocks noChangeAspect="1"/>
          </p:cNvPicPr>
          <p:nvPr/>
        </p:nvPicPr>
        <p:blipFill>
          <a:blip r:embed="rId3" cstate="print"/>
          <a:stretch>
            <a:fillRect/>
          </a:stretch>
        </p:blipFill>
        <p:spPr>
          <a:xfrm>
            <a:off x="4" y="0"/>
            <a:ext cx="1055914" cy="1121615"/>
          </a:xfrm>
          <a:prstGeom prst="rect">
            <a:avLst/>
          </a:prstGeom>
        </p:spPr>
      </p:pic>
      <p:sp>
        <p:nvSpPr>
          <p:cNvPr id="53" name="TextBox 52"/>
          <p:cNvSpPr txBox="1"/>
          <p:nvPr/>
        </p:nvSpPr>
        <p:spPr>
          <a:xfrm>
            <a:off x="278781" y="6634976"/>
            <a:ext cx="7201520" cy="600164"/>
          </a:xfrm>
          <a:prstGeom prst="rect">
            <a:avLst/>
          </a:prstGeom>
          <a:noFill/>
        </p:spPr>
        <p:txBody>
          <a:bodyPr wrap="square" lIns="91338" tIns="45667" rIns="91338" bIns="45667" rtlCol="0">
            <a:spAutoFit/>
          </a:bodyPr>
          <a:lstStyle/>
          <a:p>
            <a:r>
              <a:rPr lang="en-US" sz="1100" i="1" dirty="0"/>
              <a:t>Assessment will come first in the form of the challenge itself, an all-day event generally in late April. The students will then present their final devices and journals at the WOW! Weekly assessments will vary between journal share outs, gallery walks to share design ideas and exit tickets.       </a:t>
            </a:r>
            <a:endParaRPr lang="en-US" sz="1100" i="1" dirty="0"/>
          </a:p>
        </p:txBody>
      </p:sp>
      <p:sp>
        <p:nvSpPr>
          <p:cNvPr id="54" name="TextBox 53"/>
          <p:cNvSpPr txBox="1"/>
          <p:nvPr/>
        </p:nvSpPr>
        <p:spPr>
          <a:xfrm>
            <a:off x="3925229" y="3523790"/>
            <a:ext cx="3598126" cy="1892826"/>
          </a:xfrm>
          <a:prstGeom prst="rect">
            <a:avLst/>
          </a:prstGeom>
          <a:noFill/>
        </p:spPr>
        <p:txBody>
          <a:bodyPr wrap="square" lIns="91338" tIns="45667" rIns="91338" bIns="45667" rtlCol="0">
            <a:spAutoFit/>
          </a:bodyPr>
          <a:lstStyle/>
          <a:p>
            <a:r>
              <a:rPr lang="en-US" sz="900" dirty="0">
                <a:solidFill>
                  <a:schemeClr val="tx1">
                    <a:lumMod val="85000"/>
                    <a:lumOff val="15000"/>
                  </a:schemeClr>
                </a:solidFill>
                <a:latin typeface="Century Gothic" pitchFamily="34" charset="0"/>
              </a:rPr>
              <a:t>Lesson Objectives</a:t>
            </a:r>
          </a:p>
          <a:p>
            <a:pPr>
              <a:buFont typeface="Wingdings" pitchFamily="2" charset="2"/>
              <a:buChar char="§"/>
            </a:pPr>
            <a:r>
              <a:rPr lang="en-US" sz="900" dirty="0">
                <a:solidFill>
                  <a:schemeClr val="tx1">
                    <a:lumMod val="85000"/>
                    <a:lumOff val="15000"/>
                  </a:schemeClr>
                </a:solidFill>
                <a:latin typeface="Century Gothic" pitchFamily="34" charset="0"/>
              </a:rPr>
              <a:t> Give and receive constructive feedback</a:t>
            </a:r>
          </a:p>
          <a:p>
            <a:pPr>
              <a:buFont typeface="Wingdings" pitchFamily="2" charset="2"/>
              <a:buChar char="§"/>
            </a:pPr>
            <a:r>
              <a:rPr lang="en-US" sz="900" dirty="0"/>
              <a:t> </a:t>
            </a:r>
            <a:r>
              <a:rPr lang="en-US" sz="900" dirty="0">
                <a:solidFill>
                  <a:schemeClr val="tx1">
                    <a:lumMod val="85000"/>
                    <a:lumOff val="15000"/>
                  </a:schemeClr>
                </a:solidFill>
                <a:latin typeface="Century Gothic" pitchFamily="34" charset="0"/>
              </a:rPr>
              <a:t>Adapt to varied roles, jobs responsibilities, schedules and context </a:t>
            </a:r>
          </a:p>
          <a:p>
            <a:pPr>
              <a:buFont typeface="Wingdings" pitchFamily="2" charset="2"/>
              <a:buChar char="§"/>
            </a:pPr>
            <a:r>
              <a:rPr lang="en-US" sz="900" dirty="0">
                <a:solidFill>
                  <a:schemeClr val="tx1">
                    <a:lumMod val="85000"/>
                    <a:lumOff val="15000"/>
                  </a:schemeClr>
                </a:solidFill>
                <a:latin typeface="Century Gothic" pitchFamily="34" charset="0"/>
              </a:rPr>
              <a:t> Exercise flexibility and willingness to be helpful in making necessary compromises to accomplish a common goal  </a:t>
            </a:r>
          </a:p>
          <a:p>
            <a:pPr>
              <a:buFont typeface="Wingdings" pitchFamily="2" charset="2"/>
              <a:buChar char="§"/>
            </a:pPr>
            <a:r>
              <a:rPr lang="en-US" sz="900" dirty="0">
                <a:solidFill>
                  <a:schemeClr val="tx1">
                    <a:lumMod val="85000"/>
                    <a:lumOff val="15000"/>
                  </a:schemeClr>
                </a:solidFill>
                <a:latin typeface="Century Gothic" pitchFamily="34" charset="0"/>
              </a:rPr>
              <a:t> Assume shared responsibility for collaborative work </a:t>
            </a:r>
          </a:p>
          <a:p>
            <a:pPr>
              <a:buFont typeface="Wingdings" pitchFamily="2" charset="2"/>
              <a:buChar char="§"/>
            </a:pPr>
            <a:r>
              <a:rPr lang="en-US" sz="900" dirty="0">
                <a:solidFill>
                  <a:schemeClr val="tx1">
                    <a:lumMod val="85000"/>
                    <a:lumOff val="15000"/>
                  </a:schemeClr>
                </a:solidFill>
                <a:latin typeface="Century Gothic" pitchFamily="34" charset="0"/>
              </a:rPr>
              <a:t> Explain the value of contributions made by each team member</a:t>
            </a:r>
          </a:p>
          <a:p>
            <a:pPr>
              <a:buFont typeface="Wingdings" pitchFamily="2" charset="2"/>
              <a:buChar char="§"/>
            </a:pPr>
            <a:r>
              <a:rPr lang="en-US" sz="900" dirty="0">
                <a:solidFill>
                  <a:schemeClr val="tx1">
                    <a:lumMod val="85000"/>
                    <a:lumOff val="15000"/>
                  </a:schemeClr>
                </a:solidFill>
                <a:latin typeface="Century Gothic" pitchFamily="34" charset="0"/>
              </a:rPr>
              <a:t> Comprehends when it is appropriate to listen and when to speak </a:t>
            </a:r>
          </a:p>
          <a:p>
            <a:pPr>
              <a:buFont typeface="Wingdings" pitchFamily="2" charset="2"/>
              <a:buChar char="§"/>
            </a:pPr>
            <a:endParaRPr lang="en-US" sz="900" dirty="0">
              <a:solidFill>
                <a:schemeClr val="tx1">
                  <a:lumMod val="85000"/>
                  <a:lumOff val="15000"/>
                </a:schemeClr>
              </a:solidFill>
              <a:latin typeface="Century Gothic" pitchFamily="34" charset="0"/>
            </a:endParaRPr>
          </a:p>
          <a:p>
            <a:r>
              <a:rPr lang="en-US" sz="900" dirty="0">
                <a:solidFill>
                  <a:schemeClr val="tx1">
                    <a:lumMod val="85000"/>
                    <a:lumOff val="15000"/>
                  </a:schemeClr>
                </a:solidFill>
                <a:latin typeface="Century Gothic" pitchFamily="34" charset="0"/>
              </a:rPr>
              <a:t> </a:t>
            </a:r>
          </a:p>
        </p:txBody>
      </p:sp>
      <p:sp>
        <p:nvSpPr>
          <p:cNvPr id="55" name="TextBox 54"/>
          <p:cNvSpPr txBox="1"/>
          <p:nvPr/>
        </p:nvSpPr>
        <p:spPr>
          <a:xfrm>
            <a:off x="4017287" y="3129498"/>
            <a:ext cx="3506081" cy="507832"/>
          </a:xfrm>
          <a:prstGeom prst="rect">
            <a:avLst/>
          </a:prstGeom>
          <a:noFill/>
        </p:spPr>
        <p:txBody>
          <a:bodyPr wrap="square" lIns="91338" tIns="45667" rIns="91338" bIns="45667" rtlCol="0">
            <a:spAutoFit/>
          </a:bodyPr>
          <a:lstStyle/>
          <a:p>
            <a:r>
              <a:rPr lang="en-US" sz="900" b="1" dirty="0">
                <a:solidFill>
                  <a:schemeClr val="bg1">
                    <a:lumMod val="50000"/>
                  </a:schemeClr>
                </a:solidFill>
                <a:latin typeface="Century Gothic" pitchFamily="34" charset="0"/>
              </a:rPr>
              <a:t>Citizen Schools Unit Standard #2:</a:t>
            </a:r>
            <a:r>
              <a:rPr lang="en-US" sz="900" b="1" dirty="0">
                <a:solidFill>
                  <a:schemeClr val="bg1">
                    <a:lumMod val="50000"/>
                  </a:schemeClr>
                </a:solidFill>
                <a:latin typeface="Century Gothic" pitchFamily="34" charset="0"/>
              </a:rPr>
              <a:t>Citizen Schools students will </a:t>
            </a:r>
            <a:r>
              <a:rPr lang="en-US" sz="900" b="1" dirty="0">
                <a:solidFill>
                  <a:schemeClr val="bg1">
                    <a:lumMod val="50000"/>
                  </a:schemeClr>
                </a:solidFill>
                <a:latin typeface="Century Gothic" pitchFamily="34" charset="0"/>
              </a:rPr>
              <a:t>demonstrate an ability to work as a member of a team</a:t>
            </a:r>
            <a:endParaRPr lang="en-US" sz="900" b="1" dirty="0">
              <a:solidFill>
                <a:schemeClr val="bg1">
                  <a:lumMod val="50000"/>
                </a:schemeClr>
              </a:solidFill>
              <a:latin typeface="Century Gothic" pitchFamily="34" charset="0"/>
            </a:endParaRPr>
          </a:p>
          <a:p>
            <a:endParaRPr lang="en-US" sz="900" b="1" dirty="0">
              <a:solidFill>
                <a:schemeClr val="bg1">
                  <a:lumMod val="50000"/>
                </a:schemeClr>
              </a:solidFill>
              <a:latin typeface="Century Gothic" pitchFamily="34" charset="0"/>
            </a:endParaRPr>
          </a:p>
        </p:txBody>
      </p:sp>
      <p:cxnSp>
        <p:nvCxnSpPr>
          <p:cNvPr id="56" name="Straight Connector 55"/>
          <p:cNvCxnSpPr/>
          <p:nvPr/>
        </p:nvCxnSpPr>
        <p:spPr>
          <a:xfrm>
            <a:off x="179897" y="3525239"/>
            <a:ext cx="7303047" cy="0"/>
          </a:xfrm>
          <a:prstGeom prst="line">
            <a:avLst/>
          </a:prstGeom>
          <a:ln w="3175">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847504" y="8296507"/>
            <a:ext cx="2921619" cy="369332"/>
          </a:xfrm>
          <a:prstGeom prst="rect">
            <a:avLst/>
          </a:prstGeom>
          <a:noFill/>
        </p:spPr>
        <p:txBody>
          <a:bodyPr wrap="square" lIns="91338" tIns="45667" rIns="91338" bIns="45667" rtlCol="0">
            <a:spAutoFit/>
          </a:bodyPr>
          <a:lstStyle/>
          <a:p>
            <a:r>
              <a:rPr lang="en-US" sz="900" i="1" dirty="0"/>
              <a:t>Understand Tech Challenge, rules and scope, build framework of journal. </a:t>
            </a:r>
            <a:endParaRPr lang="en-US" sz="900" i="1" dirty="0"/>
          </a:p>
        </p:txBody>
      </p:sp>
      <p:sp>
        <p:nvSpPr>
          <p:cNvPr id="59" name="TextBox 58"/>
          <p:cNvSpPr txBox="1"/>
          <p:nvPr/>
        </p:nvSpPr>
        <p:spPr>
          <a:xfrm>
            <a:off x="795310" y="8702603"/>
            <a:ext cx="2921619" cy="230832"/>
          </a:xfrm>
          <a:prstGeom prst="rect">
            <a:avLst/>
          </a:prstGeom>
          <a:noFill/>
        </p:spPr>
        <p:txBody>
          <a:bodyPr wrap="square" lIns="91338" tIns="45667" rIns="91338" bIns="45667" rtlCol="0">
            <a:spAutoFit/>
          </a:bodyPr>
          <a:lstStyle/>
          <a:p>
            <a:r>
              <a:rPr lang="en-US" sz="900" i="1" dirty="0"/>
              <a:t>Brainstorm solutions to primary challenge</a:t>
            </a:r>
            <a:endParaRPr lang="en-US" sz="900" i="1" dirty="0"/>
          </a:p>
        </p:txBody>
      </p:sp>
      <p:sp>
        <p:nvSpPr>
          <p:cNvPr id="60" name="TextBox 59"/>
          <p:cNvSpPr txBox="1"/>
          <p:nvPr/>
        </p:nvSpPr>
        <p:spPr>
          <a:xfrm>
            <a:off x="816993" y="8972862"/>
            <a:ext cx="2921619" cy="230832"/>
          </a:xfrm>
          <a:prstGeom prst="rect">
            <a:avLst/>
          </a:prstGeom>
          <a:noFill/>
        </p:spPr>
        <p:txBody>
          <a:bodyPr wrap="square" lIns="91338" tIns="45667" rIns="91338" bIns="45667" rtlCol="0">
            <a:spAutoFit/>
          </a:bodyPr>
          <a:lstStyle/>
          <a:p>
            <a:r>
              <a:rPr lang="en-US" sz="900" i="1" dirty="0"/>
              <a:t>Construct and test features of primary challenge</a:t>
            </a:r>
            <a:endParaRPr lang="en-US" sz="900" i="1" dirty="0"/>
          </a:p>
        </p:txBody>
      </p:sp>
      <p:sp>
        <p:nvSpPr>
          <p:cNvPr id="61" name="TextBox 60"/>
          <p:cNvSpPr txBox="1"/>
          <p:nvPr/>
        </p:nvSpPr>
        <p:spPr>
          <a:xfrm>
            <a:off x="857726" y="9236928"/>
            <a:ext cx="2921619" cy="369332"/>
          </a:xfrm>
          <a:prstGeom prst="rect">
            <a:avLst/>
          </a:prstGeom>
          <a:noFill/>
        </p:spPr>
        <p:txBody>
          <a:bodyPr wrap="square" lIns="91338" tIns="45667" rIns="91338" bIns="45667" rtlCol="0">
            <a:spAutoFit/>
          </a:bodyPr>
          <a:lstStyle/>
          <a:p>
            <a:r>
              <a:rPr lang="en-US" sz="900" i="1" dirty="0"/>
              <a:t>Analyze results of primary solution, brainstorm secondary challenges</a:t>
            </a:r>
            <a:endParaRPr lang="en-US" sz="900" i="1" dirty="0"/>
          </a:p>
        </p:txBody>
      </p:sp>
      <p:sp>
        <p:nvSpPr>
          <p:cNvPr id="62" name="TextBox 61"/>
          <p:cNvSpPr txBox="1"/>
          <p:nvPr/>
        </p:nvSpPr>
        <p:spPr>
          <a:xfrm>
            <a:off x="846110" y="9498827"/>
            <a:ext cx="2921619" cy="369332"/>
          </a:xfrm>
          <a:prstGeom prst="rect">
            <a:avLst/>
          </a:prstGeom>
          <a:noFill/>
        </p:spPr>
        <p:txBody>
          <a:bodyPr wrap="square" lIns="91338" tIns="45667" rIns="91338" bIns="45667" rtlCol="0">
            <a:spAutoFit/>
          </a:bodyPr>
          <a:lstStyle/>
          <a:p>
            <a:r>
              <a:rPr lang="en-US" sz="900" i="1" dirty="0"/>
              <a:t>Combine primary and secondary design features to have final design </a:t>
            </a:r>
            <a:endParaRPr lang="en-US" sz="900" i="1" dirty="0"/>
          </a:p>
        </p:txBody>
      </p:sp>
      <p:sp>
        <p:nvSpPr>
          <p:cNvPr id="63" name="TextBox 62"/>
          <p:cNvSpPr txBox="1"/>
          <p:nvPr/>
        </p:nvSpPr>
        <p:spPr>
          <a:xfrm>
            <a:off x="4404744" y="8686799"/>
            <a:ext cx="2921619" cy="230832"/>
          </a:xfrm>
          <a:prstGeom prst="rect">
            <a:avLst/>
          </a:prstGeom>
          <a:noFill/>
        </p:spPr>
        <p:txBody>
          <a:bodyPr wrap="square" lIns="91338" tIns="45667" rIns="91338" bIns="45667" rtlCol="0">
            <a:spAutoFit/>
          </a:bodyPr>
          <a:lstStyle/>
          <a:p>
            <a:r>
              <a:rPr lang="en-US" sz="900" i="1" dirty="0"/>
              <a:t>Work on assembly</a:t>
            </a:r>
            <a:endParaRPr lang="en-US" sz="900" i="1" dirty="0"/>
          </a:p>
        </p:txBody>
      </p:sp>
      <p:sp>
        <p:nvSpPr>
          <p:cNvPr id="64" name="TextBox 63"/>
          <p:cNvSpPr txBox="1"/>
          <p:nvPr/>
        </p:nvSpPr>
        <p:spPr>
          <a:xfrm>
            <a:off x="4401026" y="8950719"/>
            <a:ext cx="2921619" cy="230832"/>
          </a:xfrm>
          <a:prstGeom prst="rect">
            <a:avLst/>
          </a:prstGeom>
          <a:noFill/>
        </p:spPr>
        <p:txBody>
          <a:bodyPr wrap="square" lIns="91338" tIns="45667" rIns="91338" bIns="45667" rtlCol="0">
            <a:spAutoFit/>
          </a:bodyPr>
          <a:lstStyle/>
          <a:p>
            <a:r>
              <a:rPr lang="en-US" sz="900" i="1" dirty="0"/>
              <a:t>Final Preparations for Competition Day</a:t>
            </a:r>
            <a:endParaRPr lang="en-US" sz="900" i="1" dirty="0"/>
          </a:p>
        </p:txBody>
      </p:sp>
      <p:sp>
        <p:nvSpPr>
          <p:cNvPr id="65" name="TextBox 64"/>
          <p:cNvSpPr txBox="1"/>
          <p:nvPr/>
        </p:nvSpPr>
        <p:spPr>
          <a:xfrm>
            <a:off x="4397309" y="9236928"/>
            <a:ext cx="2921619" cy="369332"/>
          </a:xfrm>
          <a:prstGeom prst="rect">
            <a:avLst/>
          </a:prstGeom>
          <a:noFill/>
        </p:spPr>
        <p:txBody>
          <a:bodyPr wrap="square" lIns="91338" tIns="45667" rIns="91338" bIns="45667" rtlCol="0">
            <a:spAutoFit/>
          </a:bodyPr>
          <a:lstStyle/>
          <a:p>
            <a:r>
              <a:rPr lang="en-US" sz="900" i="1" dirty="0"/>
              <a:t>Review and reflect on Competition Day, prepare presentations for campus WOW! </a:t>
            </a:r>
            <a:r>
              <a:rPr lang="en-US" sz="900" i="1"/>
              <a:t>Showcase</a:t>
            </a:r>
            <a:endParaRPr lang="en-US" sz="900" i="1" dirty="0"/>
          </a:p>
        </p:txBody>
      </p:sp>
      <p:sp>
        <p:nvSpPr>
          <p:cNvPr id="66" name="TextBox 65"/>
          <p:cNvSpPr txBox="1"/>
          <p:nvPr/>
        </p:nvSpPr>
        <p:spPr>
          <a:xfrm>
            <a:off x="4393593" y="9578897"/>
            <a:ext cx="2921619" cy="230832"/>
          </a:xfrm>
          <a:prstGeom prst="rect">
            <a:avLst/>
          </a:prstGeom>
          <a:noFill/>
        </p:spPr>
        <p:txBody>
          <a:bodyPr wrap="square" lIns="91338" tIns="45667" rIns="91338" bIns="45667" rtlCol="0">
            <a:spAutoFit/>
          </a:bodyPr>
          <a:lstStyle/>
          <a:p>
            <a:r>
              <a:rPr lang="en-US" sz="900" i="1" dirty="0"/>
              <a:t>Finalize presentations for WOW!</a:t>
            </a:r>
            <a:endParaRPr lang="en-US" sz="900" i="1" dirty="0"/>
          </a:p>
        </p:txBody>
      </p:sp>
      <p:sp>
        <p:nvSpPr>
          <p:cNvPr id="72" name="TextBox 71"/>
          <p:cNvSpPr txBox="1"/>
          <p:nvPr/>
        </p:nvSpPr>
        <p:spPr>
          <a:xfrm>
            <a:off x="4487293" y="8356599"/>
            <a:ext cx="2921619" cy="230832"/>
          </a:xfrm>
          <a:prstGeom prst="rect">
            <a:avLst/>
          </a:prstGeom>
          <a:noFill/>
        </p:spPr>
        <p:txBody>
          <a:bodyPr wrap="square" lIns="91338" tIns="45667" rIns="91338" bIns="45667" rtlCol="0">
            <a:spAutoFit/>
          </a:bodyPr>
          <a:lstStyle/>
          <a:p>
            <a:r>
              <a:rPr lang="en-US" sz="900" i="1" dirty="0"/>
              <a:t>Work on assembly</a:t>
            </a:r>
            <a:endParaRPr lang="en-US" sz="900" i="1"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1910"/>
            <a:ext cx="4663440" cy="1210873"/>
          </a:xfrm>
          <a:prstGeom prst="rect">
            <a:avLst/>
          </a:prstGeom>
          <a:noFill/>
        </p:spPr>
        <p:txBody>
          <a:bodyPr wrap="square" lIns="101775" tIns="50888" rIns="101775" bIns="50888" rtlCol="0">
            <a:spAutoFit/>
          </a:bodyPr>
          <a:lstStyle/>
          <a:p>
            <a:r>
              <a:rPr lang="en-US" sz="1800" dirty="0">
                <a:latin typeface="Century Gothic"/>
                <a:cs typeface="Century Gothic"/>
              </a:rPr>
              <a:t>Tech Challenge Apprenticeship</a:t>
            </a:r>
          </a:p>
          <a:p>
            <a:r>
              <a:rPr lang="en-US" sz="1800" dirty="0">
                <a:latin typeface="Century Gothic"/>
                <a:cs typeface="Century Gothic"/>
              </a:rPr>
              <a:t>Lesson 1 - Introduction</a:t>
            </a:r>
          </a:p>
          <a:p>
            <a:r>
              <a:rPr lang="en-US" sz="1800" dirty="0">
                <a:latin typeface="Century Gothic"/>
                <a:cs typeface="Century Gothic"/>
              </a:rPr>
              <a:t>Challenge Details</a:t>
            </a:r>
          </a:p>
          <a:p>
            <a:r>
              <a:rPr lang="en-US" sz="1800" dirty="0">
                <a:latin typeface="Century Gothic"/>
                <a:cs typeface="Century Gothic"/>
              </a:rPr>
              <a:t>Name:</a:t>
            </a:r>
          </a:p>
        </p:txBody>
      </p:sp>
      <p:pic>
        <p:nvPicPr>
          <p:cNvPr id="6" name="Picture 5" descr="CitizenSchools.BW.jpg"/>
          <p:cNvPicPr>
            <a:picLocks noChangeAspect="1"/>
          </p:cNvPicPr>
          <p:nvPr/>
        </p:nvPicPr>
        <p:blipFill>
          <a:blip r:embed="rId2" cstate="print"/>
          <a:stretch>
            <a:fillRect/>
          </a:stretch>
        </p:blipFill>
        <p:spPr>
          <a:xfrm>
            <a:off x="5481830" y="1"/>
            <a:ext cx="2290571" cy="634049"/>
          </a:xfrm>
          <a:prstGeom prst="rect">
            <a:avLst/>
          </a:prstGeom>
        </p:spPr>
      </p:pic>
      <p:sp>
        <p:nvSpPr>
          <p:cNvPr id="4" name="TextBox 3"/>
          <p:cNvSpPr txBox="1"/>
          <p:nvPr/>
        </p:nvSpPr>
        <p:spPr>
          <a:xfrm>
            <a:off x="-19188" y="1424944"/>
            <a:ext cx="7777973" cy="6566078"/>
          </a:xfrm>
          <a:prstGeom prst="rect">
            <a:avLst/>
          </a:prstGeom>
          <a:noFill/>
        </p:spPr>
        <p:txBody>
          <a:bodyPr wrap="none" lIns="101775" tIns="50888" rIns="101775" bIns="50888" rtlCol="0">
            <a:spAutoFit/>
          </a:bodyPr>
          <a:lstStyle/>
          <a:p>
            <a:r>
              <a:rPr lang="en-US" dirty="0" smtClean="0">
                <a:latin typeface="Century Gothic"/>
                <a:cs typeface="Century Gothic"/>
              </a:rPr>
              <a:t>The Tech Challenge will be on ____________ day</a:t>
            </a:r>
          </a:p>
          <a:p>
            <a:r>
              <a:rPr lang="en-US" dirty="0" smtClean="0">
                <a:latin typeface="Century Gothic"/>
                <a:cs typeface="Century Gothic"/>
              </a:rPr>
              <a:t>It is critical you are able to make it to the challenge. </a:t>
            </a:r>
          </a:p>
          <a:p>
            <a:endParaRPr lang="en-US" dirty="0">
              <a:latin typeface="Century Gothic"/>
              <a:cs typeface="Century Gothic"/>
            </a:endParaRPr>
          </a:p>
          <a:p>
            <a:r>
              <a:rPr lang="en-US" dirty="0" smtClean="0">
                <a:latin typeface="Century Gothic"/>
                <a:cs typeface="Century Gothic"/>
              </a:rPr>
              <a:t>You should arrive at the Tech Museum (or other competition</a:t>
            </a:r>
          </a:p>
          <a:p>
            <a:r>
              <a:rPr lang="en-US" dirty="0" smtClean="0">
                <a:latin typeface="Century Gothic"/>
                <a:cs typeface="Century Gothic"/>
              </a:rPr>
              <a:t>venue no later than _____________</a:t>
            </a:r>
          </a:p>
          <a:p>
            <a:endParaRPr lang="en-US" dirty="0">
              <a:latin typeface="Century Gothic"/>
              <a:cs typeface="Century Gothic"/>
            </a:endParaRPr>
          </a:p>
          <a:p>
            <a:r>
              <a:rPr lang="en-US" dirty="0" smtClean="0">
                <a:latin typeface="Century Gothic"/>
                <a:cs typeface="Century Gothic"/>
              </a:rPr>
              <a:t>The address for the Tech Museum is (replace for other venue)</a:t>
            </a:r>
          </a:p>
          <a:p>
            <a:r>
              <a:rPr lang="en-US" dirty="0" smtClean="0">
                <a:latin typeface="Century Gothic"/>
                <a:cs typeface="Century Gothic"/>
              </a:rPr>
              <a:t>201 South Market Street</a:t>
            </a:r>
          </a:p>
          <a:p>
            <a:r>
              <a:rPr lang="en-US" dirty="0" smtClean="0">
                <a:latin typeface="Century Gothic"/>
                <a:cs typeface="Century Gothic"/>
              </a:rPr>
              <a:t>San Jose, CA, 95113</a:t>
            </a:r>
          </a:p>
          <a:p>
            <a:endParaRPr lang="en-US" dirty="0">
              <a:latin typeface="Century Gothic"/>
              <a:cs typeface="Century Gothic"/>
            </a:endParaRPr>
          </a:p>
          <a:p>
            <a:r>
              <a:rPr lang="en-US" dirty="0" smtClean="0">
                <a:latin typeface="Century Gothic"/>
                <a:cs typeface="Century Gothic"/>
              </a:rPr>
              <a:t>You are responsible for bringing _____________________</a:t>
            </a:r>
          </a:p>
          <a:p>
            <a:r>
              <a:rPr lang="en-US" dirty="0" smtClean="0">
                <a:latin typeface="Century Gothic"/>
                <a:cs typeface="Century Gothic"/>
              </a:rPr>
              <a:t>to the Tech Challenge</a:t>
            </a:r>
          </a:p>
          <a:p>
            <a:endParaRPr lang="en-US" dirty="0">
              <a:latin typeface="Century Gothic"/>
              <a:cs typeface="Century Gothic"/>
            </a:endParaRPr>
          </a:p>
          <a:p>
            <a:r>
              <a:rPr lang="en-US" dirty="0" smtClean="0">
                <a:latin typeface="Century Gothic"/>
                <a:cs typeface="Century Gothic"/>
              </a:rPr>
              <a:t>The website for the Tech Challenge, which includes many </a:t>
            </a:r>
          </a:p>
          <a:p>
            <a:r>
              <a:rPr lang="en-US" dirty="0">
                <a:latin typeface="Century Gothic"/>
                <a:cs typeface="Century Gothic"/>
              </a:rPr>
              <a:t>details is </a:t>
            </a:r>
            <a:r>
              <a:rPr lang="en-US" dirty="0" err="1" smtClean="0">
                <a:latin typeface="Century Gothic"/>
                <a:cs typeface="Century Gothic"/>
              </a:rPr>
              <a:t>thetechchallenge.thetech.org</a:t>
            </a:r>
            <a:endParaRPr lang="en-US" dirty="0" smtClean="0">
              <a:latin typeface="Century Gothic"/>
              <a:cs typeface="Century Gothic"/>
            </a:endParaRPr>
          </a:p>
          <a:p>
            <a:endParaRPr lang="en-US" dirty="0">
              <a:latin typeface="Century Gothic"/>
              <a:cs typeface="Century Gothic"/>
            </a:endParaRPr>
          </a:p>
          <a:p>
            <a:endParaRPr lang="en-US" dirty="0" smtClean="0">
              <a:latin typeface="Century Gothic"/>
              <a:cs typeface="Century Gothic"/>
            </a:endParaRPr>
          </a:p>
          <a:p>
            <a:endParaRPr lang="en-US" dirty="0">
              <a:latin typeface="Century Gothic"/>
              <a:cs typeface="Century Gothic"/>
            </a:endParaRPr>
          </a:p>
          <a:p>
            <a:endParaRPr lang="en-US" dirty="0" smtClean="0">
              <a:latin typeface="Century Gothic"/>
              <a:cs typeface="Century Gothic"/>
            </a:endParaRPr>
          </a:p>
          <a:p>
            <a:endParaRPr lang="en-US" dirty="0">
              <a:latin typeface="Century Gothic"/>
              <a:cs typeface="Century Gothic"/>
            </a:endParaRPr>
          </a:p>
          <a:p>
            <a:endParaRPr lang="en-US" dirty="0" smtClean="0">
              <a:latin typeface="Century Gothic"/>
              <a:cs typeface="Century Gothic"/>
            </a:endParaRPr>
          </a:p>
        </p:txBody>
      </p:sp>
    </p:spTree>
    <p:extLst>
      <p:ext uri="{BB962C8B-B14F-4D97-AF65-F5344CB8AC3E}">
        <p14:creationId xmlns:p14="http://schemas.microsoft.com/office/powerpoint/2010/main" val="173137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1910"/>
            <a:ext cx="4663440" cy="1210873"/>
          </a:xfrm>
          <a:prstGeom prst="rect">
            <a:avLst/>
          </a:prstGeom>
          <a:noFill/>
        </p:spPr>
        <p:txBody>
          <a:bodyPr wrap="square" lIns="101775" tIns="50888" rIns="101775" bIns="50888" rtlCol="0">
            <a:spAutoFit/>
          </a:bodyPr>
          <a:lstStyle/>
          <a:p>
            <a:r>
              <a:rPr lang="en-US" sz="1800" dirty="0">
                <a:latin typeface="Century Gothic"/>
                <a:cs typeface="Century Gothic"/>
              </a:rPr>
              <a:t>Tech Challenge Apprenticeship</a:t>
            </a:r>
          </a:p>
          <a:p>
            <a:r>
              <a:rPr lang="en-US" sz="1800" dirty="0">
                <a:latin typeface="Century Gothic"/>
                <a:cs typeface="Century Gothic"/>
              </a:rPr>
              <a:t>Lesson 1 – Introduction</a:t>
            </a:r>
          </a:p>
          <a:p>
            <a:r>
              <a:rPr lang="en-US" sz="1800" dirty="0">
                <a:latin typeface="Century Gothic"/>
                <a:cs typeface="Century Gothic"/>
              </a:rPr>
              <a:t>Exit Ticket</a:t>
            </a:r>
          </a:p>
          <a:p>
            <a:r>
              <a:rPr lang="en-US" sz="1800" dirty="0">
                <a:latin typeface="Century Gothic"/>
                <a:cs typeface="Century Gothic"/>
              </a:rPr>
              <a:t>Name:</a:t>
            </a:r>
          </a:p>
        </p:txBody>
      </p:sp>
      <p:sp>
        <p:nvSpPr>
          <p:cNvPr id="7" name="TextBox 6"/>
          <p:cNvSpPr txBox="1"/>
          <p:nvPr/>
        </p:nvSpPr>
        <p:spPr>
          <a:xfrm>
            <a:off x="11" y="1424942"/>
            <a:ext cx="7734017" cy="5919855"/>
          </a:xfrm>
          <a:prstGeom prst="rect">
            <a:avLst/>
          </a:prstGeom>
          <a:noFill/>
        </p:spPr>
        <p:txBody>
          <a:bodyPr wrap="square" lIns="101775" tIns="50888" rIns="101775" bIns="50888" rtlCol="0">
            <a:spAutoFit/>
          </a:bodyPr>
          <a:lstStyle/>
          <a:p>
            <a:r>
              <a:rPr lang="en-US" sz="1800" dirty="0">
                <a:solidFill>
                  <a:schemeClr val="tx1">
                    <a:lumMod val="85000"/>
                    <a:lumOff val="15000"/>
                  </a:schemeClr>
                </a:solidFill>
                <a:latin typeface="Century Gothic" pitchFamily="34" charset="0"/>
              </a:rPr>
              <a:t>What </a:t>
            </a:r>
            <a:r>
              <a:rPr lang="en-US" sz="1800" dirty="0">
                <a:solidFill>
                  <a:schemeClr val="tx1">
                    <a:lumMod val="85000"/>
                    <a:lumOff val="15000"/>
                  </a:schemeClr>
                </a:solidFill>
                <a:latin typeface="Century Gothic" pitchFamily="34" charset="0"/>
              </a:rPr>
              <a:t>is the scenario for this year’s Tech Challenge?</a:t>
            </a:r>
            <a:endParaRPr lang="en-US" sz="1800" dirty="0"/>
          </a:p>
          <a:p>
            <a:endParaRPr lang="en-US" sz="1800" dirty="0"/>
          </a:p>
          <a:p>
            <a:endParaRPr lang="en-US" sz="1800" dirty="0">
              <a:latin typeface="Century Gothic"/>
              <a:cs typeface="Century Gothic"/>
            </a:endParaRPr>
          </a:p>
          <a:p>
            <a:endParaRPr lang="en-US" sz="1800" dirty="0">
              <a:latin typeface="Century Gothic"/>
              <a:cs typeface="Century Gothic"/>
            </a:endParaRPr>
          </a:p>
          <a:p>
            <a:endParaRPr lang="en-US" sz="1800" dirty="0">
              <a:latin typeface="Century Gothic"/>
              <a:cs typeface="Century Gothic"/>
            </a:endParaRPr>
          </a:p>
          <a:p>
            <a:r>
              <a:rPr lang="en-US" sz="1800" dirty="0">
                <a:solidFill>
                  <a:schemeClr val="tx1">
                    <a:lumMod val="85000"/>
                    <a:lumOff val="15000"/>
                  </a:schemeClr>
                </a:solidFill>
                <a:latin typeface="Century Gothic" pitchFamily="34" charset="0"/>
              </a:rPr>
              <a:t>What is your </a:t>
            </a:r>
            <a:r>
              <a:rPr lang="en-US" sz="1800" dirty="0">
                <a:solidFill>
                  <a:schemeClr val="tx1">
                    <a:lumMod val="85000"/>
                    <a:lumOff val="15000"/>
                  </a:schemeClr>
                </a:solidFill>
                <a:latin typeface="Century Gothic" pitchFamily="34" charset="0"/>
              </a:rPr>
              <a:t>role </a:t>
            </a:r>
            <a:r>
              <a:rPr lang="en-US" sz="1800" dirty="0">
                <a:solidFill>
                  <a:schemeClr val="tx1">
                    <a:lumMod val="85000"/>
                    <a:lumOff val="15000"/>
                  </a:schemeClr>
                </a:solidFill>
                <a:latin typeface="Century Gothic" pitchFamily="34" charset="0"/>
              </a:rPr>
              <a:t>and primary task within your group?</a:t>
            </a:r>
            <a:endParaRPr lang="en-US" sz="1800" dirty="0"/>
          </a:p>
          <a:p>
            <a:endParaRPr lang="en-US" sz="1800" dirty="0">
              <a:latin typeface="Century Gothic"/>
              <a:cs typeface="Century Gothic"/>
            </a:endParaRPr>
          </a:p>
          <a:p>
            <a:endParaRPr lang="en-US" sz="1800" dirty="0">
              <a:latin typeface="Century Gothic"/>
              <a:cs typeface="Century Gothic"/>
            </a:endParaRPr>
          </a:p>
          <a:p>
            <a:endParaRPr lang="en-US" sz="1800" dirty="0">
              <a:latin typeface="Century Gothic"/>
              <a:cs typeface="Century Gothic"/>
            </a:endParaRPr>
          </a:p>
          <a:p>
            <a:endParaRPr lang="en-US" sz="1800" dirty="0">
              <a:latin typeface="Century Gothic"/>
              <a:cs typeface="Century Gothic"/>
            </a:endParaRPr>
          </a:p>
          <a:p>
            <a:endParaRPr lang="en-US" sz="1800" dirty="0">
              <a:latin typeface="Century Gothic"/>
              <a:cs typeface="Century Gothic"/>
            </a:endParaRPr>
          </a:p>
          <a:p>
            <a:r>
              <a:rPr lang="en-US" sz="1800" dirty="0">
                <a:solidFill>
                  <a:schemeClr val="tx1">
                    <a:lumMod val="85000"/>
                    <a:lumOff val="15000"/>
                  </a:schemeClr>
                </a:solidFill>
                <a:latin typeface="Century Gothic" pitchFamily="34" charset="0"/>
              </a:rPr>
              <a:t>What do you think will be the most difficult part of this </a:t>
            </a:r>
            <a:r>
              <a:rPr lang="en-US" sz="1800" dirty="0">
                <a:solidFill>
                  <a:schemeClr val="tx1">
                    <a:lumMod val="85000"/>
                    <a:lumOff val="15000"/>
                  </a:schemeClr>
                </a:solidFill>
                <a:latin typeface="Century Gothic" pitchFamily="34" charset="0"/>
              </a:rPr>
              <a:t>unit?</a:t>
            </a:r>
            <a:endParaRPr lang="en-US" sz="1800" dirty="0"/>
          </a:p>
          <a:p>
            <a:endParaRPr lang="en-US" sz="1800" dirty="0">
              <a:latin typeface="Century Gothic"/>
              <a:cs typeface="Century Gothic"/>
            </a:endParaRPr>
          </a:p>
          <a:p>
            <a:endParaRPr lang="en-US" sz="1800" dirty="0">
              <a:latin typeface="Century Gothic"/>
              <a:cs typeface="Century Gothic"/>
            </a:endParaRPr>
          </a:p>
          <a:p>
            <a:endParaRPr lang="en-US" sz="1800" dirty="0">
              <a:latin typeface="Century Gothic"/>
              <a:cs typeface="Century Gothic"/>
            </a:endParaRPr>
          </a:p>
          <a:p>
            <a:endParaRPr lang="en-US" sz="1800" dirty="0">
              <a:latin typeface="Century Gothic"/>
              <a:cs typeface="Century Gothic"/>
            </a:endParaRPr>
          </a:p>
          <a:p>
            <a:endParaRPr lang="en-US" sz="1800" dirty="0">
              <a:latin typeface="Century Gothic"/>
              <a:cs typeface="Century Gothic"/>
            </a:endParaRPr>
          </a:p>
          <a:p>
            <a:r>
              <a:rPr lang="en-US" sz="1800" dirty="0">
                <a:solidFill>
                  <a:schemeClr val="tx1">
                    <a:lumMod val="85000"/>
                    <a:lumOff val="15000"/>
                  </a:schemeClr>
                </a:solidFill>
                <a:latin typeface="Century Gothic" pitchFamily="34" charset="0"/>
              </a:rPr>
              <a:t>What </a:t>
            </a:r>
            <a:r>
              <a:rPr lang="en-US" sz="1800" dirty="0">
                <a:solidFill>
                  <a:schemeClr val="tx1">
                    <a:lumMod val="85000"/>
                    <a:lumOff val="15000"/>
                  </a:schemeClr>
                </a:solidFill>
                <a:latin typeface="Century Gothic" pitchFamily="34" charset="0"/>
              </a:rPr>
              <a:t>is the most critical component of the challenge?</a:t>
            </a:r>
            <a:endParaRPr lang="en-US" sz="1800" dirty="0"/>
          </a:p>
          <a:p>
            <a:endParaRPr lang="en-US" sz="1800" dirty="0">
              <a:latin typeface="Century Gothic"/>
              <a:cs typeface="Century Gothic"/>
            </a:endParaRPr>
          </a:p>
          <a:p>
            <a:endParaRPr lang="en-US" sz="1800" dirty="0">
              <a:latin typeface="Century Gothic"/>
              <a:cs typeface="Century Gothic"/>
            </a:endParaRPr>
          </a:p>
          <a:p>
            <a:endParaRPr lang="en-US" sz="1800" dirty="0">
              <a:latin typeface="Century Gothic"/>
              <a:cs typeface="Century Gothic"/>
            </a:endParaRPr>
          </a:p>
        </p:txBody>
      </p:sp>
      <p:pic>
        <p:nvPicPr>
          <p:cNvPr id="6" name="Picture 5" descr="CitizenSchools.BW.jpg"/>
          <p:cNvPicPr>
            <a:picLocks noChangeAspect="1"/>
          </p:cNvPicPr>
          <p:nvPr/>
        </p:nvPicPr>
        <p:blipFill>
          <a:blip r:embed="rId2" cstate="print"/>
          <a:stretch>
            <a:fillRect/>
          </a:stretch>
        </p:blipFill>
        <p:spPr>
          <a:xfrm>
            <a:off x="5481829" y="1"/>
            <a:ext cx="2290571" cy="634049"/>
          </a:xfrm>
          <a:prstGeom prst="rect">
            <a:avLst/>
          </a:prstGeom>
        </p:spPr>
      </p:pic>
    </p:spTree>
    <p:extLst>
      <p:ext uri="{BB962C8B-B14F-4D97-AF65-F5344CB8AC3E}">
        <p14:creationId xmlns:p14="http://schemas.microsoft.com/office/powerpoint/2010/main" val="1202356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a:xfrm>
            <a:off x="943163" y="223850"/>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787" tIns="50894" rIns="101787" bIns="50894" rtlCol="0" anchor="ctr"/>
          <a:lstStyle/>
          <a:p>
            <a:pPr algn="ctr"/>
            <a:endParaRPr lang="en-US" dirty="0">
              <a:solidFill>
                <a:schemeClr val="bg1">
                  <a:lumMod val="50000"/>
                </a:schemeClr>
              </a:solidFill>
            </a:endParaRPr>
          </a:p>
        </p:txBody>
      </p:sp>
      <p:sp>
        <p:nvSpPr>
          <p:cNvPr id="4" name="TextBox 3"/>
          <p:cNvSpPr txBox="1"/>
          <p:nvPr/>
        </p:nvSpPr>
        <p:spPr>
          <a:xfrm>
            <a:off x="113462" y="1112492"/>
            <a:ext cx="4909531" cy="575542"/>
          </a:xfrm>
          <a:prstGeom prst="rect">
            <a:avLst/>
          </a:prstGeom>
          <a:noFill/>
        </p:spPr>
        <p:txBody>
          <a:bodyPr wrap="square" lIns="101787" tIns="50894" rIns="101787" bIns="50894" rtlCol="0">
            <a:spAutoFit/>
          </a:bodyPr>
          <a:lstStyle/>
          <a:p>
            <a:r>
              <a:rPr lang="en-US" sz="3100" b="1" dirty="0">
                <a:solidFill>
                  <a:schemeClr val="tx1">
                    <a:lumMod val="85000"/>
                    <a:lumOff val="15000"/>
                  </a:schemeClr>
                </a:solidFill>
                <a:latin typeface="Century Gothic" pitchFamily="34" charset="0"/>
              </a:rPr>
              <a:t>Brainstorming</a:t>
            </a:r>
            <a:endParaRPr lang="en-US" sz="3100" b="1" dirty="0">
              <a:solidFill>
                <a:schemeClr val="tx1">
                  <a:lumMod val="85000"/>
                  <a:lumOff val="15000"/>
                </a:schemeClr>
              </a:solidFill>
              <a:latin typeface="Century Gothic" pitchFamily="34" charset="0"/>
            </a:endParaRPr>
          </a:p>
        </p:txBody>
      </p:sp>
      <p:sp>
        <p:nvSpPr>
          <p:cNvPr id="6" name="TextBox 5"/>
          <p:cNvSpPr txBox="1"/>
          <p:nvPr/>
        </p:nvSpPr>
        <p:spPr>
          <a:xfrm>
            <a:off x="930894" y="305794"/>
            <a:ext cx="3743848" cy="595319"/>
          </a:xfrm>
          <a:prstGeom prst="rect">
            <a:avLst/>
          </a:prstGeom>
          <a:noFill/>
        </p:spPr>
        <p:txBody>
          <a:bodyPr wrap="square" lIns="101787" tIns="50894" rIns="101787" bIns="50894"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2 </a:t>
            </a:r>
            <a:r>
              <a:rPr lang="en-US" sz="1300" dirty="0">
                <a:solidFill>
                  <a:schemeClr val="tx1">
                    <a:lumMod val="85000"/>
                    <a:lumOff val="15000"/>
                  </a:schemeClr>
                </a:solidFill>
                <a:latin typeface="Century Gothic" pitchFamily="34" charset="0"/>
              </a:rPr>
              <a:t>– page 1</a:t>
            </a:r>
            <a:endParaRPr lang="en-US" sz="1300" b="1" dirty="0">
              <a:solidFill>
                <a:schemeClr val="tx1">
                  <a:lumMod val="85000"/>
                  <a:lumOff val="15000"/>
                </a:schemeClr>
              </a:solidFill>
              <a:latin typeface="Century Gothic" pitchFamily="34" charset="0"/>
            </a:endParaRPr>
          </a:p>
        </p:txBody>
      </p:sp>
      <p:sp>
        <p:nvSpPr>
          <p:cNvPr id="7" name="TextBox 6"/>
          <p:cNvSpPr txBox="1"/>
          <p:nvPr/>
        </p:nvSpPr>
        <p:spPr>
          <a:xfrm>
            <a:off x="148407" y="1625093"/>
            <a:ext cx="4903096" cy="473976"/>
          </a:xfrm>
          <a:prstGeom prst="rect">
            <a:avLst/>
          </a:prstGeom>
          <a:noFill/>
        </p:spPr>
        <p:txBody>
          <a:bodyPr wrap="square" lIns="101787" tIns="50894" rIns="101787" bIns="50894" rtlCol="0">
            <a:spAutoFit/>
          </a:bodyPr>
          <a:lstStyle/>
          <a:p>
            <a:r>
              <a:rPr lang="en-US" sz="1200" dirty="0">
                <a:solidFill>
                  <a:schemeClr val="tx1">
                    <a:lumMod val="85000"/>
                    <a:lumOff val="15000"/>
                  </a:schemeClr>
                </a:solidFill>
                <a:latin typeface="Century Gothic" pitchFamily="34" charset="0"/>
              </a:rPr>
              <a:t>This lesson gives students a chance to begin brainstorming and actively producing their solutions to the Tech Challenge</a:t>
            </a:r>
          </a:p>
        </p:txBody>
      </p:sp>
      <p:grpSp>
        <p:nvGrpSpPr>
          <p:cNvPr id="2" name="Group 58"/>
          <p:cNvGrpSpPr/>
          <p:nvPr/>
        </p:nvGrpSpPr>
        <p:grpSpPr>
          <a:xfrm>
            <a:off x="-158009" y="4059816"/>
            <a:ext cx="4505901" cy="3326209"/>
            <a:chOff x="-14551" y="2373653"/>
            <a:chExt cx="2815272" cy="2169772"/>
          </a:xfrm>
        </p:grpSpPr>
        <p:sp>
          <p:nvSpPr>
            <p:cNvPr id="66" name="Rectangle 65"/>
            <p:cNvSpPr/>
            <p:nvPr/>
          </p:nvSpPr>
          <p:spPr>
            <a:xfrm>
              <a:off x="228600" y="2373653"/>
              <a:ext cx="2572121" cy="317492"/>
            </a:xfrm>
            <a:prstGeom prst="rect">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p:cNvSpPr/>
            <p:nvPr/>
          </p:nvSpPr>
          <p:spPr>
            <a:xfrm>
              <a:off x="228600" y="3606808"/>
              <a:ext cx="2572121" cy="31749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228600" y="4225933"/>
              <a:ext cx="2572121" cy="31749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228600" y="2987683"/>
              <a:ext cx="2572121" cy="31749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238367" y="2433573"/>
              <a:ext cx="1809751" cy="200771"/>
            </a:xfrm>
            <a:prstGeom prst="rect">
              <a:avLst/>
            </a:prstGeom>
            <a:noFill/>
          </p:spPr>
          <p:txBody>
            <a:bodyPr wrap="square" rtlCol="0">
              <a:spAutoFit/>
            </a:bodyPr>
            <a:lstStyle/>
            <a:p>
              <a:r>
                <a:rPr lang="en-US" sz="1400" b="1" dirty="0">
                  <a:solidFill>
                    <a:schemeClr val="tx1">
                      <a:lumMod val="85000"/>
                      <a:lumOff val="15000"/>
                    </a:schemeClr>
                  </a:solidFill>
                  <a:latin typeface="Century Gothic" pitchFamily="34" charset="0"/>
                </a:rPr>
                <a:t>Lesson Agenda</a:t>
              </a:r>
              <a:endParaRPr lang="en-US" sz="1400" b="1" dirty="0">
                <a:solidFill>
                  <a:schemeClr val="tx1">
                    <a:lumMod val="85000"/>
                    <a:lumOff val="15000"/>
                  </a:schemeClr>
                </a:solidFill>
                <a:latin typeface="Century Gothic" pitchFamily="34" charset="0"/>
              </a:endParaRPr>
            </a:p>
          </p:txBody>
        </p:sp>
        <p:cxnSp>
          <p:nvCxnSpPr>
            <p:cNvPr id="39" name="Straight Connector 38"/>
            <p:cNvCxnSpPr/>
            <p:nvPr/>
          </p:nvCxnSpPr>
          <p:spPr>
            <a:xfrm rot="5400000">
              <a:off x="-281126" y="3607018"/>
              <a:ext cx="1866902"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8969" y="2761040"/>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10 Min</a:t>
              </a:r>
              <a:endParaRPr lang="en-US" sz="1100" b="1" dirty="0">
                <a:solidFill>
                  <a:schemeClr val="tx1">
                    <a:lumMod val="85000"/>
                    <a:lumOff val="15000"/>
                  </a:schemeClr>
                </a:solidFill>
                <a:latin typeface="Century Gothic" pitchFamily="34" charset="0"/>
              </a:endParaRPr>
            </a:p>
          </p:txBody>
        </p:sp>
        <p:sp>
          <p:nvSpPr>
            <p:cNvPr id="60" name="TextBox 59"/>
            <p:cNvSpPr txBox="1"/>
            <p:nvPr/>
          </p:nvSpPr>
          <p:spPr>
            <a:xfrm>
              <a:off x="-8132" y="3072687"/>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5</a:t>
              </a:r>
              <a:r>
                <a:rPr lang="en-US" sz="1100" b="1" dirty="0">
                  <a:solidFill>
                    <a:schemeClr val="tx1">
                      <a:lumMod val="85000"/>
                      <a:lumOff val="15000"/>
                    </a:schemeClr>
                  </a:solidFill>
                  <a:latin typeface="Century Gothic" pitchFamily="34" charset="0"/>
                </a:rPr>
                <a:t> Min</a:t>
              </a:r>
              <a:endParaRPr lang="en-US" sz="1100" b="1" dirty="0">
                <a:solidFill>
                  <a:schemeClr val="tx1">
                    <a:lumMod val="85000"/>
                    <a:lumOff val="15000"/>
                  </a:schemeClr>
                </a:solidFill>
                <a:latin typeface="Century Gothic" pitchFamily="34" charset="0"/>
              </a:endParaRPr>
            </a:p>
          </p:txBody>
        </p:sp>
        <p:sp>
          <p:nvSpPr>
            <p:cNvPr id="61" name="TextBox 60"/>
            <p:cNvSpPr txBox="1"/>
            <p:nvPr/>
          </p:nvSpPr>
          <p:spPr>
            <a:xfrm>
              <a:off x="-8970" y="3383898"/>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2</a:t>
              </a:r>
              <a:r>
                <a:rPr lang="en-US" sz="1100" b="1" dirty="0">
                  <a:solidFill>
                    <a:schemeClr val="tx1">
                      <a:lumMod val="85000"/>
                      <a:lumOff val="15000"/>
                    </a:schemeClr>
                  </a:solidFill>
                  <a:latin typeface="Century Gothic" pitchFamily="34" charset="0"/>
                </a:rPr>
                <a:t>0 Min</a:t>
              </a:r>
              <a:endParaRPr lang="en-US" sz="1100" b="1" dirty="0">
                <a:solidFill>
                  <a:schemeClr val="tx1">
                    <a:lumMod val="85000"/>
                    <a:lumOff val="15000"/>
                  </a:schemeClr>
                </a:solidFill>
                <a:latin typeface="Century Gothic" pitchFamily="34" charset="0"/>
              </a:endParaRPr>
            </a:p>
          </p:txBody>
        </p:sp>
        <p:sp>
          <p:nvSpPr>
            <p:cNvPr id="62" name="TextBox 61"/>
            <p:cNvSpPr txBox="1"/>
            <p:nvPr/>
          </p:nvSpPr>
          <p:spPr>
            <a:xfrm>
              <a:off x="-8970" y="3688625"/>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20 Min</a:t>
              </a:r>
              <a:endParaRPr lang="en-US" sz="1100" b="1" dirty="0">
                <a:solidFill>
                  <a:schemeClr val="tx1">
                    <a:lumMod val="85000"/>
                    <a:lumOff val="15000"/>
                  </a:schemeClr>
                </a:solidFill>
                <a:latin typeface="Century Gothic" pitchFamily="34" charset="0"/>
              </a:endParaRPr>
            </a:p>
          </p:txBody>
        </p:sp>
        <p:sp>
          <p:nvSpPr>
            <p:cNvPr id="63" name="TextBox 62"/>
            <p:cNvSpPr txBox="1"/>
            <p:nvPr/>
          </p:nvSpPr>
          <p:spPr>
            <a:xfrm>
              <a:off x="-8970" y="4006537"/>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2</a:t>
              </a:r>
              <a:r>
                <a:rPr lang="en-US" sz="1100" b="1" dirty="0">
                  <a:solidFill>
                    <a:schemeClr val="tx1">
                      <a:lumMod val="85000"/>
                      <a:lumOff val="15000"/>
                    </a:schemeClr>
                  </a:solidFill>
                  <a:latin typeface="Century Gothic" pitchFamily="34" charset="0"/>
                </a:rPr>
                <a:t>5 Min</a:t>
              </a:r>
              <a:endParaRPr lang="en-US" sz="1100" b="1" dirty="0">
                <a:solidFill>
                  <a:schemeClr val="tx1">
                    <a:lumMod val="85000"/>
                    <a:lumOff val="15000"/>
                  </a:schemeClr>
                </a:solidFill>
                <a:latin typeface="Century Gothic" pitchFamily="34" charset="0"/>
              </a:endParaRPr>
            </a:p>
          </p:txBody>
        </p:sp>
        <p:sp>
          <p:nvSpPr>
            <p:cNvPr id="65" name="TextBox 64"/>
            <p:cNvSpPr txBox="1"/>
            <p:nvPr/>
          </p:nvSpPr>
          <p:spPr>
            <a:xfrm>
              <a:off x="-14551" y="4311481"/>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10 Min</a:t>
              </a:r>
              <a:endParaRPr lang="en-US" sz="1100" b="1" dirty="0">
                <a:solidFill>
                  <a:schemeClr val="tx1">
                    <a:lumMod val="85000"/>
                    <a:lumOff val="15000"/>
                  </a:schemeClr>
                </a:solidFill>
                <a:latin typeface="Century Gothic" pitchFamily="34" charset="0"/>
              </a:endParaRPr>
            </a:p>
          </p:txBody>
        </p:sp>
      </p:grpSp>
      <p:sp>
        <p:nvSpPr>
          <p:cNvPr id="45" name="TextBox 44"/>
          <p:cNvSpPr txBox="1"/>
          <p:nvPr/>
        </p:nvSpPr>
        <p:spPr>
          <a:xfrm>
            <a:off x="5313897" y="7381965"/>
            <a:ext cx="2350213" cy="1357038"/>
          </a:xfrm>
          <a:prstGeom prst="rect">
            <a:avLst/>
          </a:prstGeom>
          <a:noFill/>
        </p:spPr>
        <p:txBody>
          <a:bodyPr wrap="square" lIns="101787" tIns="50894" rIns="101787" bIns="50894" rtlCol="0">
            <a:spAutoFit/>
          </a:bodyPr>
          <a:lstStyle/>
          <a:p>
            <a:pPr marL="254469" indent="-254469">
              <a:lnSpc>
                <a:spcPct val="150000"/>
              </a:lnSpc>
            </a:pPr>
            <a:r>
              <a:rPr lang="en-US" sz="1100" dirty="0">
                <a:solidFill>
                  <a:schemeClr val="tx1">
                    <a:lumMod val="85000"/>
                    <a:lumOff val="15000"/>
                  </a:schemeClr>
                </a:solidFill>
                <a:latin typeface="Century Gothic" pitchFamily="34" charset="0"/>
              </a:rPr>
              <a:t>1. Computers</a:t>
            </a:r>
          </a:p>
          <a:p>
            <a:pPr marL="254469" indent="-254469">
              <a:lnSpc>
                <a:spcPct val="150000"/>
              </a:lnSpc>
            </a:pPr>
            <a:r>
              <a:rPr lang="en-US" sz="1100" dirty="0">
                <a:solidFill>
                  <a:schemeClr val="tx1">
                    <a:lumMod val="85000"/>
                    <a:lumOff val="15000"/>
                  </a:schemeClr>
                </a:solidFill>
                <a:latin typeface="Century Gothic" pitchFamily="34" charset="0"/>
              </a:rPr>
              <a:t>2. Normal copy paper</a:t>
            </a:r>
          </a:p>
          <a:p>
            <a:pPr marL="254469" indent="-254469">
              <a:lnSpc>
                <a:spcPct val="150000"/>
              </a:lnSpc>
            </a:pPr>
            <a:r>
              <a:rPr lang="en-US" sz="1100" dirty="0">
                <a:solidFill>
                  <a:schemeClr val="tx1">
                    <a:lumMod val="85000"/>
                    <a:lumOff val="15000"/>
                  </a:schemeClr>
                </a:solidFill>
                <a:latin typeface="Century Gothic" pitchFamily="34" charset="0"/>
              </a:rPr>
              <a:t>3. Scotch tape</a:t>
            </a:r>
          </a:p>
          <a:p>
            <a:pPr marL="254469" indent="-254469">
              <a:lnSpc>
                <a:spcPct val="150000"/>
              </a:lnSpc>
            </a:pPr>
            <a:r>
              <a:rPr lang="en-US" sz="1100" dirty="0">
                <a:solidFill>
                  <a:schemeClr val="tx1">
                    <a:lumMod val="85000"/>
                    <a:lumOff val="15000"/>
                  </a:schemeClr>
                </a:solidFill>
                <a:latin typeface="Century Gothic" pitchFamily="34" charset="0"/>
              </a:rPr>
              <a:t>4. Each team’s binder</a:t>
            </a:r>
          </a:p>
          <a:p>
            <a:pPr marL="254469" indent="-254469">
              <a:lnSpc>
                <a:spcPct val="150000"/>
              </a:lnSpc>
            </a:pPr>
            <a:r>
              <a:rPr lang="en-US" sz="1100" dirty="0">
                <a:solidFill>
                  <a:schemeClr val="tx1">
                    <a:lumMod val="85000"/>
                    <a:lumOff val="15000"/>
                  </a:schemeClr>
                </a:solidFill>
                <a:latin typeface="Century Gothic" pitchFamily="34" charset="0"/>
              </a:rPr>
              <a:t>5. Measuring tape/</a:t>
            </a:r>
            <a:r>
              <a:rPr lang="en-US" sz="1100" dirty="0" err="1">
                <a:solidFill>
                  <a:schemeClr val="tx1">
                    <a:lumMod val="85000"/>
                    <a:lumOff val="15000"/>
                  </a:schemeClr>
                </a:solidFill>
                <a:latin typeface="Century Gothic" pitchFamily="34" charset="0"/>
              </a:rPr>
              <a:t>metersticks</a:t>
            </a:r>
            <a:endParaRPr lang="en-US" sz="1100" dirty="0">
              <a:solidFill>
                <a:schemeClr val="tx1">
                  <a:lumMod val="85000"/>
                  <a:lumOff val="15000"/>
                </a:schemeClr>
              </a:solidFill>
              <a:latin typeface="Century Gothic" pitchFamily="34" charset="0"/>
            </a:endParaRPr>
          </a:p>
        </p:txBody>
      </p:sp>
      <p:sp>
        <p:nvSpPr>
          <p:cNvPr id="75" name="TextBox 74"/>
          <p:cNvSpPr txBox="1"/>
          <p:nvPr/>
        </p:nvSpPr>
        <p:spPr>
          <a:xfrm>
            <a:off x="259090" y="2263141"/>
            <a:ext cx="2896545" cy="321627"/>
          </a:xfrm>
          <a:prstGeom prst="rect">
            <a:avLst/>
          </a:prstGeom>
          <a:noFill/>
        </p:spPr>
        <p:txBody>
          <a:bodyPr wrap="square" lIns="101787" tIns="50894" rIns="101787" bIns="50894" rtlCol="0">
            <a:spAutoFit/>
          </a:bodyPr>
          <a:lstStyle/>
          <a:p>
            <a:r>
              <a:rPr lang="en-US" sz="1400" b="1" dirty="0">
                <a:solidFill>
                  <a:schemeClr val="tx1">
                    <a:lumMod val="85000"/>
                    <a:lumOff val="15000"/>
                  </a:schemeClr>
                </a:solidFill>
                <a:latin typeface="Century Gothic" pitchFamily="34" charset="0"/>
              </a:rPr>
              <a:t>Lesson Objective</a:t>
            </a:r>
            <a:endParaRPr lang="en-US" sz="1400" b="1" dirty="0">
              <a:solidFill>
                <a:schemeClr val="tx1">
                  <a:lumMod val="85000"/>
                  <a:lumOff val="15000"/>
                </a:schemeClr>
              </a:solidFill>
              <a:latin typeface="Century Gothic" pitchFamily="34" charset="0"/>
            </a:endParaRPr>
          </a:p>
        </p:txBody>
      </p:sp>
      <p:sp>
        <p:nvSpPr>
          <p:cNvPr id="83" name="TextBox 82"/>
          <p:cNvSpPr txBox="1"/>
          <p:nvPr/>
        </p:nvSpPr>
        <p:spPr>
          <a:xfrm>
            <a:off x="259080" y="2514601"/>
            <a:ext cx="4873759" cy="1487871"/>
          </a:xfrm>
          <a:prstGeom prst="rect">
            <a:avLst/>
          </a:prstGeom>
          <a:noFill/>
        </p:spPr>
        <p:txBody>
          <a:bodyPr wrap="square" lIns="101787" tIns="50894" rIns="101787" bIns="50894" rtlCol="0">
            <a:spAutoFit/>
          </a:bodyPr>
          <a:lstStyle/>
          <a:p>
            <a:pPr>
              <a:buFont typeface="Wingdings" pitchFamily="2" charset="2"/>
              <a:buChar char="§"/>
            </a:pPr>
            <a:r>
              <a:rPr lang="en-US" sz="1800" dirty="0">
                <a:solidFill>
                  <a:schemeClr val="tx1">
                    <a:lumMod val="85000"/>
                    <a:lumOff val="15000"/>
                  </a:schemeClr>
                </a:solidFill>
                <a:latin typeface="Century Gothic" pitchFamily="34" charset="0"/>
              </a:rPr>
              <a:t>List the current ideas or products in the identified field for innovation</a:t>
            </a:r>
          </a:p>
          <a:p>
            <a:pPr>
              <a:buFont typeface="Wingdings" pitchFamily="2" charset="2"/>
              <a:buChar char="§"/>
            </a:pPr>
            <a:r>
              <a:rPr lang="en-US" sz="1800" dirty="0">
                <a:solidFill>
                  <a:schemeClr val="tx1">
                    <a:lumMod val="85000"/>
                    <a:lumOff val="15000"/>
                  </a:schemeClr>
                </a:solidFill>
                <a:latin typeface="Century Gothic" pitchFamily="34" charset="0"/>
              </a:rPr>
              <a:t>Use a wide range of idea creation techniques, such as brainstorming</a:t>
            </a:r>
          </a:p>
          <a:p>
            <a:pPr>
              <a:buFont typeface="Wingdings" pitchFamily="2" charset="2"/>
              <a:buChar char="§"/>
            </a:pPr>
            <a:r>
              <a:rPr lang="en-US" sz="1800" dirty="0">
                <a:solidFill>
                  <a:schemeClr val="tx1">
                    <a:lumMod val="85000"/>
                    <a:lumOff val="15000"/>
                  </a:schemeClr>
                </a:solidFill>
                <a:latin typeface="Century Gothic" pitchFamily="34" charset="0"/>
              </a:rPr>
              <a:t>Give and receive constructive feedback</a:t>
            </a:r>
          </a:p>
        </p:txBody>
      </p:sp>
      <p:sp>
        <p:nvSpPr>
          <p:cNvPr id="84" name="TextBox 83"/>
          <p:cNvSpPr txBox="1"/>
          <p:nvPr/>
        </p:nvSpPr>
        <p:spPr>
          <a:xfrm>
            <a:off x="134248" y="7739865"/>
            <a:ext cx="2896545" cy="321627"/>
          </a:xfrm>
          <a:prstGeom prst="rect">
            <a:avLst/>
          </a:prstGeom>
          <a:noFill/>
        </p:spPr>
        <p:txBody>
          <a:bodyPr wrap="square" lIns="101787" tIns="50894" rIns="101787" bIns="50894" rtlCol="0">
            <a:spAutoFit/>
          </a:bodyPr>
          <a:lstStyle/>
          <a:p>
            <a:r>
              <a:rPr lang="en-US" sz="1400" b="1" dirty="0">
                <a:solidFill>
                  <a:schemeClr val="tx1">
                    <a:lumMod val="85000"/>
                    <a:lumOff val="15000"/>
                  </a:schemeClr>
                </a:solidFill>
                <a:latin typeface="Century Gothic" pitchFamily="34" charset="0"/>
              </a:rPr>
              <a:t>Lesson Preparation</a:t>
            </a:r>
            <a:endParaRPr lang="en-US" sz="1400" b="1" dirty="0">
              <a:solidFill>
                <a:schemeClr val="tx1">
                  <a:lumMod val="85000"/>
                  <a:lumOff val="15000"/>
                </a:schemeClr>
              </a:solidFill>
              <a:latin typeface="Century Gothic" pitchFamily="34" charset="0"/>
            </a:endParaRPr>
          </a:p>
        </p:txBody>
      </p:sp>
      <p:sp>
        <p:nvSpPr>
          <p:cNvPr id="44" name="TextBox 43"/>
          <p:cNvSpPr txBox="1"/>
          <p:nvPr/>
        </p:nvSpPr>
        <p:spPr>
          <a:xfrm>
            <a:off x="148407" y="8075641"/>
            <a:ext cx="5295690" cy="1337290"/>
          </a:xfrm>
          <a:prstGeom prst="rect">
            <a:avLst/>
          </a:prstGeom>
          <a:noFill/>
        </p:spPr>
        <p:txBody>
          <a:bodyPr wrap="square" lIns="101787" tIns="50894" rIns="101787" bIns="50894" rtlCol="0">
            <a:spAutoFit/>
          </a:bodyPr>
          <a:lstStyle/>
          <a:p>
            <a:pPr>
              <a:buFont typeface="Wingdings" pitchFamily="2" charset="2"/>
              <a:buChar char="§"/>
            </a:pPr>
            <a:r>
              <a:rPr lang="en-US" sz="1000" b="1" dirty="0">
                <a:solidFill>
                  <a:schemeClr val="tx1">
                    <a:lumMod val="85000"/>
                    <a:lumOff val="15000"/>
                  </a:schemeClr>
                </a:solidFill>
                <a:latin typeface="Century Gothic" pitchFamily="34" charset="0"/>
              </a:rPr>
              <a:t> Space: Clear the space, ensure tables are arranged so students can sit in their challenge teams. The initial activity will take a decent amount of space and require students to get up out of their seats. </a:t>
            </a: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Group: The students will need to sit with their groups for this lesson. </a:t>
            </a:r>
          </a:p>
          <a:p>
            <a:pPr>
              <a:buFont typeface="Wingdings" pitchFamily="2" charset="2"/>
              <a:buChar char="§"/>
            </a:pPr>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Resources: Students will require their journals, writing utensils and the materials listed on the sidebar to the right. </a:t>
            </a:r>
            <a:r>
              <a:rPr lang="en-US" sz="1100" b="1" dirty="0">
                <a:solidFill>
                  <a:schemeClr val="tx1">
                    <a:lumMod val="85000"/>
                    <a:lumOff val="15000"/>
                  </a:schemeClr>
                </a:solidFill>
                <a:latin typeface="Century Gothic" pitchFamily="34" charset="0"/>
              </a:rPr>
              <a:t>	</a:t>
            </a:r>
          </a:p>
        </p:txBody>
      </p:sp>
      <p:sp>
        <p:nvSpPr>
          <p:cNvPr id="34" name="TextBox 33"/>
          <p:cNvSpPr txBox="1"/>
          <p:nvPr/>
        </p:nvSpPr>
        <p:spPr>
          <a:xfrm>
            <a:off x="1036320" y="4526280"/>
            <a:ext cx="3105442" cy="457048"/>
          </a:xfrm>
          <a:prstGeom prst="rect">
            <a:avLst/>
          </a:prstGeom>
          <a:noFill/>
        </p:spPr>
        <p:txBody>
          <a:bodyPr wrap="square" lIns="101787" tIns="50894" rIns="101787" bIns="50894" rtlCol="0">
            <a:spAutoFit/>
          </a:bodyPr>
          <a:lstStyle/>
          <a:p>
            <a:r>
              <a:rPr lang="en-US" sz="1100" b="1" dirty="0">
                <a:solidFill>
                  <a:schemeClr val="tx1">
                    <a:lumMod val="85000"/>
                    <a:lumOff val="15000"/>
                  </a:schemeClr>
                </a:solidFill>
                <a:latin typeface="Century Gothic" pitchFamily="34" charset="0"/>
              </a:rPr>
              <a:t>Hook: </a:t>
            </a:r>
            <a:r>
              <a:rPr lang="en-US" sz="1100" dirty="0"/>
              <a:t>Quick Design Challenge</a:t>
            </a:r>
          </a:p>
          <a:p>
            <a:endParaRPr lang="en-US" sz="1100" b="1" dirty="0">
              <a:solidFill>
                <a:schemeClr val="tx1">
                  <a:lumMod val="85000"/>
                  <a:lumOff val="15000"/>
                </a:schemeClr>
              </a:solidFill>
              <a:latin typeface="Century Gothic" pitchFamily="34" charset="0"/>
            </a:endParaRPr>
          </a:p>
        </p:txBody>
      </p:sp>
      <p:sp>
        <p:nvSpPr>
          <p:cNvPr id="35" name="TextBox 34"/>
          <p:cNvSpPr txBox="1"/>
          <p:nvPr/>
        </p:nvSpPr>
        <p:spPr>
          <a:xfrm>
            <a:off x="1036329" y="4945380"/>
            <a:ext cx="2350213" cy="440121"/>
          </a:xfrm>
          <a:prstGeom prst="rect">
            <a:avLst/>
          </a:prstGeom>
          <a:noFill/>
        </p:spPr>
        <p:txBody>
          <a:bodyPr wrap="square" lIns="101787" tIns="50894" rIns="101787" bIns="50894" rtlCol="0">
            <a:spAutoFit/>
          </a:bodyPr>
          <a:lstStyle/>
          <a:p>
            <a:r>
              <a:rPr lang="en-US" sz="1100" b="1" dirty="0">
                <a:latin typeface="Century Gothic"/>
                <a:cs typeface="Century Gothic"/>
              </a:rPr>
              <a:t>Mini-Lesson</a:t>
            </a:r>
            <a:r>
              <a:rPr lang="en-US" sz="1100" b="1" dirty="0">
                <a:latin typeface="Century Gothic"/>
                <a:cs typeface="Century Gothic"/>
              </a:rPr>
              <a:t>: </a:t>
            </a:r>
            <a:r>
              <a:rPr lang="en-US" sz="1100" dirty="0"/>
              <a:t>S</a:t>
            </a:r>
            <a:r>
              <a:rPr lang="en-US" sz="1100" dirty="0"/>
              <a:t>ummarize brainstorming</a:t>
            </a:r>
            <a:endParaRPr lang="en-US" sz="1100" dirty="0"/>
          </a:p>
        </p:txBody>
      </p:sp>
      <p:sp>
        <p:nvSpPr>
          <p:cNvPr id="37" name="TextBox 36"/>
          <p:cNvSpPr txBox="1"/>
          <p:nvPr/>
        </p:nvSpPr>
        <p:spPr>
          <a:xfrm>
            <a:off x="1036329" y="5532120"/>
            <a:ext cx="2350213" cy="440121"/>
          </a:xfrm>
          <a:prstGeom prst="rect">
            <a:avLst/>
          </a:prstGeom>
          <a:noFill/>
        </p:spPr>
        <p:txBody>
          <a:bodyPr wrap="square" lIns="101787" tIns="50894" rIns="101787" bIns="50894" rtlCol="0">
            <a:spAutoFit/>
          </a:bodyPr>
          <a:lstStyle/>
          <a:p>
            <a:r>
              <a:rPr lang="en-US" sz="1100" b="1" dirty="0">
                <a:latin typeface="Century Gothic"/>
                <a:cs typeface="Century Gothic"/>
              </a:rPr>
              <a:t>Activity 1: </a:t>
            </a:r>
            <a:r>
              <a:rPr lang="en-US" sz="1100" dirty="0"/>
              <a:t>Research existing solutions/ideas </a:t>
            </a:r>
          </a:p>
        </p:txBody>
      </p:sp>
      <p:sp>
        <p:nvSpPr>
          <p:cNvPr id="41" name="TextBox 40"/>
          <p:cNvSpPr txBox="1"/>
          <p:nvPr/>
        </p:nvSpPr>
        <p:spPr>
          <a:xfrm>
            <a:off x="1036329" y="6454140"/>
            <a:ext cx="2350213" cy="609398"/>
          </a:xfrm>
          <a:prstGeom prst="rect">
            <a:avLst/>
          </a:prstGeom>
          <a:noFill/>
        </p:spPr>
        <p:txBody>
          <a:bodyPr wrap="square" lIns="101787" tIns="50894" rIns="101787" bIns="50894" rtlCol="0">
            <a:spAutoFit/>
          </a:bodyPr>
          <a:lstStyle/>
          <a:p>
            <a:r>
              <a:rPr lang="en-US" sz="1100" b="1" dirty="0">
                <a:latin typeface="Century Gothic"/>
                <a:cs typeface="Century Gothic"/>
              </a:rPr>
              <a:t>Activity 3</a:t>
            </a:r>
            <a:r>
              <a:rPr lang="en-US" sz="1100" b="1" dirty="0">
                <a:latin typeface="Century Gothic"/>
                <a:cs typeface="Century Gothic"/>
              </a:rPr>
              <a:t>:</a:t>
            </a:r>
            <a:r>
              <a:rPr lang="en-US" sz="1100" dirty="0"/>
              <a:t>Refine ideas as a team, journal recording time</a:t>
            </a:r>
          </a:p>
          <a:p>
            <a:endParaRPr lang="en-US" sz="1100" b="1" dirty="0">
              <a:latin typeface="Century Gothic"/>
              <a:cs typeface="Century Gothic"/>
            </a:endParaRPr>
          </a:p>
        </p:txBody>
      </p:sp>
      <p:sp>
        <p:nvSpPr>
          <p:cNvPr id="47" name="TextBox 46"/>
          <p:cNvSpPr txBox="1"/>
          <p:nvPr/>
        </p:nvSpPr>
        <p:spPr>
          <a:xfrm>
            <a:off x="1039847" y="7025131"/>
            <a:ext cx="2350213" cy="270843"/>
          </a:xfrm>
          <a:prstGeom prst="rect">
            <a:avLst/>
          </a:prstGeom>
          <a:noFill/>
        </p:spPr>
        <p:txBody>
          <a:bodyPr wrap="square" lIns="101787" tIns="50894" rIns="101787" bIns="50894" rtlCol="0">
            <a:spAutoFit/>
          </a:bodyPr>
          <a:lstStyle/>
          <a:p>
            <a:r>
              <a:rPr lang="en-US" sz="1100" b="1" dirty="0">
                <a:solidFill>
                  <a:schemeClr val="tx1">
                    <a:lumMod val="85000"/>
                    <a:lumOff val="15000"/>
                  </a:schemeClr>
                </a:solidFill>
                <a:latin typeface="Century Gothic" pitchFamily="34" charset="0"/>
              </a:rPr>
              <a:t>Assessment: Exit Ticket</a:t>
            </a:r>
            <a:endParaRPr lang="en-US" sz="1100" b="1" dirty="0">
              <a:solidFill>
                <a:schemeClr val="tx1">
                  <a:lumMod val="85000"/>
                  <a:lumOff val="15000"/>
                </a:schemeClr>
              </a:solidFill>
              <a:latin typeface="Century Gothic" pitchFamily="34" charset="0"/>
            </a:endParaRPr>
          </a:p>
        </p:txBody>
      </p:sp>
      <p:sp>
        <p:nvSpPr>
          <p:cNvPr id="49" name="TextBox 48"/>
          <p:cNvSpPr txBox="1"/>
          <p:nvPr/>
        </p:nvSpPr>
        <p:spPr>
          <a:xfrm>
            <a:off x="1036320" y="6035040"/>
            <a:ext cx="2849880" cy="440121"/>
          </a:xfrm>
          <a:prstGeom prst="rect">
            <a:avLst/>
          </a:prstGeom>
          <a:noFill/>
        </p:spPr>
        <p:txBody>
          <a:bodyPr wrap="square" lIns="101787" tIns="50894" rIns="101787" bIns="50894" rtlCol="0">
            <a:spAutoFit/>
          </a:bodyPr>
          <a:lstStyle/>
          <a:p>
            <a:r>
              <a:rPr lang="en-US" sz="1100" b="1" dirty="0">
                <a:latin typeface="Century Gothic"/>
                <a:cs typeface="Century Gothic"/>
              </a:rPr>
              <a:t>Activity 2</a:t>
            </a:r>
            <a:r>
              <a:rPr lang="en-US" sz="1100" b="1" dirty="0">
                <a:latin typeface="Century Gothic"/>
                <a:cs typeface="Century Gothic"/>
              </a:rPr>
              <a:t>: </a:t>
            </a:r>
            <a:r>
              <a:rPr lang="en-US" sz="1100" dirty="0"/>
              <a:t>Brainstorm, as a class, adaptations</a:t>
            </a:r>
          </a:p>
        </p:txBody>
      </p:sp>
      <p:cxnSp>
        <p:nvCxnSpPr>
          <p:cNvPr id="53" name="Straight Connector 52"/>
          <p:cNvCxnSpPr/>
          <p:nvPr/>
        </p:nvCxnSpPr>
        <p:spPr>
          <a:xfrm>
            <a:off x="5257802" y="1500960"/>
            <a:ext cx="2267466" cy="0"/>
          </a:xfrm>
          <a:prstGeom prst="line">
            <a:avLst/>
          </a:prstGeom>
          <a:ln w="3175">
            <a:solidFill>
              <a:schemeClr val="bg1">
                <a:lumMod val="65000"/>
                <a:alpha val="80000"/>
              </a:schemeClr>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5248622" y="1219945"/>
            <a:ext cx="1809751" cy="321627"/>
          </a:xfrm>
          <a:prstGeom prst="rect">
            <a:avLst/>
          </a:prstGeom>
          <a:noFill/>
        </p:spPr>
        <p:txBody>
          <a:bodyPr wrap="square" lIns="101787" tIns="50894" rIns="101787" bIns="50894" rtlCol="0">
            <a:spAutoFit/>
          </a:bodyPr>
          <a:lstStyle/>
          <a:p>
            <a:r>
              <a:rPr lang="en-US" sz="1400" b="1" dirty="0">
                <a:solidFill>
                  <a:schemeClr val="tx1">
                    <a:lumMod val="85000"/>
                    <a:lumOff val="15000"/>
                  </a:schemeClr>
                </a:solidFill>
                <a:latin typeface="Century Gothic" pitchFamily="34" charset="0"/>
              </a:rPr>
              <a:t>Standards for Unit</a:t>
            </a:r>
            <a:endParaRPr lang="en-US" sz="1400" b="1" dirty="0">
              <a:solidFill>
                <a:schemeClr val="tx1">
                  <a:lumMod val="85000"/>
                  <a:lumOff val="15000"/>
                </a:schemeClr>
              </a:solidFill>
              <a:latin typeface="Century Gothic" pitchFamily="34" charset="0"/>
            </a:endParaRPr>
          </a:p>
        </p:txBody>
      </p:sp>
      <p:sp>
        <p:nvSpPr>
          <p:cNvPr id="55" name="TextBox 54"/>
          <p:cNvSpPr txBox="1"/>
          <p:nvPr/>
        </p:nvSpPr>
        <p:spPr>
          <a:xfrm>
            <a:off x="5257798" y="4157209"/>
            <a:ext cx="1809751" cy="321627"/>
          </a:xfrm>
          <a:prstGeom prst="rect">
            <a:avLst/>
          </a:prstGeom>
          <a:noFill/>
        </p:spPr>
        <p:txBody>
          <a:bodyPr wrap="square" lIns="101787" tIns="50894" rIns="101787" bIns="50894" rtlCol="0">
            <a:spAutoFit/>
          </a:bodyPr>
          <a:lstStyle/>
          <a:p>
            <a:r>
              <a:rPr lang="en-US" sz="1400" b="1" dirty="0">
                <a:solidFill>
                  <a:schemeClr val="tx1">
                    <a:lumMod val="85000"/>
                    <a:lumOff val="15000"/>
                  </a:schemeClr>
                </a:solidFill>
                <a:latin typeface="Century Gothic" pitchFamily="34" charset="0"/>
              </a:rPr>
              <a:t>Connections </a:t>
            </a:r>
            <a:endParaRPr lang="en-US" sz="1400" b="1" dirty="0">
              <a:solidFill>
                <a:schemeClr val="tx1">
                  <a:lumMod val="85000"/>
                  <a:lumOff val="15000"/>
                </a:schemeClr>
              </a:solidFill>
              <a:latin typeface="Century Gothic" pitchFamily="34" charset="0"/>
            </a:endParaRPr>
          </a:p>
        </p:txBody>
      </p:sp>
      <p:sp>
        <p:nvSpPr>
          <p:cNvPr id="56" name="TextBox 55"/>
          <p:cNvSpPr txBox="1"/>
          <p:nvPr/>
        </p:nvSpPr>
        <p:spPr>
          <a:xfrm>
            <a:off x="5262583" y="7081330"/>
            <a:ext cx="1809751" cy="321627"/>
          </a:xfrm>
          <a:prstGeom prst="rect">
            <a:avLst/>
          </a:prstGeom>
          <a:noFill/>
        </p:spPr>
        <p:txBody>
          <a:bodyPr wrap="square" lIns="101787" tIns="50894" rIns="101787" bIns="50894" rtlCol="0">
            <a:spAutoFit/>
          </a:bodyPr>
          <a:lstStyle/>
          <a:p>
            <a:r>
              <a:rPr lang="en-US" sz="1400" b="1" dirty="0">
                <a:solidFill>
                  <a:schemeClr val="tx1">
                    <a:lumMod val="85000"/>
                    <a:lumOff val="15000"/>
                  </a:schemeClr>
                </a:solidFill>
                <a:latin typeface="Century Gothic" pitchFamily="34" charset="0"/>
              </a:rPr>
              <a:t>Materials </a:t>
            </a:r>
            <a:endParaRPr lang="en-US" sz="1400" b="1" dirty="0">
              <a:solidFill>
                <a:schemeClr val="tx1">
                  <a:lumMod val="85000"/>
                  <a:lumOff val="15000"/>
                </a:schemeClr>
              </a:solidFill>
              <a:latin typeface="Century Gothic" pitchFamily="34" charset="0"/>
            </a:endParaRPr>
          </a:p>
        </p:txBody>
      </p:sp>
      <p:cxnSp>
        <p:nvCxnSpPr>
          <p:cNvPr id="57" name="Straight Connector 56"/>
          <p:cNvCxnSpPr/>
          <p:nvPr/>
        </p:nvCxnSpPr>
        <p:spPr>
          <a:xfrm>
            <a:off x="5257802" y="4442918"/>
            <a:ext cx="2267466" cy="0"/>
          </a:xfrm>
          <a:prstGeom prst="line">
            <a:avLst/>
          </a:prstGeom>
          <a:ln w="3175">
            <a:solidFill>
              <a:schemeClr val="bg1">
                <a:lumMod val="65000"/>
                <a:alpha val="8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5257802" y="7369220"/>
            <a:ext cx="2267466" cy="0"/>
          </a:xfrm>
          <a:prstGeom prst="line">
            <a:avLst/>
          </a:prstGeom>
          <a:ln w="3175">
            <a:solidFill>
              <a:schemeClr val="bg1">
                <a:lumMod val="65000"/>
                <a:alpha val="80000"/>
              </a:schemeClr>
            </a:solidFill>
          </a:ln>
        </p:spPr>
        <p:style>
          <a:lnRef idx="1">
            <a:schemeClr val="accent1"/>
          </a:lnRef>
          <a:fillRef idx="0">
            <a:schemeClr val="accent1"/>
          </a:fillRef>
          <a:effectRef idx="0">
            <a:schemeClr val="accent1"/>
          </a:effectRef>
          <a:fontRef idx="minor">
            <a:schemeClr val="tx1"/>
          </a:fontRef>
        </p:style>
      </p:cxnSp>
      <p:pic>
        <p:nvPicPr>
          <p:cNvPr id="67" name="Picture 66" descr="CitizenSchools.BW.jpg"/>
          <p:cNvPicPr>
            <a:picLocks noChangeAspect="1"/>
          </p:cNvPicPr>
          <p:nvPr/>
        </p:nvPicPr>
        <p:blipFill>
          <a:blip r:embed="rId2" cstate="print"/>
          <a:stretch>
            <a:fillRect/>
          </a:stretch>
        </p:blipFill>
        <p:spPr>
          <a:xfrm>
            <a:off x="5253230" y="239493"/>
            <a:ext cx="2290571" cy="634049"/>
          </a:xfrm>
          <a:prstGeom prst="rect">
            <a:avLst/>
          </a:prstGeom>
        </p:spPr>
      </p:pic>
      <p:pic>
        <p:nvPicPr>
          <p:cNvPr id="38" name="Picture 37" descr="icons square-14.png"/>
          <p:cNvPicPr>
            <a:picLocks noChangeAspect="1"/>
          </p:cNvPicPr>
          <p:nvPr/>
        </p:nvPicPr>
        <p:blipFill>
          <a:blip r:embed="rId3" cstate="print"/>
          <a:stretch>
            <a:fillRect/>
          </a:stretch>
        </p:blipFill>
        <p:spPr>
          <a:xfrm>
            <a:off x="4" y="6"/>
            <a:ext cx="1055914" cy="1121616"/>
          </a:xfrm>
          <a:prstGeom prst="rect">
            <a:avLst/>
          </a:prstGeom>
        </p:spPr>
      </p:pic>
      <p:sp>
        <p:nvSpPr>
          <p:cNvPr id="40" name="TextBox 39"/>
          <p:cNvSpPr txBox="1"/>
          <p:nvPr/>
        </p:nvSpPr>
        <p:spPr>
          <a:xfrm>
            <a:off x="5190978" y="4538546"/>
            <a:ext cx="2280339" cy="1761892"/>
          </a:xfrm>
          <a:prstGeom prst="rect">
            <a:avLst/>
          </a:prstGeom>
          <a:noFill/>
        </p:spPr>
        <p:txBody>
          <a:bodyPr wrap="square" lIns="101787" tIns="50894" rIns="101787" bIns="50894" rtlCol="0">
            <a:spAutoFit/>
          </a:bodyPr>
          <a:lstStyle/>
          <a:p>
            <a:pPr>
              <a:lnSpc>
                <a:spcPct val="150000"/>
              </a:lnSpc>
              <a:buFont typeface="Wingdings" pitchFamily="2" charset="2"/>
              <a:buChar char="§"/>
            </a:pPr>
            <a:r>
              <a:rPr lang="en-US" sz="1200" i="1" dirty="0">
                <a:solidFill>
                  <a:schemeClr val="tx1">
                    <a:lumMod val="85000"/>
                    <a:lumOff val="15000"/>
                  </a:schemeClr>
                </a:solidFill>
                <a:latin typeface="Century Gothic" pitchFamily="34" charset="0"/>
              </a:rPr>
              <a:t>Brainstorming is a classic idea generation technique. This lesson formalizes that process, giving students experience and practice for the future</a:t>
            </a:r>
            <a:endParaRPr lang="en-US" sz="1200" i="1" dirty="0">
              <a:solidFill>
                <a:schemeClr val="tx1">
                  <a:lumMod val="85000"/>
                  <a:lumOff val="15000"/>
                </a:schemeClr>
              </a:solidFill>
              <a:latin typeface="Century Gothic" pitchFamily="34" charset="0"/>
            </a:endParaRPr>
          </a:p>
        </p:txBody>
      </p:sp>
      <p:sp>
        <p:nvSpPr>
          <p:cNvPr id="42" name="TextBox 41"/>
          <p:cNvSpPr txBox="1"/>
          <p:nvPr/>
        </p:nvSpPr>
        <p:spPr>
          <a:xfrm>
            <a:off x="5185319" y="1616934"/>
            <a:ext cx="2297152" cy="2072552"/>
          </a:xfrm>
          <a:prstGeom prst="rect">
            <a:avLst/>
          </a:prstGeom>
          <a:noFill/>
        </p:spPr>
        <p:txBody>
          <a:bodyPr wrap="square" lIns="101787" tIns="50894" rIns="101787" bIns="50894" rtlCol="0">
            <a:spAutoFit/>
          </a:bodyPr>
          <a:lstStyle/>
          <a:p>
            <a:r>
              <a:rPr lang="en-US" sz="1200" dirty="0">
                <a:solidFill>
                  <a:schemeClr val="tx1">
                    <a:lumMod val="85000"/>
                    <a:lumOff val="15000"/>
                  </a:schemeClr>
                </a:solidFill>
                <a:latin typeface="Century Gothic" pitchFamily="34" charset="0"/>
              </a:rPr>
              <a:t>Citizen Schools Unit Standard #1: CS Students will use a Design Process to create ideas or products</a:t>
            </a:r>
          </a:p>
          <a:p>
            <a:r>
              <a:rPr lang="en-US" sz="1200" dirty="0">
                <a:solidFill>
                  <a:schemeClr val="tx1">
                    <a:lumMod val="85000"/>
                    <a:lumOff val="15000"/>
                  </a:schemeClr>
                </a:solidFill>
                <a:latin typeface="Century Gothic" pitchFamily="34" charset="0"/>
              </a:rPr>
              <a:t>Citizen Schools Unit Standard #2:Citizen Schools students will demonstrate an ability to work as a member of a team</a:t>
            </a:r>
          </a:p>
          <a:p>
            <a:endParaRPr lang="en-US" sz="1000" b="1" dirty="0">
              <a:solidFill>
                <a:schemeClr val="bg1">
                  <a:lumMod val="50000"/>
                </a:schemeClr>
              </a:solidFill>
              <a:latin typeface="Century Gothic" pitchFamily="34" charset="0"/>
            </a:endParaRPr>
          </a:p>
          <a:p>
            <a:endParaRPr lang="en-US" sz="1000" b="1" dirty="0">
              <a:solidFill>
                <a:schemeClr val="bg1">
                  <a:lumMod val="50000"/>
                </a:schemeClr>
              </a:solidFill>
              <a:latin typeface="Century Gothic" pitchFamily="34" charset="0"/>
            </a:endParaRPr>
          </a:p>
        </p:txBody>
      </p:sp>
    </p:spTree>
    <p:extLst>
      <p:ext uri="{BB962C8B-B14F-4D97-AF65-F5344CB8AC3E}">
        <p14:creationId xmlns:p14="http://schemas.microsoft.com/office/powerpoint/2010/main" val="2530052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5257812" y="5458277"/>
            <a:ext cx="2293707" cy="4368361"/>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787" tIns="50894" rIns="101787" bIns="50894" rtlCol="0" anchor="ctr"/>
          <a:lstStyle/>
          <a:p>
            <a:pPr algn="ctr"/>
            <a:endParaRPr lang="en-US"/>
          </a:p>
        </p:txBody>
      </p:sp>
      <p:sp>
        <p:nvSpPr>
          <p:cNvPr id="32" name="Rectangle 31"/>
          <p:cNvSpPr/>
          <p:nvPr/>
        </p:nvSpPr>
        <p:spPr>
          <a:xfrm>
            <a:off x="943163" y="223850"/>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787" tIns="50894" rIns="101787" bIns="50894" rtlCol="0" anchor="ctr"/>
          <a:lstStyle/>
          <a:p>
            <a:pPr algn="ctr"/>
            <a:endParaRPr lang="en-US" dirty="0">
              <a:solidFill>
                <a:schemeClr val="bg1">
                  <a:lumMod val="50000"/>
                </a:schemeClr>
              </a:solidFill>
            </a:endParaRPr>
          </a:p>
        </p:txBody>
      </p:sp>
      <p:sp>
        <p:nvSpPr>
          <p:cNvPr id="75" name="TextBox 74"/>
          <p:cNvSpPr txBox="1"/>
          <p:nvPr/>
        </p:nvSpPr>
        <p:spPr>
          <a:xfrm>
            <a:off x="175343" y="1402261"/>
            <a:ext cx="2896545" cy="321627"/>
          </a:xfrm>
          <a:prstGeom prst="rect">
            <a:avLst/>
          </a:prstGeom>
          <a:noFill/>
        </p:spPr>
        <p:txBody>
          <a:bodyPr wrap="square" lIns="101787" tIns="50894" rIns="101787" bIns="50894" rtlCol="0">
            <a:spAutoFit/>
          </a:bodyPr>
          <a:lstStyle/>
          <a:p>
            <a:r>
              <a:rPr lang="en-US" sz="1400" b="1" dirty="0">
                <a:solidFill>
                  <a:schemeClr val="tx1">
                    <a:lumMod val="85000"/>
                    <a:lumOff val="15000"/>
                  </a:schemeClr>
                </a:solidFill>
                <a:latin typeface="Century Gothic" pitchFamily="34" charset="0"/>
              </a:rPr>
              <a:t>Hook</a:t>
            </a:r>
            <a:endParaRPr lang="en-US" sz="1400" b="1" dirty="0">
              <a:solidFill>
                <a:schemeClr val="tx1">
                  <a:lumMod val="85000"/>
                  <a:lumOff val="15000"/>
                </a:schemeClr>
              </a:solidFill>
              <a:latin typeface="Century Gothic" pitchFamily="34" charset="0"/>
            </a:endParaRPr>
          </a:p>
        </p:txBody>
      </p:sp>
      <p:sp>
        <p:nvSpPr>
          <p:cNvPr id="57" name="TextBox 56"/>
          <p:cNvSpPr txBox="1"/>
          <p:nvPr/>
        </p:nvSpPr>
        <p:spPr>
          <a:xfrm>
            <a:off x="4163240" y="1402273"/>
            <a:ext cx="1098956" cy="541687"/>
          </a:xfrm>
          <a:prstGeom prst="rect">
            <a:avLst/>
          </a:prstGeom>
          <a:noFill/>
        </p:spPr>
        <p:txBody>
          <a:bodyPr wrap="square" lIns="101787" tIns="50894" rIns="101787" bIns="50894" rtlCol="0">
            <a:spAutoFit/>
          </a:bodyPr>
          <a:lstStyle/>
          <a:p>
            <a:r>
              <a:rPr lang="en-US" sz="1400" b="1" dirty="0">
                <a:solidFill>
                  <a:schemeClr val="tx1">
                    <a:lumMod val="85000"/>
                    <a:lumOff val="15000"/>
                  </a:schemeClr>
                </a:solidFill>
                <a:latin typeface="Century Gothic" pitchFamily="34" charset="0"/>
              </a:rPr>
              <a:t>      10 Minutes</a:t>
            </a:r>
            <a:endParaRPr lang="en-US" sz="1400" b="1" dirty="0">
              <a:solidFill>
                <a:schemeClr val="tx1">
                  <a:lumMod val="85000"/>
                  <a:lumOff val="15000"/>
                </a:schemeClr>
              </a:solidFill>
              <a:latin typeface="Century Gothic" pitchFamily="34" charset="0"/>
            </a:endParaRPr>
          </a:p>
        </p:txBody>
      </p:sp>
      <p:sp>
        <p:nvSpPr>
          <p:cNvPr id="27" name="TextBox 26"/>
          <p:cNvSpPr txBox="1"/>
          <p:nvPr/>
        </p:nvSpPr>
        <p:spPr>
          <a:xfrm>
            <a:off x="175343" y="5577170"/>
            <a:ext cx="2896545" cy="321627"/>
          </a:xfrm>
          <a:prstGeom prst="rect">
            <a:avLst/>
          </a:prstGeom>
          <a:noFill/>
        </p:spPr>
        <p:txBody>
          <a:bodyPr wrap="square" lIns="101787" tIns="50894" rIns="101787" bIns="50894" rtlCol="0">
            <a:spAutoFit/>
          </a:bodyPr>
          <a:lstStyle/>
          <a:p>
            <a:r>
              <a:rPr lang="en-US" sz="1400" b="1" dirty="0">
                <a:solidFill>
                  <a:schemeClr val="tx1">
                    <a:lumMod val="85000"/>
                    <a:lumOff val="15000"/>
                  </a:schemeClr>
                </a:solidFill>
                <a:latin typeface="Century Gothic" pitchFamily="34" charset="0"/>
              </a:rPr>
              <a:t>Mini-Lesson</a:t>
            </a:r>
            <a:endParaRPr lang="en-US" sz="1400" b="1" dirty="0">
              <a:solidFill>
                <a:schemeClr val="tx1">
                  <a:lumMod val="85000"/>
                  <a:lumOff val="15000"/>
                </a:schemeClr>
              </a:solidFill>
              <a:latin typeface="Century Gothic" pitchFamily="34" charset="0"/>
            </a:endParaRPr>
          </a:p>
        </p:txBody>
      </p:sp>
      <p:sp>
        <p:nvSpPr>
          <p:cNvPr id="29" name="TextBox 28"/>
          <p:cNvSpPr txBox="1"/>
          <p:nvPr/>
        </p:nvSpPr>
        <p:spPr>
          <a:xfrm>
            <a:off x="4206785" y="5577180"/>
            <a:ext cx="1098956" cy="541687"/>
          </a:xfrm>
          <a:prstGeom prst="rect">
            <a:avLst/>
          </a:prstGeom>
          <a:noFill/>
        </p:spPr>
        <p:txBody>
          <a:bodyPr wrap="square" lIns="101787" tIns="50894" rIns="101787" bIns="50894" rtlCol="0">
            <a:spAutoFit/>
          </a:bodyPr>
          <a:lstStyle/>
          <a:p>
            <a:r>
              <a:rPr lang="en-US" sz="1400" b="1" dirty="0">
                <a:solidFill>
                  <a:schemeClr val="tx1">
                    <a:lumMod val="85000"/>
                    <a:lumOff val="15000"/>
                  </a:schemeClr>
                </a:solidFill>
                <a:latin typeface="Century Gothic" pitchFamily="34" charset="0"/>
              </a:rPr>
              <a:t>     5</a:t>
            </a:r>
          </a:p>
          <a:p>
            <a:r>
              <a:rPr lang="en-US" sz="1400" b="1" dirty="0">
                <a:solidFill>
                  <a:schemeClr val="tx1">
                    <a:lumMod val="85000"/>
                    <a:lumOff val="15000"/>
                  </a:schemeClr>
                </a:solidFill>
                <a:latin typeface="Century Gothic" pitchFamily="34" charset="0"/>
              </a:rPr>
              <a:t>Minutes</a:t>
            </a:r>
            <a:endParaRPr lang="en-US" sz="1400" b="1" dirty="0">
              <a:solidFill>
                <a:schemeClr val="tx1">
                  <a:lumMod val="85000"/>
                  <a:lumOff val="15000"/>
                </a:schemeClr>
              </a:solidFill>
              <a:latin typeface="Century Gothic" pitchFamily="34" charset="0"/>
            </a:endParaRPr>
          </a:p>
        </p:txBody>
      </p:sp>
      <p:pic>
        <p:nvPicPr>
          <p:cNvPr id="33" name="Picture 32" descr="CitizenSchools.BW.jpg"/>
          <p:cNvPicPr>
            <a:picLocks noChangeAspect="1"/>
          </p:cNvPicPr>
          <p:nvPr/>
        </p:nvPicPr>
        <p:blipFill>
          <a:blip r:embed="rId2" cstate="print"/>
          <a:stretch>
            <a:fillRect/>
          </a:stretch>
        </p:blipFill>
        <p:spPr>
          <a:xfrm>
            <a:off x="5253230" y="239493"/>
            <a:ext cx="2290571" cy="634049"/>
          </a:xfrm>
          <a:prstGeom prst="rect">
            <a:avLst/>
          </a:prstGeom>
        </p:spPr>
      </p:pic>
      <p:cxnSp>
        <p:nvCxnSpPr>
          <p:cNvPr id="34" name="Straight Connector 33"/>
          <p:cNvCxnSpPr/>
          <p:nvPr/>
        </p:nvCxnSpPr>
        <p:spPr>
          <a:xfrm>
            <a:off x="236304" y="1688056"/>
            <a:ext cx="4902436"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25201" y="5873384"/>
            <a:ext cx="4924661"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5281757" y="1477109"/>
            <a:ext cx="2293707" cy="384048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787" tIns="50894" rIns="101787" bIns="50894" rtlCol="0" anchor="ctr"/>
          <a:lstStyle/>
          <a:p>
            <a:pPr algn="ctr"/>
            <a:endParaRPr lang="en-US"/>
          </a:p>
        </p:txBody>
      </p:sp>
      <p:pic>
        <p:nvPicPr>
          <p:cNvPr id="38" name="Picture 37" descr="Chat active 32x32.png"/>
          <p:cNvPicPr>
            <a:picLocks noChangeAspect="1"/>
          </p:cNvPicPr>
          <p:nvPr/>
        </p:nvPicPr>
        <p:blipFill>
          <a:blip r:embed="rId3" cstate="print"/>
          <a:stretch>
            <a:fillRect/>
          </a:stretch>
        </p:blipFill>
        <p:spPr>
          <a:xfrm>
            <a:off x="6886226" y="1472186"/>
            <a:ext cx="444105" cy="444105"/>
          </a:xfrm>
          <a:prstGeom prst="rect">
            <a:avLst/>
          </a:prstGeom>
        </p:spPr>
      </p:pic>
      <p:sp>
        <p:nvSpPr>
          <p:cNvPr id="40" name="TextBox 39"/>
          <p:cNvSpPr txBox="1"/>
          <p:nvPr/>
        </p:nvSpPr>
        <p:spPr>
          <a:xfrm>
            <a:off x="5370911" y="1547448"/>
            <a:ext cx="1873952" cy="321627"/>
          </a:xfrm>
          <a:prstGeom prst="rect">
            <a:avLst/>
          </a:prstGeom>
          <a:noFill/>
        </p:spPr>
        <p:txBody>
          <a:bodyPr wrap="square" lIns="101787" tIns="50894" rIns="101787" bIns="50894" rtlCol="0">
            <a:spAutoFit/>
          </a:bodyPr>
          <a:lstStyle/>
          <a:p>
            <a:r>
              <a:rPr lang="en-US" sz="1400" b="1" dirty="0">
                <a:solidFill>
                  <a:schemeClr val="tx1">
                    <a:lumMod val="65000"/>
                    <a:lumOff val="35000"/>
                  </a:schemeClr>
                </a:solidFill>
                <a:latin typeface="Century Gothic" pitchFamily="34" charset="0"/>
              </a:rPr>
              <a:t>Student Says…</a:t>
            </a:r>
            <a:endParaRPr lang="en-US" sz="1400" b="1" dirty="0">
              <a:solidFill>
                <a:schemeClr val="tx1">
                  <a:lumMod val="65000"/>
                  <a:lumOff val="35000"/>
                </a:schemeClr>
              </a:solidFill>
              <a:latin typeface="Century Gothic" pitchFamily="34" charset="0"/>
            </a:endParaRPr>
          </a:p>
        </p:txBody>
      </p:sp>
      <p:pic>
        <p:nvPicPr>
          <p:cNvPr id="39" name="Picture 38" descr="Zoom in 32x32.png"/>
          <p:cNvPicPr>
            <a:picLocks noChangeAspect="1"/>
          </p:cNvPicPr>
          <p:nvPr/>
        </p:nvPicPr>
        <p:blipFill>
          <a:blip r:embed="rId4" cstate="print"/>
          <a:stretch>
            <a:fillRect/>
          </a:stretch>
        </p:blipFill>
        <p:spPr>
          <a:xfrm>
            <a:off x="6983849" y="5568969"/>
            <a:ext cx="391526" cy="391525"/>
          </a:xfrm>
          <a:prstGeom prst="rect">
            <a:avLst/>
          </a:prstGeom>
        </p:spPr>
      </p:pic>
      <p:sp>
        <p:nvSpPr>
          <p:cNvPr id="41" name="TextBox 40"/>
          <p:cNvSpPr txBox="1"/>
          <p:nvPr/>
        </p:nvSpPr>
        <p:spPr>
          <a:xfrm>
            <a:off x="5349752" y="5590487"/>
            <a:ext cx="1809751" cy="321627"/>
          </a:xfrm>
          <a:prstGeom prst="rect">
            <a:avLst/>
          </a:prstGeom>
          <a:noFill/>
        </p:spPr>
        <p:txBody>
          <a:bodyPr wrap="square" lIns="101787" tIns="50894" rIns="101787" bIns="50894" rtlCol="0">
            <a:spAutoFit/>
          </a:bodyPr>
          <a:lstStyle/>
          <a:p>
            <a:r>
              <a:rPr lang="en-US" sz="1400" b="1" dirty="0">
                <a:solidFill>
                  <a:schemeClr val="tx1">
                    <a:lumMod val="65000"/>
                    <a:lumOff val="35000"/>
                  </a:schemeClr>
                </a:solidFill>
                <a:latin typeface="Century Gothic" pitchFamily="34" charset="0"/>
              </a:rPr>
              <a:t>Closer Look!</a:t>
            </a:r>
            <a:endParaRPr lang="en-US" sz="1400" b="1" dirty="0">
              <a:solidFill>
                <a:schemeClr val="tx1">
                  <a:lumMod val="65000"/>
                  <a:lumOff val="35000"/>
                </a:schemeClr>
              </a:solidFill>
              <a:latin typeface="Century Gothic" pitchFamily="34" charset="0"/>
            </a:endParaRPr>
          </a:p>
        </p:txBody>
      </p:sp>
      <p:sp>
        <p:nvSpPr>
          <p:cNvPr id="19" name="TextBox 18"/>
          <p:cNvSpPr txBox="1"/>
          <p:nvPr/>
        </p:nvSpPr>
        <p:spPr>
          <a:xfrm>
            <a:off x="148419" y="1787382"/>
            <a:ext cx="5003457" cy="3148554"/>
          </a:xfrm>
          <a:prstGeom prst="rect">
            <a:avLst/>
          </a:prstGeom>
          <a:noFill/>
        </p:spPr>
        <p:txBody>
          <a:bodyPr wrap="square" lIns="101787" tIns="50894" rIns="101787" bIns="50894"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Model the design challenge by giving the teams 10 minutes to create the tallest freestanding structure possible using only sheets of normal copy paper and tape.</a:t>
            </a:r>
          </a:p>
          <a:p>
            <a:pPr>
              <a:buFont typeface="Wingdings" pitchFamily="2" charset="2"/>
              <a:buChar char="§"/>
            </a:pPr>
            <a:r>
              <a:rPr lang="en-US" sz="1100" dirty="0">
                <a:solidFill>
                  <a:schemeClr val="tx1">
                    <a:lumMod val="85000"/>
                    <a:lumOff val="15000"/>
                  </a:schemeClr>
                </a:solidFill>
                <a:latin typeface="Century Gothic" pitchFamily="34" charset="0"/>
              </a:rPr>
              <a:t>Have the teams begin right away at the beginning of class, the goal is to throw them into the challenge with little warning so they have to work as a team to figure things out</a:t>
            </a:r>
          </a:p>
          <a:p>
            <a:pPr>
              <a:buFont typeface="Wingdings" pitchFamily="2" charset="2"/>
              <a:buChar char="§"/>
            </a:pPr>
            <a:r>
              <a:rPr lang="en-US" sz="1100" dirty="0">
                <a:solidFill>
                  <a:schemeClr val="tx1">
                    <a:lumMod val="85000"/>
                    <a:lumOff val="15000"/>
                  </a:schemeClr>
                </a:solidFill>
                <a:latin typeface="Century Gothic" pitchFamily="34" charset="0"/>
              </a:rPr>
              <a:t>Tell them there are no restrictions to what they do with the paper, but it has to be a static model (it can’t move/fall over,) can’t be attached to anything but the ground and must be safe (they can’t stack chairs or anything to reach up higher. )</a:t>
            </a:r>
          </a:p>
          <a:p>
            <a:pPr>
              <a:buFont typeface="Wingdings" pitchFamily="2" charset="2"/>
              <a:buChar char="§"/>
            </a:pPr>
            <a:r>
              <a:rPr lang="en-US" sz="1100" dirty="0">
                <a:solidFill>
                  <a:schemeClr val="tx1">
                    <a:lumMod val="85000"/>
                    <a:lumOff val="15000"/>
                  </a:schemeClr>
                </a:solidFill>
                <a:latin typeface="Century Gothic" pitchFamily="34" charset="0"/>
              </a:rPr>
              <a:t>Have a hard cutoff of 10 minutes, then measure each successfully freestanding tower. </a:t>
            </a:r>
          </a:p>
          <a:p>
            <a:pPr>
              <a:buFont typeface="Wingdings" pitchFamily="2" charset="2"/>
              <a:buChar char="§"/>
            </a:pPr>
            <a:r>
              <a:rPr lang="en-US" sz="1100" dirty="0">
                <a:solidFill>
                  <a:schemeClr val="tx1">
                    <a:lumMod val="85000"/>
                    <a:lumOff val="15000"/>
                  </a:schemeClr>
                </a:solidFill>
                <a:latin typeface="Century Gothic" pitchFamily="34" charset="0"/>
              </a:rPr>
              <a:t>Quickly have the students share what they thought to be successful and non-successful designs. What set the tallest one apart? What caused any structural failures? </a:t>
            </a:r>
          </a:p>
          <a:p>
            <a:pPr>
              <a:buFont typeface="Wingdings" pitchFamily="2" charset="2"/>
              <a:buChar char="§"/>
            </a:pPr>
            <a:r>
              <a:rPr lang="en-US" sz="1100" dirty="0">
                <a:solidFill>
                  <a:schemeClr val="tx1">
                    <a:lumMod val="85000"/>
                    <a:lumOff val="15000"/>
                  </a:schemeClr>
                </a:solidFill>
                <a:latin typeface="Century Gothic" pitchFamily="34" charset="0"/>
              </a:rPr>
              <a:t>Save the structures, we will refer back to them in the future (week 4 to be specific.) Keeping the physical samples would be best, but photographs will suffice if space is restricted. </a:t>
            </a:r>
          </a:p>
        </p:txBody>
      </p:sp>
      <p:sp>
        <p:nvSpPr>
          <p:cNvPr id="20" name="TextBox 19"/>
          <p:cNvSpPr txBox="1"/>
          <p:nvPr/>
        </p:nvSpPr>
        <p:spPr>
          <a:xfrm>
            <a:off x="148417" y="6007689"/>
            <a:ext cx="5042573" cy="2872866"/>
          </a:xfrm>
          <a:prstGeom prst="rect">
            <a:avLst/>
          </a:prstGeom>
          <a:noFill/>
        </p:spPr>
        <p:txBody>
          <a:bodyPr wrap="square" lIns="101787" tIns="50894" rIns="101787" bIns="50894" rtlCol="0">
            <a:spAutoFit/>
          </a:bodyPr>
          <a:lstStyle/>
          <a:p>
            <a:pPr>
              <a:buFont typeface="Wingdings" pitchFamily="2" charset="2"/>
              <a:buChar char="§"/>
            </a:pPr>
            <a:r>
              <a:rPr lang="en-US" sz="1000" b="1" dirty="0">
                <a:solidFill>
                  <a:schemeClr val="tx1">
                    <a:lumMod val="85000"/>
                    <a:lumOff val="15000"/>
                  </a:schemeClr>
                </a:solidFill>
                <a:latin typeface="Century Gothic" pitchFamily="34" charset="0"/>
              </a:rPr>
              <a:t> Objectives / Agenda: </a:t>
            </a:r>
            <a:r>
              <a:rPr lang="en-US" sz="1000" dirty="0">
                <a:solidFill>
                  <a:schemeClr val="tx1">
                    <a:lumMod val="85000"/>
                    <a:lumOff val="15000"/>
                  </a:schemeClr>
                </a:solidFill>
                <a:latin typeface="Century Gothic" pitchFamily="34" charset="0"/>
              </a:rPr>
              <a:t>Go over the schedule for the day,  </a:t>
            </a:r>
            <a:endParaRPr lang="en-US" sz="1000" b="1" dirty="0">
              <a:solidFill>
                <a:schemeClr val="tx1">
                  <a:lumMod val="85000"/>
                  <a:lumOff val="15000"/>
                </a:schemeClr>
              </a:solidFill>
              <a:latin typeface="Century Gothic" pitchFamily="34" charset="0"/>
            </a:endParaRP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Preview assessment: </a:t>
            </a:r>
            <a:r>
              <a:rPr lang="en-US" sz="1000" dirty="0">
                <a:solidFill>
                  <a:schemeClr val="tx1">
                    <a:lumMod val="85000"/>
                    <a:lumOff val="15000"/>
                  </a:schemeClr>
                </a:solidFill>
                <a:latin typeface="Century Gothic" pitchFamily="34" charset="0"/>
              </a:rPr>
              <a:t>The assessment is an exit ticket that will have a few questions about today’s lesson. </a:t>
            </a:r>
            <a:endParaRPr lang="en-US" sz="1000" b="1" dirty="0">
              <a:solidFill>
                <a:schemeClr val="tx1">
                  <a:lumMod val="85000"/>
                  <a:lumOff val="15000"/>
                </a:schemeClr>
              </a:solidFill>
              <a:latin typeface="Century Gothic" pitchFamily="34" charset="0"/>
            </a:endParaRP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Direct Teach: </a:t>
            </a:r>
            <a:r>
              <a:rPr lang="en-US" sz="1000" dirty="0">
                <a:solidFill>
                  <a:schemeClr val="tx1">
                    <a:lumMod val="85000"/>
                    <a:lumOff val="15000"/>
                  </a:schemeClr>
                </a:solidFill>
                <a:latin typeface="Century Gothic" pitchFamily="34" charset="0"/>
              </a:rPr>
              <a:t>Go over what research and brainstorming are; a way to learn about existing ideas and then a general process in which we record everyone’s ideas (there are no bad ideas) just to get information out. Once ideas are recorded we can evaluate them. </a:t>
            </a:r>
          </a:p>
          <a:p>
            <a:pPr>
              <a:buFont typeface="Wingdings" pitchFamily="2" charset="2"/>
              <a:buChar char="§"/>
            </a:pPr>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Connections: </a:t>
            </a:r>
            <a:r>
              <a:rPr lang="en-US" sz="1000" dirty="0">
                <a:solidFill>
                  <a:schemeClr val="tx1">
                    <a:lumMod val="85000"/>
                    <a:lumOff val="15000"/>
                  </a:schemeClr>
                </a:solidFill>
                <a:latin typeface="Century Gothic" pitchFamily="34" charset="0"/>
              </a:rPr>
              <a:t>Whenever you start out on a collaborative project, brainstorming is often one of the earliest steps in the process. Practicing this will make the students more prepared for any group task in the future.</a:t>
            </a: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Transition: </a:t>
            </a:r>
            <a:r>
              <a:rPr lang="en-US" sz="1000" dirty="0">
                <a:solidFill>
                  <a:schemeClr val="tx1">
                    <a:lumMod val="85000"/>
                    <a:lumOff val="15000"/>
                  </a:schemeClr>
                </a:solidFill>
                <a:latin typeface="Century Gothic" pitchFamily="34" charset="0"/>
              </a:rPr>
              <a:t>Often brainstorming is difficult without some sort of context. It’s hard to come up with ideas! Each year the Tech Challenge is based on a real-world situation, we’ll look at some real-world solutions to this situation now and see if they give us any ideas.</a:t>
            </a:r>
            <a:endParaRPr lang="en-US" sz="1000" b="1" dirty="0">
              <a:solidFill>
                <a:schemeClr val="tx1">
                  <a:lumMod val="85000"/>
                  <a:lumOff val="15000"/>
                </a:schemeClr>
              </a:solidFill>
              <a:latin typeface="Century Gothic" pitchFamily="34" charset="0"/>
            </a:endParaRPr>
          </a:p>
        </p:txBody>
      </p:sp>
      <p:pic>
        <p:nvPicPr>
          <p:cNvPr id="21" name="Picture 20" descr="icons square-14.png"/>
          <p:cNvPicPr>
            <a:picLocks noChangeAspect="1"/>
          </p:cNvPicPr>
          <p:nvPr/>
        </p:nvPicPr>
        <p:blipFill>
          <a:blip r:embed="rId5" cstate="print"/>
          <a:stretch>
            <a:fillRect/>
          </a:stretch>
        </p:blipFill>
        <p:spPr>
          <a:xfrm>
            <a:off x="4" y="6"/>
            <a:ext cx="1055914" cy="1121616"/>
          </a:xfrm>
          <a:prstGeom prst="rect">
            <a:avLst/>
          </a:prstGeom>
        </p:spPr>
      </p:pic>
      <p:sp>
        <p:nvSpPr>
          <p:cNvPr id="22" name="TextBox 21"/>
          <p:cNvSpPr txBox="1"/>
          <p:nvPr/>
        </p:nvSpPr>
        <p:spPr>
          <a:xfrm>
            <a:off x="930894" y="305794"/>
            <a:ext cx="3743848" cy="595319"/>
          </a:xfrm>
          <a:prstGeom prst="rect">
            <a:avLst/>
          </a:prstGeom>
          <a:noFill/>
        </p:spPr>
        <p:txBody>
          <a:bodyPr wrap="square" lIns="101787" tIns="50894" rIns="101787" bIns="50894"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2 </a:t>
            </a:r>
            <a:r>
              <a:rPr lang="en-US" sz="1300" dirty="0">
                <a:solidFill>
                  <a:schemeClr val="tx1">
                    <a:lumMod val="85000"/>
                    <a:lumOff val="15000"/>
                  </a:schemeClr>
                </a:solidFill>
                <a:latin typeface="Century Gothic" pitchFamily="34" charset="0"/>
              </a:rPr>
              <a:t>– page 2</a:t>
            </a:r>
            <a:endParaRPr lang="en-US" sz="1300" b="1" dirty="0">
              <a:solidFill>
                <a:schemeClr val="tx1">
                  <a:lumMod val="85000"/>
                  <a:lumOff val="15000"/>
                </a:schemeClr>
              </a:solidFill>
              <a:latin typeface="Century Gothic" pitchFamily="34" charset="0"/>
            </a:endParaRPr>
          </a:p>
        </p:txBody>
      </p:sp>
      <p:sp>
        <p:nvSpPr>
          <p:cNvPr id="23" name="TextBox 22"/>
          <p:cNvSpPr txBox="1"/>
          <p:nvPr/>
        </p:nvSpPr>
        <p:spPr>
          <a:xfrm>
            <a:off x="5486402" y="1951472"/>
            <a:ext cx="2018371" cy="2318773"/>
          </a:xfrm>
          <a:prstGeom prst="rect">
            <a:avLst/>
          </a:prstGeom>
          <a:noFill/>
        </p:spPr>
        <p:txBody>
          <a:bodyPr wrap="square" lIns="101787" tIns="50894" rIns="101787" bIns="50894" rtlCol="0">
            <a:spAutoFit/>
          </a:bodyPr>
          <a:lstStyle/>
          <a:p>
            <a:r>
              <a:rPr lang="en-US" sz="1200" dirty="0"/>
              <a:t>“Other student John Doe isn’t letting me share my ideas!”</a:t>
            </a:r>
          </a:p>
          <a:p>
            <a:r>
              <a:rPr lang="en-US" sz="1200" i="1" dirty="0"/>
              <a:t>One of the struggles with brainstorming and rough idea creation is either the fear of judgment or rejection of ideas. Use your classroom management techniques to make sure everyone’s ideas are valued and everyone has a chance to participate.  </a:t>
            </a:r>
            <a:endParaRPr lang="en-US" sz="1200" i="1" dirty="0"/>
          </a:p>
        </p:txBody>
      </p:sp>
      <p:sp>
        <p:nvSpPr>
          <p:cNvPr id="24" name="TextBox 23"/>
          <p:cNvSpPr txBox="1"/>
          <p:nvPr/>
        </p:nvSpPr>
        <p:spPr>
          <a:xfrm>
            <a:off x="5397192" y="6077423"/>
            <a:ext cx="2029522" cy="2318773"/>
          </a:xfrm>
          <a:prstGeom prst="rect">
            <a:avLst/>
          </a:prstGeom>
          <a:noFill/>
        </p:spPr>
        <p:txBody>
          <a:bodyPr wrap="square" lIns="101787" tIns="50894" rIns="101787" bIns="50894" rtlCol="0">
            <a:spAutoFit/>
          </a:bodyPr>
          <a:lstStyle/>
          <a:p>
            <a:r>
              <a:rPr lang="en-US" sz="1200" dirty="0"/>
              <a:t>Some years The Tech Challenge might have a problem that is very discretely related to existing solutions. Other years, it may be something that does not yet exist (such as landing on asteroids.) In any case, researching similar problems in the real world will give the students a starting point for their ideas.  </a:t>
            </a:r>
            <a:endParaRPr lang="en-US" sz="1200" dirty="0"/>
          </a:p>
        </p:txBody>
      </p:sp>
      <p:sp>
        <p:nvSpPr>
          <p:cNvPr id="25" name="TextBox 24"/>
          <p:cNvSpPr txBox="1"/>
          <p:nvPr/>
        </p:nvSpPr>
        <p:spPr>
          <a:xfrm>
            <a:off x="196958" y="1041022"/>
            <a:ext cx="7315201" cy="304699"/>
          </a:xfrm>
          <a:prstGeom prst="rect">
            <a:avLst/>
          </a:prstGeom>
          <a:noFill/>
          <a:ln>
            <a:noFill/>
          </a:ln>
        </p:spPr>
        <p:txBody>
          <a:bodyPr wrap="square" lIns="101787" tIns="50894" rIns="101787" bIns="50894" rtlCol="0">
            <a:spAutoFit/>
          </a:bodyPr>
          <a:lstStyle/>
          <a:p>
            <a:r>
              <a:rPr lang="en-US" sz="1300" dirty="0"/>
              <a:t>Objective: </a:t>
            </a:r>
            <a:r>
              <a:rPr lang="en-US" sz="1300" dirty="0">
                <a:solidFill>
                  <a:schemeClr val="tx1">
                    <a:lumMod val="85000"/>
                    <a:lumOff val="15000"/>
                  </a:schemeClr>
                </a:solidFill>
                <a:latin typeface="Century Gothic" pitchFamily="34" charset="0"/>
              </a:rPr>
              <a:t>Use a wide range of idea creation techniques, such as brainstorming</a:t>
            </a:r>
          </a:p>
        </p:txBody>
      </p:sp>
    </p:spTree>
    <p:extLst>
      <p:ext uri="{BB962C8B-B14F-4D97-AF65-F5344CB8AC3E}">
        <p14:creationId xmlns:p14="http://schemas.microsoft.com/office/powerpoint/2010/main" val="3380870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943163" y="223850"/>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787" tIns="50894" rIns="101787" bIns="50894" rtlCol="0" anchor="ctr"/>
          <a:lstStyle/>
          <a:p>
            <a:pPr algn="ctr"/>
            <a:endParaRPr lang="en-US" dirty="0">
              <a:solidFill>
                <a:schemeClr val="bg1">
                  <a:lumMod val="50000"/>
                </a:schemeClr>
              </a:solidFill>
            </a:endParaRPr>
          </a:p>
        </p:txBody>
      </p:sp>
      <p:sp>
        <p:nvSpPr>
          <p:cNvPr id="75" name="TextBox 74"/>
          <p:cNvSpPr txBox="1"/>
          <p:nvPr/>
        </p:nvSpPr>
        <p:spPr>
          <a:xfrm>
            <a:off x="175343" y="1408706"/>
            <a:ext cx="2896545" cy="541687"/>
          </a:xfrm>
          <a:prstGeom prst="rect">
            <a:avLst/>
          </a:prstGeom>
          <a:noFill/>
        </p:spPr>
        <p:txBody>
          <a:bodyPr wrap="square" lIns="101787" tIns="50894" rIns="101787" bIns="50894" rtlCol="0">
            <a:spAutoFit/>
          </a:bodyPr>
          <a:lstStyle/>
          <a:p>
            <a:r>
              <a:rPr lang="en-US" sz="1400" b="1" dirty="0">
                <a:solidFill>
                  <a:schemeClr val="tx1">
                    <a:lumMod val="85000"/>
                    <a:lumOff val="15000"/>
                  </a:schemeClr>
                </a:solidFill>
                <a:latin typeface="Century Gothic" pitchFamily="34" charset="0"/>
              </a:rPr>
              <a:t>Activity 1 Research existing solutions</a:t>
            </a:r>
            <a:endParaRPr lang="en-US" sz="1400" b="1" dirty="0">
              <a:solidFill>
                <a:schemeClr val="tx1">
                  <a:lumMod val="85000"/>
                  <a:lumOff val="15000"/>
                </a:schemeClr>
              </a:solidFill>
              <a:latin typeface="Century Gothic" pitchFamily="34" charset="0"/>
            </a:endParaRPr>
          </a:p>
        </p:txBody>
      </p:sp>
      <p:sp>
        <p:nvSpPr>
          <p:cNvPr id="58" name="TextBox 57"/>
          <p:cNvSpPr txBox="1"/>
          <p:nvPr/>
        </p:nvSpPr>
        <p:spPr>
          <a:xfrm>
            <a:off x="172722" y="5029210"/>
            <a:ext cx="3969947" cy="541687"/>
          </a:xfrm>
          <a:prstGeom prst="rect">
            <a:avLst/>
          </a:prstGeom>
          <a:noFill/>
        </p:spPr>
        <p:txBody>
          <a:bodyPr wrap="square" lIns="101787" tIns="50894" rIns="101787" bIns="50894" rtlCol="0">
            <a:spAutoFit/>
          </a:bodyPr>
          <a:lstStyle/>
          <a:p>
            <a:r>
              <a:rPr lang="en-US" sz="1400" b="1" dirty="0">
                <a:solidFill>
                  <a:schemeClr val="tx1">
                    <a:lumMod val="85000"/>
                    <a:lumOff val="15000"/>
                  </a:schemeClr>
                </a:solidFill>
                <a:latin typeface="Century Gothic" pitchFamily="34" charset="0"/>
              </a:rPr>
              <a:t>Activity Class Brainstorming</a:t>
            </a:r>
            <a:endParaRPr lang="en-US" sz="1400" b="1" dirty="0">
              <a:solidFill>
                <a:schemeClr val="tx1">
                  <a:lumMod val="85000"/>
                  <a:lumOff val="15000"/>
                </a:schemeClr>
              </a:solidFill>
              <a:latin typeface="Century Gothic" pitchFamily="34" charset="0"/>
            </a:endParaRPr>
          </a:p>
          <a:p>
            <a:endParaRPr lang="en-US" sz="1400" b="1" dirty="0">
              <a:solidFill>
                <a:schemeClr val="tx1">
                  <a:lumMod val="85000"/>
                  <a:lumOff val="15000"/>
                </a:schemeClr>
              </a:solidFill>
              <a:latin typeface="Century Gothic" pitchFamily="34" charset="0"/>
            </a:endParaRPr>
          </a:p>
        </p:txBody>
      </p:sp>
      <p:sp>
        <p:nvSpPr>
          <p:cNvPr id="21" name="TextBox 20"/>
          <p:cNvSpPr txBox="1"/>
          <p:nvPr/>
        </p:nvSpPr>
        <p:spPr>
          <a:xfrm>
            <a:off x="4163240" y="1408708"/>
            <a:ext cx="1098956" cy="541687"/>
          </a:xfrm>
          <a:prstGeom prst="rect">
            <a:avLst/>
          </a:prstGeom>
          <a:noFill/>
        </p:spPr>
        <p:txBody>
          <a:bodyPr wrap="square" lIns="101787" tIns="50894" rIns="101787" bIns="50894" rtlCol="0">
            <a:spAutoFit/>
          </a:bodyPr>
          <a:lstStyle/>
          <a:p>
            <a:r>
              <a:rPr lang="en-US" sz="1400" b="1" dirty="0">
                <a:solidFill>
                  <a:schemeClr val="tx1">
                    <a:lumMod val="85000"/>
                    <a:lumOff val="15000"/>
                  </a:schemeClr>
                </a:solidFill>
                <a:latin typeface="Century Gothic" pitchFamily="34" charset="0"/>
              </a:rPr>
              <a:t>     20 Minutes</a:t>
            </a:r>
            <a:endParaRPr lang="en-US" sz="1400" b="1" dirty="0">
              <a:solidFill>
                <a:schemeClr val="tx1">
                  <a:lumMod val="85000"/>
                  <a:lumOff val="15000"/>
                </a:schemeClr>
              </a:solidFill>
              <a:latin typeface="Century Gothic" pitchFamily="34" charset="0"/>
            </a:endParaRPr>
          </a:p>
        </p:txBody>
      </p:sp>
      <p:sp>
        <p:nvSpPr>
          <p:cNvPr id="22" name="TextBox 21"/>
          <p:cNvSpPr txBox="1"/>
          <p:nvPr/>
        </p:nvSpPr>
        <p:spPr>
          <a:xfrm>
            <a:off x="4231645" y="5029210"/>
            <a:ext cx="1098956" cy="541687"/>
          </a:xfrm>
          <a:prstGeom prst="rect">
            <a:avLst/>
          </a:prstGeom>
          <a:noFill/>
        </p:spPr>
        <p:txBody>
          <a:bodyPr wrap="square" lIns="101787" tIns="50894" rIns="101787" bIns="50894" rtlCol="0">
            <a:spAutoFit/>
          </a:bodyPr>
          <a:lstStyle/>
          <a:p>
            <a:r>
              <a:rPr lang="en-US" sz="1400" b="1" dirty="0">
                <a:solidFill>
                  <a:schemeClr val="tx1">
                    <a:lumMod val="85000"/>
                    <a:lumOff val="15000"/>
                  </a:schemeClr>
                </a:solidFill>
                <a:latin typeface="Century Gothic" pitchFamily="34" charset="0"/>
              </a:rPr>
              <a:t>20     Minutes</a:t>
            </a:r>
            <a:endParaRPr lang="en-US" sz="1400" b="1" dirty="0">
              <a:solidFill>
                <a:schemeClr val="tx1">
                  <a:lumMod val="85000"/>
                  <a:lumOff val="15000"/>
                </a:schemeClr>
              </a:solidFill>
              <a:latin typeface="Century Gothic" pitchFamily="34" charset="0"/>
            </a:endParaRPr>
          </a:p>
        </p:txBody>
      </p:sp>
      <p:pic>
        <p:nvPicPr>
          <p:cNvPr id="31" name="Picture 30" descr="CitizenSchools.BW.jpg"/>
          <p:cNvPicPr>
            <a:picLocks noChangeAspect="1"/>
          </p:cNvPicPr>
          <p:nvPr/>
        </p:nvPicPr>
        <p:blipFill>
          <a:blip r:embed="rId2" cstate="print"/>
          <a:stretch>
            <a:fillRect/>
          </a:stretch>
        </p:blipFill>
        <p:spPr>
          <a:xfrm>
            <a:off x="5253230" y="239493"/>
            <a:ext cx="2290571" cy="634049"/>
          </a:xfrm>
          <a:prstGeom prst="rect">
            <a:avLst/>
          </a:prstGeom>
        </p:spPr>
      </p:pic>
      <p:sp>
        <p:nvSpPr>
          <p:cNvPr id="40" name="Rectangle 39"/>
          <p:cNvSpPr/>
          <p:nvPr/>
        </p:nvSpPr>
        <p:spPr>
          <a:xfrm>
            <a:off x="5257812" y="1250963"/>
            <a:ext cx="2293707" cy="4092575"/>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787" tIns="50894" rIns="101787" bIns="50894" rtlCol="0" anchor="ctr"/>
          <a:lstStyle/>
          <a:p>
            <a:pPr algn="ctr"/>
            <a:endParaRPr lang="en-US"/>
          </a:p>
        </p:txBody>
      </p:sp>
      <p:sp>
        <p:nvSpPr>
          <p:cNvPr id="41" name="Rectangle 40"/>
          <p:cNvSpPr/>
          <p:nvPr/>
        </p:nvSpPr>
        <p:spPr>
          <a:xfrm>
            <a:off x="5257812" y="5464175"/>
            <a:ext cx="2293707" cy="4362450"/>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787" tIns="50894" rIns="101787" bIns="50894" rtlCol="0" anchor="ctr"/>
          <a:lstStyle/>
          <a:p>
            <a:pPr algn="ctr"/>
            <a:endParaRPr lang="en-US"/>
          </a:p>
        </p:txBody>
      </p:sp>
      <p:sp>
        <p:nvSpPr>
          <p:cNvPr id="42" name="TextBox 41"/>
          <p:cNvSpPr txBox="1"/>
          <p:nvPr/>
        </p:nvSpPr>
        <p:spPr>
          <a:xfrm>
            <a:off x="5366170" y="5614984"/>
            <a:ext cx="1809751" cy="321627"/>
          </a:xfrm>
          <a:prstGeom prst="rect">
            <a:avLst/>
          </a:prstGeom>
          <a:noFill/>
        </p:spPr>
        <p:txBody>
          <a:bodyPr wrap="square" lIns="101787" tIns="50894" rIns="101787" bIns="50894" rtlCol="0">
            <a:spAutoFit/>
          </a:bodyPr>
          <a:lstStyle/>
          <a:p>
            <a:r>
              <a:rPr lang="en-US" sz="1400" b="1" dirty="0">
                <a:solidFill>
                  <a:schemeClr val="tx1">
                    <a:lumMod val="65000"/>
                    <a:lumOff val="35000"/>
                  </a:schemeClr>
                </a:solidFill>
                <a:latin typeface="Century Gothic" pitchFamily="34" charset="0"/>
              </a:rPr>
              <a:t>Additional Notes</a:t>
            </a:r>
            <a:endParaRPr lang="en-US" sz="1400" b="1" dirty="0">
              <a:solidFill>
                <a:schemeClr val="tx1">
                  <a:lumMod val="65000"/>
                  <a:lumOff val="35000"/>
                </a:schemeClr>
              </a:solidFill>
              <a:latin typeface="Century Gothic" pitchFamily="34" charset="0"/>
            </a:endParaRPr>
          </a:p>
        </p:txBody>
      </p:sp>
      <p:pic>
        <p:nvPicPr>
          <p:cNvPr id="43" name="Picture 42" descr="Pie chart 32x32.png"/>
          <p:cNvPicPr>
            <a:picLocks noChangeAspect="1"/>
          </p:cNvPicPr>
          <p:nvPr/>
        </p:nvPicPr>
        <p:blipFill>
          <a:blip r:embed="rId3" cstate="print"/>
          <a:stretch>
            <a:fillRect/>
          </a:stretch>
        </p:blipFill>
        <p:spPr>
          <a:xfrm>
            <a:off x="7021534" y="1371477"/>
            <a:ext cx="393844" cy="393843"/>
          </a:xfrm>
          <a:prstGeom prst="rect">
            <a:avLst/>
          </a:prstGeom>
        </p:spPr>
      </p:pic>
      <p:pic>
        <p:nvPicPr>
          <p:cNvPr id="45" name="Picture 44" descr="Document 32x32.png"/>
          <p:cNvPicPr>
            <a:picLocks noChangeAspect="1"/>
          </p:cNvPicPr>
          <p:nvPr/>
        </p:nvPicPr>
        <p:blipFill>
          <a:blip r:embed="rId4" cstate="print"/>
          <a:stretch>
            <a:fillRect/>
          </a:stretch>
        </p:blipFill>
        <p:spPr>
          <a:xfrm>
            <a:off x="7031810" y="5575968"/>
            <a:ext cx="393844" cy="393843"/>
          </a:xfrm>
          <a:prstGeom prst="rect">
            <a:avLst/>
          </a:prstGeom>
        </p:spPr>
      </p:pic>
      <p:sp>
        <p:nvSpPr>
          <p:cNvPr id="46" name="TextBox 45"/>
          <p:cNvSpPr txBox="1"/>
          <p:nvPr/>
        </p:nvSpPr>
        <p:spPr>
          <a:xfrm>
            <a:off x="5381808" y="1413911"/>
            <a:ext cx="1809751" cy="321627"/>
          </a:xfrm>
          <a:prstGeom prst="rect">
            <a:avLst/>
          </a:prstGeom>
          <a:noFill/>
        </p:spPr>
        <p:txBody>
          <a:bodyPr wrap="square" lIns="101787" tIns="50894" rIns="101787" bIns="50894" rtlCol="0">
            <a:spAutoFit/>
          </a:bodyPr>
          <a:lstStyle/>
          <a:p>
            <a:r>
              <a:rPr lang="en-US" sz="1400" b="1" dirty="0">
                <a:solidFill>
                  <a:schemeClr val="tx1">
                    <a:lumMod val="65000"/>
                    <a:lumOff val="35000"/>
                  </a:schemeClr>
                </a:solidFill>
                <a:latin typeface="Century Gothic" pitchFamily="34" charset="0"/>
              </a:rPr>
              <a:t>Missing Parts…</a:t>
            </a:r>
            <a:endParaRPr lang="en-US" sz="1400" b="1" dirty="0">
              <a:solidFill>
                <a:schemeClr val="tx1">
                  <a:lumMod val="65000"/>
                  <a:lumOff val="35000"/>
                </a:schemeClr>
              </a:solidFill>
              <a:latin typeface="Century Gothic" pitchFamily="34" charset="0"/>
            </a:endParaRPr>
          </a:p>
        </p:txBody>
      </p:sp>
      <p:cxnSp>
        <p:nvCxnSpPr>
          <p:cNvPr id="47" name="Straight Connector 46"/>
          <p:cNvCxnSpPr/>
          <p:nvPr/>
        </p:nvCxnSpPr>
        <p:spPr>
          <a:xfrm>
            <a:off x="236303" y="1694492"/>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59082" y="5280660"/>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8" name="Picture 17" descr="icons square-14.png"/>
          <p:cNvPicPr>
            <a:picLocks noChangeAspect="1"/>
          </p:cNvPicPr>
          <p:nvPr/>
        </p:nvPicPr>
        <p:blipFill>
          <a:blip r:embed="rId5" cstate="print"/>
          <a:stretch>
            <a:fillRect/>
          </a:stretch>
        </p:blipFill>
        <p:spPr>
          <a:xfrm>
            <a:off x="4" y="6"/>
            <a:ext cx="1055914" cy="1121616"/>
          </a:xfrm>
          <a:prstGeom prst="rect">
            <a:avLst/>
          </a:prstGeom>
        </p:spPr>
      </p:pic>
      <p:sp>
        <p:nvSpPr>
          <p:cNvPr id="19" name="TextBox 18"/>
          <p:cNvSpPr txBox="1"/>
          <p:nvPr/>
        </p:nvSpPr>
        <p:spPr>
          <a:xfrm>
            <a:off x="930894" y="305794"/>
            <a:ext cx="3743848" cy="595319"/>
          </a:xfrm>
          <a:prstGeom prst="rect">
            <a:avLst/>
          </a:prstGeom>
          <a:noFill/>
        </p:spPr>
        <p:txBody>
          <a:bodyPr wrap="square" lIns="101787" tIns="50894" rIns="101787" bIns="50894"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2 </a:t>
            </a:r>
            <a:r>
              <a:rPr lang="en-US" sz="1300" dirty="0">
                <a:solidFill>
                  <a:schemeClr val="tx1">
                    <a:lumMod val="85000"/>
                    <a:lumOff val="15000"/>
                  </a:schemeClr>
                </a:solidFill>
                <a:latin typeface="Century Gothic" pitchFamily="34" charset="0"/>
              </a:rPr>
              <a:t>– page 3</a:t>
            </a:r>
            <a:endParaRPr lang="en-US" sz="1300" b="1" dirty="0">
              <a:solidFill>
                <a:schemeClr val="tx1">
                  <a:lumMod val="85000"/>
                  <a:lumOff val="15000"/>
                </a:schemeClr>
              </a:solidFill>
              <a:latin typeface="Century Gothic" pitchFamily="34" charset="0"/>
            </a:endParaRPr>
          </a:p>
        </p:txBody>
      </p:sp>
      <p:sp>
        <p:nvSpPr>
          <p:cNvPr id="20" name="TextBox 19"/>
          <p:cNvSpPr txBox="1"/>
          <p:nvPr/>
        </p:nvSpPr>
        <p:spPr>
          <a:xfrm>
            <a:off x="5386042" y="1862256"/>
            <a:ext cx="2074127" cy="1963614"/>
          </a:xfrm>
          <a:prstGeom prst="rect">
            <a:avLst/>
          </a:prstGeom>
          <a:noFill/>
        </p:spPr>
        <p:txBody>
          <a:bodyPr wrap="square" lIns="101787" tIns="50894" rIns="101787" bIns="50894" rtlCol="0">
            <a:spAutoFit/>
          </a:bodyPr>
          <a:lstStyle/>
          <a:p>
            <a:r>
              <a:rPr lang="en-US" sz="1200" dirty="0"/>
              <a:t>This research component serves two purposes. First, it prompts the idea generation process in the minds of the students. Second, it will give the students a multidisciplinary experience, teaching them about topics other than just engineering and design. </a:t>
            </a:r>
            <a:endParaRPr lang="en-US" sz="1200" dirty="0"/>
          </a:p>
        </p:txBody>
      </p:sp>
      <p:sp>
        <p:nvSpPr>
          <p:cNvPr id="23" name="TextBox 22"/>
          <p:cNvSpPr txBox="1"/>
          <p:nvPr/>
        </p:nvSpPr>
        <p:spPr>
          <a:xfrm>
            <a:off x="5267960" y="6084860"/>
            <a:ext cx="2331720" cy="3267047"/>
          </a:xfrm>
          <a:prstGeom prst="rect">
            <a:avLst/>
          </a:prstGeom>
          <a:noFill/>
        </p:spPr>
        <p:txBody>
          <a:bodyPr wrap="square" lIns="101787" tIns="50894" rIns="101787" bIns="50894" rtlCol="0">
            <a:spAutoFit/>
          </a:bodyPr>
          <a:lstStyle/>
          <a:p>
            <a:r>
              <a:rPr lang="en-US" sz="1200" dirty="0"/>
              <a:t>Students might not want to share their ideas for a variety of reasons, either because they do not think they are good or because they don’t want others to “steal them.” The first can be solved by maintaining a positive attitude and keeping on task. Remind students not willing to share for a competitive advantage that they will be working alongside the other teams for the entire unit, that everyone has good ideas and the ultimate goal of this unit is not to win the challenge but instead complete a project as a team. </a:t>
            </a:r>
            <a:endParaRPr lang="en-US" sz="1200" dirty="0"/>
          </a:p>
        </p:txBody>
      </p:sp>
      <p:sp>
        <p:nvSpPr>
          <p:cNvPr id="2" name="TextBox 1"/>
          <p:cNvSpPr txBox="1"/>
          <p:nvPr/>
        </p:nvSpPr>
        <p:spPr>
          <a:xfrm>
            <a:off x="1093897" y="2710186"/>
            <a:ext cx="205562" cy="410559"/>
          </a:xfrm>
          <a:prstGeom prst="rect">
            <a:avLst/>
          </a:prstGeom>
          <a:noFill/>
        </p:spPr>
        <p:txBody>
          <a:bodyPr wrap="none" lIns="101787" tIns="50894" rIns="101787" bIns="50894" rtlCol="0">
            <a:spAutoFit/>
          </a:bodyPr>
          <a:lstStyle/>
          <a:p>
            <a:endParaRPr lang="en-US" dirty="0"/>
          </a:p>
        </p:txBody>
      </p:sp>
      <p:sp>
        <p:nvSpPr>
          <p:cNvPr id="3" name="TextBox 2"/>
          <p:cNvSpPr txBox="1"/>
          <p:nvPr/>
        </p:nvSpPr>
        <p:spPr>
          <a:xfrm>
            <a:off x="431800" y="1927861"/>
            <a:ext cx="4577080" cy="2979277"/>
          </a:xfrm>
          <a:prstGeom prst="rect">
            <a:avLst/>
          </a:prstGeom>
          <a:noFill/>
        </p:spPr>
        <p:txBody>
          <a:bodyPr wrap="square" lIns="101787" tIns="50894" rIns="101787" bIns="50894"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Either leading the class in a lecture format or by having the students work in teams, have the students research and learn about the background to the Tech Challenge’s scenario and any existing solutions.</a:t>
            </a:r>
          </a:p>
          <a:p>
            <a:pPr>
              <a:buFont typeface="Wingdings" pitchFamily="2" charset="2"/>
              <a:buChar char="§"/>
            </a:pPr>
            <a:r>
              <a:rPr lang="en-US" sz="1100" dirty="0">
                <a:solidFill>
                  <a:schemeClr val="tx1">
                    <a:lumMod val="85000"/>
                    <a:lumOff val="15000"/>
                  </a:schemeClr>
                </a:solidFill>
                <a:latin typeface="Century Gothic" pitchFamily="34" charset="0"/>
              </a:rPr>
              <a:t>This will require some advance preparation on the part of the TF, research what the status of this problem is in the real world and what solutions exist.</a:t>
            </a:r>
          </a:p>
          <a:p>
            <a:pPr lvl="1">
              <a:buFont typeface="Wingdings" pitchFamily="2" charset="2"/>
              <a:buChar char="§"/>
            </a:pPr>
            <a:r>
              <a:rPr lang="en-US" sz="1100" dirty="0">
                <a:solidFill>
                  <a:schemeClr val="tx1">
                    <a:lumMod val="85000"/>
                    <a:lumOff val="15000"/>
                  </a:schemeClr>
                </a:solidFill>
                <a:latin typeface="Century Gothic" pitchFamily="34" charset="0"/>
              </a:rPr>
              <a:t>If the problem is well documented with many people discussing it, having the students research is probably best</a:t>
            </a:r>
          </a:p>
          <a:p>
            <a:pPr lvl="1">
              <a:buFont typeface="Wingdings" pitchFamily="2" charset="2"/>
              <a:buChar char="§"/>
            </a:pPr>
            <a:r>
              <a:rPr lang="en-US" sz="1100" dirty="0">
                <a:solidFill>
                  <a:schemeClr val="tx1">
                    <a:lumMod val="85000"/>
                    <a:lumOff val="15000"/>
                  </a:schemeClr>
                </a:solidFill>
                <a:latin typeface="Century Gothic" pitchFamily="34" charset="0"/>
              </a:rPr>
              <a:t>If it is somewhat obscure or highly theoretical, guiding them in a background lecture might work best. If the students can’t find anything about a problem, the research time won’t be particularly useful.  </a:t>
            </a:r>
          </a:p>
          <a:p>
            <a:pPr lvl="1">
              <a:buFont typeface="Wingdings" pitchFamily="2" charset="2"/>
              <a:buChar char="§"/>
            </a:pPr>
            <a:endParaRPr lang="en-US" sz="1100" dirty="0">
              <a:solidFill>
                <a:schemeClr val="tx1">
                  <a:lumMod val="85000"/>
                  <a:lumOff val="15000"/>
                </a:schemeClr>
              </a:solidFill>
              <a:latin typeface="Century Gothic" pitchFamily="34" charset="0"/>
            </a:endParaRPr>
          </a:p>
          <a:p>
            <a:pPr>
              <a:buFont typeface="Wingdings" pitchFamily="2" charset="2"/>
              <a:buChar char="§"/>
            </a:pPr>
            <a:r>
              <a:rPr lang="en-US" sz="1100" dirty="0">
                <a:solidFill>
                  <a:schemeClr val="tx1">
                    <a:lumMod val="85000"/>
                    <a:lumOff val="15000"/>
                  </a:schemeClr>
                </a:solidFill>
                <a:latin typeface="Century Gothic" pitchFamily="34" charset="0"/>
              </a:rPr>
              <a:t>Have the project managers or researchers record important parts of the background for the journal</a:t>
            </a:r>
            <a:endParaRPr lang="en-US" sz="1100" dirty="0">
              <a:solidFill>
                <a:schemeClr val="tx1">
                  <a:lumMod val="85000"/>
                  <a:lumOff val="15000"/>
                </a:schemeClr>
              </a:solidFill>
              <a:latin typeface="Century Gothic" pitchFamily="34" charset="0"/>
            </a:endParaRPr>
          </a:p>
        </p:txBody>
      </p:sp>
      <p:sp>
        <p:nvSpPr>
          <p:cNvPr id="26" name="TextBox 25"/>
          <p:cNvSpPr txBox="1"/>
          <p:nvPr/>
        </p:nvSpPr>
        <p:spPr>
          <a:xfrm>
            <a:off x="196958" y="1041022"/>
            <a:ext cx="7315201" cy="304699"/>
          </a:xfrm>
          <a:prstGeom prst="rect">
            <a:avLst/>
          </a:prstGeom>
          <a:noFill/>
          <a:ln>
            <a:noFill/>
          </a:ln>
        </p:spPr>
        <p:txBody>
          <a:bodyPr wrap="square" lIns="101787" tIns="50894" rIns="101787" bIns="50894" rtlCol="0">
            <a:spAutoFit/>
          </a:bodyPr>
          <a:lstStyle/>
          <a:p>
            <a:r>
              <a:rPr lang="en-US" sz="1300" dirty="0"/>
              <a:t>Objective: </a:t>
            </a:r>
            <a:r>
              <a:rPr lang="en-US" sz="1300" dirty="0">
                <a:solidFill>
                  <a:schemeClr val="tx1">
                    <a:lumMod val="85000"/>
                    <a:lumOff val="15000"/>
                  </a:schemeClr>
                </a:solidFill>
                <a:latin typeface="Century Gothic" pitchFamily="34" charset="0"/>
              </a:rPr>
              <a:t>Use a wide range of idea creation techniques, such as brainstorming</a:t>
            </a:r>
          </a:p>
        </p:txBody>
      </p:sp>
      <p:sp>
        <p:nvSpPr>
          <p:cNvPr id="27" name="TextBox 26"/>
          <p:cNvSpPr txBox="1"/>
          <p:nvPr/>
        </p:nvSpPr>
        <p:spPr>
          <a:xfrm>
            <a:off x="431800" y="5532126"/>
            <a:ext cx="4577080" cy="2641938"/>
          </a:xfrm>
          <a:prstGeom prst="rect">
            <a:avLst/>
          </a:prstGeom>
          <a:noFill/>
        </p:spPr>
        <p:txBody>
          <a:bodyPr wrap="square" lIns="101787" tIns="50894" rIns="101787" bIns="50894"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Lead a full class brainstorming activity in which any idea, either for a complete solution or for small components is recorded on the board, either through post-it notes generated by the students individually or by writing on the board with a marker.</a:t>
            </a:r>
          </a:p>
          <a:p>
            <a:pPr>
              <a:buFont typeface="Wingdings" pitchFamily="2" charset="2"/>
              <a:buChar char="§"/>
            </a:pPr>
            <a:r>
              <a:rPr lang="en-US" sz="1100" dirty="0">
                <a:solidFill>
                  <a:schemeClr val="tx1">
                    <a:lumMod val="85000"/>
                    <a:lumOff val="15000"/>
                  </a:schemeClr>
                </a:solidFill>
                <a:latin typeface="Century Gothic" pitchFamily="34" charset="0"/>
              </a:rPr>
              <a:t>Encourage everyone to share ideas and to contribute to each others’ ideas. These ideas can be either based off of existing solutions they found in research time or completely novel solutions. </a:t>
            </a:r>
          </a:p>
          <a:p>
            <a:pPr>
              <a:buFont typeface="Wingdings" pitchFamily="2" charset="2"/>
              <a:buChar char="§"/>
            </a:pPr>
            <a:r>
              <a:rPr lang="en-US" sz="1100" dirty="0">
                <a:solidFill>
                  <a:schemeClr val="tx1">
                    <a:lumMod val="85000"/>
                    <a:lumOff val="15000"/>
                  </a:schemeClr>
                </a:solidFill>
                <a:latin typeface="Century Gothic" pitchFamily="34" charset="0"/>
              </a:rPr>
              <a:t>Facilitate the discussion by making sure the students do not judge each other’s ideas at this point, maintain positivity and stay on topic. </a:t>
            </a:r>
          </a:p>
          <a:p>
            <a:pPr>
              <a:buFont typeface="Wingdings" pitchFamily="2" charset="2"/>
              <a:buChar char="§"/>
            </a:pPr>
            <a:r>
              <a:rPr lang="en-US" sz="1100" dirty="0">
                <a:solidFill>
                  <a:schemeClr val="tx1">
                    <a:lumMod val="85000"/>
                    <a:lumOff val="15000"/>
                  </a:schemeClr>
                </a:solidFill>
                <a:latin typeface="Century Gothic" pitchFamily="34" charset="0"/>
              </a:rPr>
              <a:t>Either have the records managers take notes or photograph the complete brainstorming board. They will include this in the journal and refer back to it both in the next activity and in future sessions. </a:t>
            </a:r>
            <a:endParaRPr lang="en-US" sz="1100" dirty="0">
              <a:solidFill>
                <a:schemeClr val="tx1">
                  <a:lumMod val="85000"/>
                  <a:lumOff val="15000"/>
                </a:schemeClr>
              </a:solidFill>
              <a:latin typeface="Century Gothic" pitchFamily="34" charset="0"/>
            </a:endParaRPr>
          </a:p>
        </p:txBody>
      </p:sp>
    </p:spTree>
    <p:extLst>
      <p:ext uri="{BB962C8B-B14F-4D97-AF65-F5344CB8AC3E}">
        <p14:creationId xmlns:p14="http://schemas.microsoft.com/office/powerpoint/2010/main" val="1958226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943163" y="223850"/>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787" tIns="50894" rIns="101787" bIns="50894" rtlCol="0" anchor="ctr"/>
          <a:lstStyle/>
          <a:p>
            <a:pPr algn="ctr"/>
            <a:endParaRPr lang="en-US" dirty="0">
              <a:solidFill>
                <a:schemeClr val="bg1">
                  <a:lumMod val="50000"/>
                </a:schemeClr>
              </a:solidFill>
            </a:endParaRPr>
          </a:p>
        </p:txBody>
      </p:sp>
      <p:sp>
        <p:nvSpPr>
          <p:cNvPr id="75" name="TextBox 74"/>
          <p:cNvSpPr txBox="1"/>
          <p:nvPr/>
        </p:nvSpPr>
        <p:spPr>
          <a:xfrm>
            <a:off x="175333" y="1408706"/>
            <a:ext cx="3451787" cy="541687"/>
          </a:xfrm>
          <a:prstGeom prst="rect">
            <a:avLst/>
          </a:prstGeom>
          <a:noFill/>
        </p:spPr>
        <p:txBody>
          <a:bodyPr wrap="square" lIns="101787" tIns="50894" rIns="101787" bIns="50894" rtlCol="0">
            <a:spAutoFit/>
          </a:bodyPr>
          <a:lstStyle/>
          <a:p>
            <a:r>
              <a:rPr lang="en-US" sz="1400" b="1" dirty="0">
                <a:solidFill>
                  <a:schemeClr val="tx1">
                    <a:lumMod val="85000"/>
                    <a:lumOff val="15000"/>
                  </a:schemeClr>
                </a:solidFill>
                <a:latin typeface="Century Gothic" pitchFamily="34" charset="0"/>
              </a:rPr>
              <a:t>Activity 3 Refine ideas as a team, record in Journals</a:t>
            </a:r>
            <a:endParaRPr lang="en-US" sz="1400" b="1" dirty="0">
              <a:solidFill>
                <a:schemeClr val="tx1">
                  <a:lumMod val="85000"/>
                  <a:lumOff val="15000"/>
                </a:schemeClr>
              </a:solidFill>
              <a:latin typeface="Century Gothic" pitchFamily="34" charset="0"/>
            </a:endParaRPr>
          </a:p>
        </p:txBody>
      </p:sp>
      <p:sp>
        <p:nvSpPr>
          <p:cNvPr id="57" name="TextBox 56"/>
          <p:cNvSpPr txBox="1"/>
          <p:nvPr/>
        </p:nvSpPr>
        <p:spPr>
          <a:xfrm>
            <a:off x="4216447" y="1408708"/>
            <a:ext cx="1098956" cy="541687"/>
          </a:xfrm>
          <a:prstGeom prst="rect">
            <a:avLst/>
          </a:prstGeom>
          <a:noFill/>
        </p:spPr>
        <p:txBody>
          <a:bodyPr wrap="square" lIns="101787" tIns="50894" rIns="101787" bIns="50894" rtlCol="0">
            <a:spAutoFit/>
          </a:bodyPr>
          <a:lstStyle/>
          <a:p>
            <a:r>
              <a:rPr lang="en-US" sz="1400" b="1" dirty="0">
                <a:solidFill>
                  <a:schemeClr val="tx1">
                    <a:lumMod val="85000"/>
                    <a:lumOff val="15000"/>
                  </a:schemeClr>
                </a:solidFill>
                <a:latin typeface="Century Gothic" pitchFamily="34" charset="0"/>
              </a:rPr>
              <a:t>     </a:t>
            </a:r>
            <a:r>
              <a:rPr lang="en-US" sz="1400" b="1" dirty="0">
                <a:solidFill>
                  <a:schemeClr val="tx1">
                    <a:lumMod val="85000"/>
                    <a:lumOff val="15000"/>
                  </a:schemeClr>
                </a:solidFill>
                <a:latin typeface="Century Gothic" pitchFamily="34" charset="0"/>
              </a:rPr>
              <a:t>2</a:t>
            </a:r>
            <a:r>
              <a:rPr lang="en-US" sz="1400" b="1" dirty="0">
                <a:solidFill>
                  <a:schemeClr val="tx1">
                    <a:lumMod val="85000"/>
                    <a:lumOff val="15000"/>
                  </a:schemeClr>
                </a:solidFill>
                <a:latin typeface="Century Gothic" pitchFamily="34" charset="0"/>
              </a:rPr>
              <a:t>5</a:t>
            </a:r>
          </a:p>
          <a:p>
            <a:r>
              <a:rPr lang="en-US" sz="1400" b="1" dirty="0">
                <a:solidFill>
                  <a:schemeClr val="tx1">
                    <a:lumMod val="85000"/>
                    <a:lumOff val="15000"/>
                  </a:schemeClr>
                </a:solidFill>
                <a:latin typeface="Century Gothic" pitchFamily="34" charset="0"/>
              </a:rPr>
              <a:t>Minutes</a:t>
            </a:r>
            <a:endParaRPr lang="en-US" sz="1400" b="1" dirty="0">
              <a:solidFill>
                <a:schemeClr val="tx1">
                  <a:lumMod val="85000"/>
                  <a:lumOff val="15000"/>
                </a:schemeClr>
              </a:solidFill>
              <a:latin typeface="Century Gothic" pitchFamily="34" charset="0"/>
            </a:endParaRPr>
          </a:p>
        </p:txBody>
      </p:sp>
      <p:sp>
        <p:nvSpPr>
          <p:cNvPr id="58" name="TextBox 57"/>
          <p:cNvSpPr txBox="1"/>
          <p:nvPr/>
        </p:nvSpPr>
        <p:spPr>
          <a:xfrm>
            <a:off x="483569" y="5576004"/>
            <a:ext cx="2896545" cy="321627"/>
          </a:xfrm>
          <a:prstGeom prst="rect">
            <a:avLst/>
          </a:prstGeom>
          <a:noFill/>
        </p:spPr>
        <p:txBody>
          <a:bodyPr wrap="square" lIns="101787" tIns="50894" rIns="101787" bIns="50894" rtlCol="0">
            <a:spAutoFit/>
          </a:bodyPr>
          <a:lstStyle/>
          <a:p>
            <a:r>
              <a:rPr lang="en-US" sz="1400" b="1" dirty="0">
                <a:solidFill>
                  <a:schemeClr val="tx1">
                    <a:lumMod val="85000"/>
                    <a:lumOff val="15000"/>
                  </a:schemeClr>
                </a:solidFill>
                <a:latin typeface="Century Gothic" pitchFamily="34" charset="0"/>
              </a:rPr>
              <a:t>Assessment</a:t>
            </a:r>
            <a:endParaRPr lang="en-US" sz="1400" b="1" dirty="0">
              <a:solidFill>
                <a:schemeClr val="tx1">
                  <a:lumMod val="85000"/>
                  <a:lumOff val="15000"/>
                </a:schemeClr>
              </a:solidFill>
              <a:latin typeface="Century Gothic" pitchFamily="34" charset="0"/>
            </a:endParaRPr>
          </a:p>
        </p:txBody>
      </p:sp>
      <p:sp>
        <p:nvSpPr>
          <p:cNvPr id="64" name="TextBox 63"/>
          <p:cNvSpPr txBox="1"/>
          <p:nvPr/>
        </p:nvSpPr>
        <p:spPr>
          <a:xfrm>
            <a:off x="4217671" y="5586902"/>
            <a:ext cx="1098956" cy="541687"/>
          </a:xfrm>
          <a:prstGeom prst="rect">
            <a:avLst/>
          </a:prstGeom>
          <a:noFill/>
        </p:spPr>
        <p:txBody>
          <a:bodyPr wrap="square" lIns="101787" tIns="50894" rIns="101787" bIns="50894" rtlCol="0">
            <a:spAutoFit/>
          </a:bodyPr>
          <a:lstStyle/>
          <a:p>
            <a:r>
              <a:rPr lang="en-US" sz="1400" b="1" dirty="0">
                <a:solidFill>
                  <a:schemeClr val="tx1">
                    <a:lumMod val="85000"/>
                    <a:lumOff val="15000"/>
                  </a:schemeClr>
                </a:solidFill>
                <a:latin typeface="Century Gothic" pitchFamily="34" charset="0"/>
              </a:rPr>
              <a:t>     10 Minutes</a:t>
            </a:r>
            <a:endParaRPr lang="en-US" sz="1400" b="1" dirty="0">
              <a:solidFill>
                <a:schemeClr val="tx1">
                  <a:lumMod val="85000"/>
                  <a:lumOff val="15000"/>
                </a:schemeClr>
              </a:solidFill>
              <a:latin typeface="Century Gothic" pitchFamily="34" charset="0"/>
            </a:endParaRPr>
          </a:p>
        </p:txBody>
      </p:sp>
      <p:pic>
        <p:nvPicPr>
          <p:cNvPr id="22" name="Picture 21" descr="Check 32x32.png"/>
          <p:cNvPicPr>
            <a:picLocks noChangeAspect="1"/>
          </p:cNvPicPr>
          <p:nvPr/>
        </p:nvPicPr>
        <p:blipFill>
          <a:blip r:embed="rId2" cstate="print"/>
          <a:stretch>
            <a:fillRect/>
          </a:stretch>
        </p:blipFill>
        <p:spPr>
          <a:xfrm>
            <a:off x="256859" y="5558889"/>
            <a:ext cx="304800" cy="304800"/>
          </a:xfrm>
          <a:prstGeom prst="rect">
            <a:avLst/>
          </a:prstGeom>
        </p:spPr>
      </p:pic>
      <p:pic>
        <p:nvPicPr>
          <p:cNvPr id="28" name="Picture 27" descr="CitizenSchools.BW.jpg"/>
          <p:cNvPicPr>
            <a:picLocks noChangeAspect="1"/>
          </p:cNvPicPr>
          <p:nvPr/>
        </p:nvPicPr>
        <p:blipFill>
          <a:blip r:embed="rId3" cstate="print"/>
          <a:stretch>
            <a:fillRect/>
          </a:stretch>
        </p:blipFill>
        <p:spPr>
          <a:xfrm>
            <a:off x="5253230" y="239493"/>
            <a:ext cx="2290571" cy="634049"/>
          </a:xfrm>
          <a:prstGeom prst="rect">
            <a:avLst/>
          </a:prstGeom>
        </p:spPr>
      </p:pic>
      <p:cxnSp>
        <p:nvCxnSpPr>
          <p:cNvPr id="29" name="Straight Connector 28"/>
          <p:cNvCxnSpPr/>
          <p:nvPr/>
        </p:nvCxnSpPr>
        <p:spPr>
          <a:xfrm>
            <a:off x="236303" y="1694492"/>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5257812" y="1250963"/>
            <a:ext cx="2293707" cy="4092575"/>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787" tIns="50894" rIns="101787" bIns="50894" rtlCol="0" anchor="ctr"/>
          <a:lstStyle/>
          <a:p>
            <a:pPr algn="ctr"/>
            <a:endParaRPr lang="en-US"/>
          </a:p>
        </p:txBody>
      </p:sp>
      <p:cxnSp>
        <p:nvCxnSpPr>
          <p:cNvPr id="31" name="Straight Connector 30"/>
          <p:cNvCxnSpPr/>
          <p:nvPr/>
        </p:nvCxnSpPr>
        <p:spPr>
          <a:xfrm>
            <a:off x="236303" y="5872685"/>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5257812" y="5464175"/>
            <a:ext cx="2293707" cy="4362450"/>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787" tIns="50894" rIns="101787" bIns="50894" rtlCol="0" anchor="ctr"/>
          <a:lstStyle/>
          <a:p>
            <a:pPr algn="ctr"/>
            <a:endParaRPr lang="en-US"/>
          </a:p>
        </p:txBody>
      </p:sp>
      <p:sp>
        <p:nvSpPr>
          <p:cNvPr id="33" name="TextBox 32"/>
          <p:cNvSpPr txBox="1"/>
          <p:nvPr/>
        </p:nvSpPr>
        <p:spPr>
          <a:xfrm>
            <a:off x="5366170" y="5580631"/>
            <a:ext cx="1809751" cy="321627"/>
          </a:xfrm>
          <a:prstGeom prst="rect">
            <a:avLst/>
          </a:prstGeom>
          <a:noFill/>
        </p:spPr>
        <p:txBody>
          <a:bodyPr wrap="square" lIns="101787" tIns="50894" rIns="101787" bIns="50894" rtlCol="0">
            <a:spAutoFit/>
          </a:bodyPr>
          <a:lstStyle/>
          <a:p>
            <a:r>
              <a:rPr lang="en-US" sz="1400" b="1" dirty="0">
                <a:solidFill>
                  <a:schemeClr val="tx1">
                    <a:lumMod val="65000"/>
                    <a:lumOff val="35000"/>
                  </a:schemeClr>
                </a:solidFill>
                <a:latin typeface="Century Gothic" pitchFamily="34" charset="0"/>
              </a:rPr>
              <a:t>Future Plans</a:t>
            </a:r>
            <a:endParaRPr lang="en-US" sz="1400" b="1" dirty="0">
              <a:solidFill>
                <a:schemeClr val="tx1">
                  <a:lumMod val="65000"/>
                  <a:lumOff val="35000"/>
                </a:schemeClr>
              </a:solidFill>
              <a:latin typeface="Century Gothic" pitchFamily="34" charset="0"/>
            </a:endParaRPr>
          </a:p>
        </p:txBody>
      </p:sp>
      <p:pic>
        <p:nvPicPr>
          <p:cNvPr id="34" name="Picture 33" descr="Alert alt 32x32.png"/>
          <p:cNvPicPr>
            <a:picLocks noChangeAspect="1"/>
          </p:cNvPicPr>
          <p:nvPr/>
        </p:nvPicPr>
        <p:blipFill>
          <a:blip r:embed="rId4" cstate="print"/>
          <a:stretch>
            <a:fillRect/>
          </a:stretch>
        </p:blipFill>
        <p:spPr>
          <a:xfrm>
            <a:off x="6972737" y="1290958"/>
            <a:ext cx="465763" cy="465761"/>
          </a:xfrm>
          <a:prstGeom prst="rect">
            <a:avLst/>
          </a:prstGeom>
        </p:spPr>
      </p:pic>
      <p:sp>
        <p:nvSpPr>
          <p:cNvPr id="35" name="TextBox 34"/>
          <p:cNvSpPr txBox="1"/>
          <p:nvPr/>
        </p:nvSpPr>
        <p:spPr>
          <a:xfrm>
            <a:off x="5360038" y="1405310"/>
            <a:ext cx="1809751" cy="321627"/>
          </a:xfrm>
          <a:prstGeom prst="rect">
            <a:avLst/>
          </a:prstGeom>
          <a:noFill/>
        </p:spPr>
        <p:txBody>
          <a:bodyPr wrap="square" lIns="101787" tIns="50894" rIns="101787" bIns="50894" rtlCol="0">
            <a:spAutoFit/>
          </a:bodyPr>
          <a:lstStyle/>
          <a:p>
            <a:r>
              <a:rPr lang="en-US" sz="1400" b="1" dirty="0">
                <a:solidFill>
                  <a:schemeClr val="tx1">
                    <a:lumMod val="65000"/>
                    <a:lumOff val="35000"/>
                  </a:schemeClr>
                </a:solidFill>
                <a:latin typeface="Century Gothic" pitchFamily="34" charset="0"/>
              </a:rPr>
              <a:t>Field Tips</a:t>
            </a:r>
            <a:endParaRPr lang="en-US" sz="1400" b="1" dirty="0">
              <a:solidFill>
                <a:schemeClr val="tx1">
                  <a:lumMod val="65000"/>
                  <a:lumOff val="35000"/>
                </a:schemeClr>
              </a:solidFill>
              <a:latin typeface="Century Gothic" pitchFamily="34" charset="0"/>
            </a:endParaRPr>
          </a:p>
        </p:txBody>
      </p:sp>
      <p:pic>
        <p:nvPicPr>
          <p:cNvPr id="36" name="Picture 35" descr="Calendar 32x32.png"/>
          <p:cNvPicPr>
            <a:picLocks noChangeAspect="1"/>
          </p:cNvPicPr>
          <p:nvPr/>
        </p:nvPicPr>
        <p:blipFill>
          <a:blip r:embed="rId5" cstate="print"/>
          <a:stretch>
            <a:fillRect/>
          </a:stretch>
        </p:blipFill>
        <p:spPr>
          <a:xfrm>
            <a:off x="6990708" y="5541602"/>
            <a:ext cx="414392" cy="414392"/>
          </a:xfrm>
          <a:prstGeom prst="rect">
            <a:avLst/>
          </a:prstGeom>
        </p:spPr>
      </p:pic>
      <p:sp>
        <p:nvSpPr>
          <p:cNvPr id="19" name="TextBox 18"/>
          <p:cNvSpPr txBox="1"/>
          <p:nvPr/>
        </p:nvSpPr>
        <p:spPr>
          <a:xfrm>
            <a:off x="148407" y="6007690"/>
            <a:ext cx="4903096" cy="2471446"/>
          </a:xfrm>
          <a:prstGeom prst="rect">
            <a:avLst/>
          </a:prstGeom>
          <a:noFill/>
        </p:spPr>
        <p:txBody>
          <a:bodyPr wrap="square" lIns="101787" tIns="50894" rIns="101787" bIns="50894" rtlCol="0">
            <a:spAutoFit/>
          </a:bodyPr>
          <a:lstStyle/>
          <a:p>
            <a:pPr>
              <a:buFont typeface="Wingdings" pitchFamily="2" charset="2"/>
              <a:buChar char="§"/>
            </a:pPr>
            <a:r>
              <a:rPr lang="en-US" sz="1100" b="1" dirty="0">
                <a:solidFill>
                  <a:schemeClr val="tx1">
                    <a:lumMod val="85000"/>
                    <a:lumOff val="15000"/>
                  </a:schemeClr>
                </a:solidFill>
                <a:latin typeface="Century Gothic" pitchFamily="34" charset="0"/>
              </a:rPr>
              <a:t> Teach Back / Exit Ticket: </a:t>
            </a:r>
            <a:r>
              <a:rPr lang="en-US" sz="1100" i="1" dirty="0">
                <a:solidFill>
                  <a:schemeClr val="tx1">
                    <a:lumMod val="85000"/>
                    <a:lumOff val="15000"/>
                  </a:schemeClr>
                </a:solidFill>
                <a:latin typeface="Century Gothic" pitchFamily="34" charset="0"/>
              </a:rPr>
              <a:t> </a:t>
            </a:r>
            <a:r>
              <a:rPr lang="en-US" sz="1100" dirty="0">
                <a:solidFill>
                  <a:schemeClr val="tx1">
                    <a:lumMod val="85000"/>
                    <a:lumOff val="15000"/>
                  </a:schemeClr>
                </a:solidFill>
                <a:latin typeface="Century Gothic" pitchFamily="34" charset="0"/>
              </a:rPr>
              <a:t>The assessment for this class will be an exit ticket that summarizes the scenario and their ideas. It will have to be customized from year to year. </a:t>
            </a:r>
            <a:endParaRPr lang="en-US" sz="1100" b="1" dirty="0">
              <a:solidFill>
                <a:schemeClr val="tx1">
                  <a:lumMod val="85000"/>
                  <a:lumOff val="15000"/>
                </a:schemeClr>
              </a:solidFill>
              <a:latin typeface="Century Gothic" pitchFamily="34" charset="0"/>
            </a:endParaRPr>
          </a:p>
          <a:p>
            <a:endParaRPr lang="en-US" sz="1100" b="1" dirty="0">
              <a:solidFill>
                <a:schemeClr val="tx1">
                  <a:lumMod val="85000"/>
                  <a:lumOff val="15000"/>
                </a:schemeClr>
              </a:solidFill>
              <a:latin typeface="Century Gothic" pitchFamily="34" charset="0"/>
            </a:endParaRPr>
          </a:p>
          <a:p>
            <a:pPr>
              <a:buFont typeface="Wingdings" pitchFamily="2" charset="2"/>
              <a:buChar char="§"/>
            </a:pPr>
            <a:r>
              <a:rPr lang="en-US" sz="1100" b="1" dirty="0">
                <a:solidFill>
                  <a:schemeClr val="tx1">
                    <a:lumMod val="85000"/>
                    <a:lumOff val="15000"/>
                  </a:schemeClr>
                </a:solidFill>
                <a:latin typeface="Century Gothic" pitchFamily="34" charset="0"/>
              </a:rPr>
              <a:t> Key Questions:</a:t>
            </a:r>
            <a:r>
              <a:rPr lang="en-US" sz="1100" i="1" dirty="0">
                <a:solidFill>
                  <a:schemeClr val="tx1">
                    <a:lumMod val="85000"/>
                    <a:lumOff val="15000"/>
                  </a:schemeClr>
                </a:solidFill>
                <a:latin typeface="Century Gothic" pitchFamily="34" charset="0"/>
              </a:rPr>
              <a:t>  </a:t>
            </a:r>
            <a:r>
              <a:rPr lang="en-US" sz="1100" dirty="0">
                <a:solidFill>
                  <a:schemeClr val="tx1">
                    <a:lumMod val="85000"/>
                    <a:lumOff val="15000"/>
                  </a:schemeClr>
                </a:solidFill>
                <a:latin typeface="Century Gothic" pitchFamily="34" charset="0"/>
              </a:rPr>
              <a:t>What is your team’s proposed solution to the Tech Challenge. Comparing team members’ responses to this question will enable you to determine how well a team is working together and if they are all on the same page. </a:t>
            </a:r>
            <a:endParaRPr lang="en-US" sz="1100" b="1" dirty="0">
              <a:solidFill>
                <a:schemeClr val="tx1">
                  <a:lumMod val="85000"/>
                  <a:lumOff val="15000"/>
                </a:schemeClr>
              </a:solidFill>
              <a:latin typeface="Century Gothic" pitchFamily="34" charset="0"/>
            </a:endParaRPr>
          </a:p>
          <a:p>
            <a:pPr>
              <a:buFont typeface="Wingdings" pitchFamily="2" charset="2"/>
              <a:buChar char="§"/>
            </a:pPr>
            <a:endParaRPr lang="en-US" sz="1100" b="1" dirty="0">
              <a:solidFill>
                <a:schemeClr val="tx1">
                  <a:lumMod val="85000"/>
                  <a:lumOff val="15000"/>
                </a:schemeClr>
              </a:solidFill>
              <a:latin typeface="Century Gothic" pitchFamily="34" charset="0"/>
            </a:endParaRPr>
          </a:p>
          <a:p>
            <a:pPr>
              <a:buFont typeface="Wingdings" pitchFamily="2" charset="2"/>
              <a:buChar char="§"/>
            </a:pPr>
            <a:r>
              <a:rPr lang="en-US" sz="1100" b="1" dirty="0">
                <a:solidFill>
                  <a:schemeClr val="tx1">
                    <a:lumMod val="85000"/>
                    <a:lumOff val="15000"/>
                  </a:schemeClr>
                </a:solidFill>
                <a:latin typeface="Century Gothic" pitchFamily="34" charset="0"/>
              </a:rPr>
              <a:t> Demonstration of Mastery: </a:t>
            </a:r>
            <a:r>
              <a:rPr lang="en-US" sz="1100" dirty="0">
                <a:solidFill>
                  <a:schemeClr val="tx1">
                    <a:lumMod val="85000"/>
                    <a:lumOff val="15000"/>
                  </a:schemeClr>
                </a:solidFill>
                <a:latin typeface="Century Gothic" pitchFamily="34" charset="0"/>
              </a:rPr>
              <a:t>Sample question:</a:t>
            </a:r>
            <a:r>
              <a:rPr lang="en-US" sz="1100" i="1" dirty="0">
                <a:solidFill>
                  <a:schemeClr val="tx1">
                    <a:lumMod val="85000"/>
                    <a:lumOff val="15000"/>
                  </a:schemeClr>
                </a:solidFill>
                <a:latin typeface="Century Gothic" pitchFamily="34" charset="0"/>
              </a:rPr>
              <a:t> </a:t>
            </a:r>
            <a:r>
              <a:rPr lang="en-US" sz="1100" dirty="0">
                <a:solidFill>
                  <a:schemeClr val="tx1">
                    <a:lumMod val="85000"/>
                    <a:lumOff val="15000"/>
                  </a:schemeClr>
                </a:solidFill>
                <a:latin typeface="Century Gothic" pitchFamily="34" charset="0"/>
              </a:rPr>
              <a:t>“What does scientist X suggest as a solution to the problem of Y?”</a:t>
            </a:r>
          </a:p>
          <a:p>
            <a:pPr lvl="1">
              <a:buFont typeface="Wingdings" pitchFamily="2" charset="2"/>
              <a:buChar char="§"/>
            </a:pPr>
            <a:r>
              <a:rPr lang="en-US" sz="1100" dirty="0">
                <a:solidFill>
                  <a:schemeClr val="tx1">
                    <a:lumMod val="85000"/>
                    <a:lumOff val="15000"/>
                  </a:schemeClr>
                </a:solidFill>
                <a:latin typeface="Century Gothic" pitchFamily="34" charset="0"/>
              </a:rPr>
              <a:t>Sample Answer: “Scientist X thinks we will be able to do Z to stop Y.”</a:t>
            </a:r>
          </a:p>
          <a:p>
            <a:endParaRPr lang="en-US" sz="1100" b="1" dirty="0">
              <a:solidFill>
                <a:schemeClr val="tx1">
                  <a:lumMod val="85000"/>
                  <a:lumOff val="15000"/>
                </a:schemeClr>
              </a:solidFill>
              <a:latin typeface="Century Gothic" pitchFamily="34" charset="0"/>
            </a:endParaRPr>
          </a:p>
        </p:txBody>
      </p:sp>
      <p:pic>
        <p:nvPicPr>
          <p:cNvPr id="20" name="Picture 19" descr="icons square-14.png"/>
          <p:cNvPicPr>
            <a:picLocks noChangeAspect="1"/>
          </p:cNvPicPr>
          <p:nvPr/>
        </p:nvPicPr>
        <p:blipFill>
          <a:blip r:embed="rId6" cstate="print"/>
          <a:stretch>
            <a:fillRect/>
          </a:stretch>
        </p:blipFill>
        <p:spPr>
          <a:xfrm>
            <a:off x="4" y="6"/>
            <a:ext cx="1055914" cy="1121616"/>
          </a:xfrm>
          <a:prstGeom prst="rect">
            <a:avLst/>
          </a:prstGeom>
        </p:spPr>
      </p:pic>
      <p:sp>
        <p:nvSpPr>
          <p:cNvPr id="23" name="TextBox 22"/>
          <p:cNvSpPr txBox="1"/>
          <p:nvPr/>
        </p:nvSpPr>
        <p:spPr>
          <a:xfrm>
            <a:off x="930894" y="305794"/>
            <a:ext cx="3743848" cy="595319"/>
          </a:xfrm>
          <a:prstGeom prst="rect">
            <a:avLst/>
          </a:prstGeom>
          <a:noFill/>
        </p:spPr>
        <p:txBody>
          <a:bodyPr wrap="square" lIns="101787" tIns="50894" rIns="101787" bIns="50894"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2 </a:t>
            </a:r>
            <a:r>
              <a:rPr lang="en-US" sz="1300" dirty="0">
                <a:solidFill>
                  <a:schemeClr val="tx1">
                    <a:lumMod val="85000"/>
                    <a:lumOff val="15000"/>
                  </a:schemeClr>
                </a:solidFill>
                <a:latin typeface="Century Gothic" pitchFamily="34" charset="0"/>
              </a:rPr>
              <a:t>– page 4</a:t>
            </a:r>
            <a:endParaRPr lang="en-US" sz="1300" b="1" dirty="0">
              <a:solidFill>
                <a:schemeClr val="tx1">
                  <a:lumMod val="85000"/>
                  <a:lumOff val="15000"/>
                </a:schemeClr>
              </a:solidFill>
              <a:latin typeface="Century Gothic" pitchFamily="34" charset="0"/>
            </a:endParaRPr>
          </a:p>
        </p:txBody>
      </p:sp>
      <p:sp>
        <p:nvSpPr>
          <p:cNvPr id="25" name="TextBox 24"/>
          <p:cNvSpPr txBox="1"/>
          <p:nvPr/>
        </p:nvSpPr>
        <p:spPr>
          <a:xfrm>
            <a:off x="5386042" y="1862255"/>
            <a:ext cx="2074127" cy="1963614"/>
          </a:xfrm>
          <a:prstGeom prst="rect">
            <a:avLst/>
          </a:prstGeom>
          <a:noFill/>
        </p:spPr>
        <p:txBody>
          <a:bodyPr wrap="square" lIns="101787" tIns="50894" rIns="101787" bIns="50894" rtlCol="0">
            <a:spAutoFit/>
          </a:bodyPr>
          <a:lstStyle/>
          <a:p>
            <a:r>
              <a:rPr lang="en-US" sz="1200" dirty="0"/>
              <a:t>Since idea evaluation will begin when the teams are in their individual groups, this will be a critical time to keep a close eye on the students. Wander from group to group, making sure they are maintaining a positive attitude, staying on topic and being productive. </a:t>
            </a:r>
            <a:endParaRPr lang="en-US" sz="1200" dirty="0"/>
          </a:p>
        </p:txBody>
      </p:sp>
      <p:sp>
        <p:nvSpPr>
          <p:cNvPr id="26" name="TextBox 25"/>
          <p:cNvSpPr txBox="1"/>
          <p:nvPr/>
        </p:nvSpPr>
        <p:spPr>
          <a:xfrm>
            <a:off x="5397194" y="6043969"/>
            <a:ext cx="2074127" cy="473976"/>
          </a:xfrm>
          <a:prstGeom prst="rect">
            <a:avLst/>
          </a:prstGeom>
          <a:noFill/>
        </p:spPr>
        <p:txBody>
          <a:bodyPr wrap="square" lIns="101787" tIns="50894" rIns="101787" bIns="50894" rtlCol="0">
            <a:spAutoFit/>
          </a:bodyPr>
          <a:lstStyle/>
          <a:p>
            <a:r>
              <a:rPr lang="en-US" sz="1200" dirty="0"/>
              <a:t>Next week we will start prototyping.</a:t>
            </a:r>
            <a:endParaRPr lang="en-US" sz="1200" dirty="0"/>
          </a:p>
        </p:txBody>
      </p:sp>
      <p:sp>
        <p:nvSpPr>
          <p:cNvPr id="38" name="TextBox 37"/>
          <p:cNvSpPr txBox="1"/>
          <p:nvPr/>
        </p:nvSpPr>
        <p:spPr>
          <a:xfrm>
            <a:off x="196958" y="1041022"/>
            <a:ext cx="7315201" cy="304699"/>
          </a:xfrm>
          <a:prstGeom prst="rect">
            <a:avLst/>
          </a:prstGeom>
          <a:noFill/>
          <a:ln>
            <a:noFill/>
          </a:ln>
        </p:spPr>
        <p:txBody>
          <a:bodyPr wrap="square" lIns="101787" tIns="50894" rIns="101787" bIns="50894" rtlCol="0">
            <a:spAutoFit/>
          </a:bodyPr>
          <a:lstStyle/>
          <a:p>
            <a:r>
              <a:rPr lang="en-US" sz="1300" dirty="0"/>
              <a:t>Objective: </a:t>
            </a:r>
            <a:r>
              <a:rPr lang="en-US" sz="1300" dirty="0">
                <a:solidFill>
                  <a:schemeClr val="tx1">
                    <a:lumMod val="85000"/>
                    <a:lumOff val="15000"/>
                  </a:schemeClr>
                </a:solidFill>
                <a:latin typeface="Century Gothic" pitchFamily="34" charset="0"/>
              </a:rPr>
              <a:t>Use a wide range of idea creation techniques, such as brainstorming</a:t>
            </a:r>
          </a:p>
        </p:txBody>
      </p:sp>
      <p:sp>
        <p:nvSpPr>
          <p:cNvPr id="24" name="TextBox 23"/>
          <p:cNvSpPr txBox="1"/>
          <p:nvPr/>
        </p:nvSpPr>
        <p:spPr>
          <a:xfrm>
            <a:off x="345440" y="1927868"/>
            <a:ext cx="4577080" cy="1287722"/>
          </a:xfrm>
          <a:prstGeom prst="rect">
            <a:avLst/>
          </a:prstGeom>
          <a:noFill/>
        </p:spPr>
        <p:txBody>
          <a:bodyPr wrap="square" lIns="101787" tIns="50894" rIns="101787" bIns="50894"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Have the students break up into their separate groups.</a:t>
            </a:r>
          </a:p>
          <a:p>
            <a:pPr>
              <a:buFont typeface="Wingdings" pitchFamily="2" charset="2"/>
              <a:buChar char="§"/>
            </a:pPr>
            <a:r>
              <a:rPr lang="en-US" sz="1100" dirty="0">
                <a:solidFill>
                  <a:schemeClr val="tx1">
                    <a:lumMod val="85000"/>
                    <a:lumOff val="15000"/>
                  </a:schemeClr>
                </a:solidFill>
                <a:latin typeface="Century Gothic" pitchFamily="34" charset="0"/>
              </a:rPr>
              <a:t>They can now begin evaluating ideas and focusing on the specific path they wish to take.</a:t>
            </a:r>
          </a:p>
          <a:p>
            <a:pPr>
              <a:buFont typeface="Wingdings" pitchFamily="2" charset="2"/>
              <a:buChar char="§"/>
            </a:pPr>
            <a:r>
              <a:rPr lang="en-US" sz="1100" dirty="0">
                <a:solidFill>
                  <a:schemeClr val="tx1">
                    <a:lumMod val="85000"/>
                    <a:lumOff val="15000"/>
                  </a:schemeClr>
                </a:solidFill>
                <a:latin typeface="Century Gothic" pitchFamily="34" charset="0"/>
              </a:rPr>
              <a:t>Ensure that all of their ideas are being recorded and they have at least 5 minutes at the end of this time to specifically write in their engineering journal; including the minutes, brainstorming notes and any preliminary sketches they might make. </a:t>
            </a:r>
            <a:endParaRPr lang="en-US" sz="1100" dirty="0">
              <a:solidFill>
                <a:schemeClr val="tx1">
                  <a:lumMod val="85000"/>
                  <a:lumOff val="15000"/>
                </a:schemeClr>
              </a:solidFill>
              <a:latin typeface="Century Gothic" pitchFamily="34" charset="0"/>
            </a:endParaRPr>
          </a:p>
        </p:txBody>
      </p:sp>
    </p:spTree>
    <p:extLst>
      <p:ext uri="{BB962C8B-B14F-4D97-AF65-F5344CB8AC3E}">
        <p14:creationId xmlns:p14="http://schemas.microsoft.com/office/powerpoint/2010/main" val="301183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1910"/>
            <a:ext cx="4663440" cy="1210873"/>
          </a:xfrm>
          <a:prstGeom prst="rect">
            <a:avLst/>
          </a:prstGeom>
          <a:noFill/>
        </p:spPr>
        <p:txBody>
          <a:bodyPr wrap="square" lIns="101787" tIns="50894" rIns="101787" bIns="50894" rtlCol="0">
            <a:spAutoFit/>
          </a:bodyPr>
          <a:lstStyle/>
          <a:p>
            <a:r>
              <a:rPr lang="en-US" sz="1800" dirty="0">
                <a:latin typeface="Century Gothic"/>
                <a:cs typeface="Century Gothic"/>
              </a:rPr>
              <a:t>Tech Challenge Apprenticeship</a:t>
            </a:r>
          </a:p>
          <a:p>
            <a:r>
              <a:rPr lang="en-US" sz="1800" dirty="0">
                <a:latin typeface="Century Gothic"/>
                <a:cs typeface="Century Gothic"/>
              </a:rPr>
              <a:t>Lesson 2 – Brainstorming</a:t>
            </a:r>
          </a:p>
          <a:p>
            <a:r>
              <a:rPr lang="en-US" sz="1800" dirty="0">
                <a:latin typeface="Century Gothic"/>
                <a:cs typeface="Century Gothic"/>
              </a:rPr>
              <a:t>Exit Ticket</a:t>
            </a:r>
          </a:p>
          <a:p>
            <a:r>
              <a:rPr lang="en-US" sz="1800" dirty="0">
                <a:latin typeface="Century Gothic"/>
                <a:cs typeface="Century Gothic"/>
              </a:rPr>
              <a:t>Name:</a:t>
            </a:r>
          </a:p>
        </p:txBody>
      </p:sp>
      <p:sp>
        <p:nvSpPr>
          <p:cNvPr id="7" name="TextBox 6"/>
          <p:cNvSpPr txBox="1"/>
          <p:nvPr/>
        </p:nvSpPr>
        <p:spPr>
          <a:xfrm>
            <a:off x="10" y="1424948"/>
            <a:ext cx="7734017" cy="5088859"/>
          </a:xfrm>
          <a:prstGeom prst="rect">
            <a:avLst/>
          </a:prstGeom>
          <a:noFill/>
        </p:spPr>
        <p:txBody>
          <a:bodyPr wrap="square" lIns="101787" tIns="50894" rIns="101787" bIns="50894" rtlCol="0">
            <a:spAutoFit/>
          </a:bodyPr>
          <a:lstStyle/>
          <a:p>
            <a:endParaRPr lang="en-US" sz="1800" dirty="0">
              <a:latin typeface="Century Gothic"/>
              <a:cs typeface="Century Gothic"/>
            </a:endParaRPr>
          </a:p>
          <a:p>
            <a:r>
              <a:rPr lang="en-US" sz="1800" dirty="0">
                <a:solidFill>
                  <a:schemeClr val="tx1">
                    <a:lumMod val="85000"/>
                    <a:lumOff val="15000"/>
                  </a:schemeClr>
                </a:solidFill>
                <a:latin typeface="Century Gothic" pitchFamily="34" charset="0"/>
              </a:rPr>
              <a:t>What </a:t>
            </a:r>
            <a:r>
              <a:rPr lang="en-US" sz="1800" dirty="0">
                <a:solidFill>
                  <a:schemeClr val="tx1">
                    <a:lumMod val="85000"/>
                    <a:lumOff val="15000"/>
                  </a:schemeClr>
                </a:solidFill>
                <a:latin typeface="Century Gothic" pitchFamily="34" charset="0"/>
              </a:rPr>
              <a:t>is your team’s proposed solution to the Tech Challenge?</a:t>
            </a:r>
            <a:endParaRPr lang="en-US" sz="1800" dirty="0"/>
          </a:p>
          <a:p>
            <a:endParaRPr lang="en-US" sz="1800" dirty="0">
              <a:latin typeface="Century Gothic"/>
              <a:cs typeface="Century Gothic"/>
            </a:endParaRPr>
          </a:p>
          <a:p>
            <a:endParaRPr lang="en-US" sz="1800" dirty="0">
              <a:latin typeface="Century Gothic"/>
              <a:cs typeface="Century Gothic"/>
            </a:endParaRPr>
          </a:p>
          <a:p>
            <a:endParaRPr lang="en-US" sz="1800" dirty="0">
              <a:latin typeface="Century Gothic"/>
              <a:cs typeface="Century Gothic"/>
            </a:endParaRPr>
          </a:p>
          <a:p>
            <a:endParaRPr lang="en-US" sz="1800" dirty="0">
              <a:latin typeface="Century Gothic"/>
              <a:cs typeface="Century Gothic"/>
            </a:endParaRPr>
          </a:p>
          <a:p>
            <a:endParaRPr lang="en-US" sz="1800" dirty="0">
              <a:latin typeface="Century Gothic"/>
              <a:cs typeface="Century Gothic"/>
            </a:endParaRPr>
          </a:p>
          <a:p>
            <a:r>
              <a:rPr lang="en-US" sz="1800" dirty="0">
                <a:solidFill>
                  <a:schemeClr val="tx1">
                    <a:lumMod val="85000"/>
                    <a:lumOff val="15000"/>
                  </a:schemeClr>
                </a:solidFill>
                <a:latin typeface="Century Gothic" pitchFamily="34" charset="0"/>
              </a:rPr>
              <a:t>What </a:t>
            </a:r>
            <a:r>
              <a:rPr lang="en-US" sz="1800" dirty="0">
                <a:solidFill>
                  <a:schemeClr val="tx1">
                    <a:lumMod val="85000"/>
                    <a:lumOff val="15000"/>
                  </a:schemeClr>
                </a:solidFill>
                <a:latin typeface="Century Gothic" pitchFamily="34" charset="0"/>
              </a:rPr>
              <a:t>does scientist X propose to do about problem Y (real world version of this scenario)?</a:t>
            </a:r>
            <a:endParaRPr lang="en-US" sz="1800" dirty="0"/>
          </a:p>
          <a:p>
            <a:endParaRPr lang="en-US" sz="1800" dirty="0">
              <a:latin typeface="Century Gothic"/>
              <a:cs typeface="Century Gothic"/>
            </a:endParaRPr>
          </a:p>
          <a:p>
            <a:endParaRPr lang="en-US" sz="1800" dirty="0">
              <a:latin typeface="Century Gothic"/>
              <a:cs typeface="Century Gothic"/>
            </a:endParaRPr>
          </a:p>
          <a:p>
            <a:endParaRPr lang="en-US" sz="1800" dirty="0">
              <a:latin typeface="Century Gothic"/>
              <a:cs typeface="Century Gothic"/>
            </a:endParaRPr>
          </a:p>
          <a:p>
            <a:endParaRPr lang="en-US" sz="1800" dirty="0">
              <a:latin typeface="Century Gothic"/>
              <a:cs typeface="Century Gothic"/>
            </a:endParaRPr>
          </a:p>
          <a:p>
            <a:r>
              <a:rPr lang="en-US" sz="1800" dirty="0">
                <a:latin typeface="Century Gothic"/>
                <a:cs typeface="Century Gothic"/>
              </a:rPr>
              <a:t>Are there any points you would like to go over in more detail next week</a:t>
            </a:r>
            <a:r>
              <a:rPr lang="en-US" sz="1800" dirty="0">
                <a:solidFill>
                  <a:schemeClr val="tx1">
                    <a:lumMod val="85000"/>
                    <a:lumOff val="15000"/>
                  </a:schemeClr>
                </a:solidFill>
                <a:latin typeface="Century Gothic" pitchFamily="34" charset="0"/>
              </a:rPr>
              <a:t>?</a:t>
            </a:r>
            <a:endParaRPr lang="en-US" sz="1800" dirty="0"/>
          </a:p>
          <a:p>
            <a:endParaRPr lang="en-US" sz="1800" dirty="0">
              <a:latin typeface="Century Gothic"/>
              <a:cs typeface="Century Gothic"/>
            </a:endParaRPr>
          </a:p>
          <a:p>
            <a:endParaRPr lang="en-US" sz="1800" dirty="0">
              <a:latin typeface="Century Gothic"/>
              <a:cs typeface="Century Gothic"/>
            </a:endParaRPr>
          </a:p>
          <a:p>
            <a:endParaRPr lang="en-US" sz="1800" dirty="0">
              <a:latin typeface="Century Gothic"/>
              <a:cs typeface="Century Gothic"/>
            </a:endParaRPr>
          </a:p>
        </p:txBody>
      </p:sp>
      <p:pic>
        <p:nvPicPr>
          <p:cNvPr id="6" name="Picture 5" descr="CitizenSchools.BW.jpg"/>
          <p:cNvPicPr>
            <a:picLocks noChangeAspect="1"/>
          </p:cNvPicPr>
          <p:nvPr/>
        </p:nvPicPr>
        <p:blipFill>
          <a:blip r:embed="rId2" cstate="print"/>
          <a:stretch>
            <a:fillRect/>
          </a:stretch>
        </p:blipFill>
        <p:spPr>
          <a:xfrm>
            <a:off x="5481829" y="1"/>
            <a:ext cx="2290571" cy="634049"/>
          </a:xfrm>
          <a:prstGeom prst="rect">
            <a:avLst/>
          </a:prstGeom>
        </p:spPr>
      </p:pic>
    </p:spTree>
    <p:extLst>
      <p:ext uri="{BB962C8B-B14F-4D97-AF65-F5344CB8AC3E}">
        <p14:creationId xmlns:p14="http://schemas.microsoft.com/office/powerpoint/2010/main" val="3626986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a:xfrm>
            <a:off x="943163" y="223849"/>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799" tIns="50900" rIns="101799" bIns="50900" rtlCol="0" anchor="ctr"/>
          <a:lstStyle/>
          <a:p>
            <a:pPr algn="ctr"/>
            <a:endParaRPr lang="en-US" dirty="0">
              <a:solidFill>
                <a:schemeClr val="bg1">
                  <a:lumMod val="50000"/>
                </a:schemeClr>
              </a:solidFill>
            </a:endParaRPr>
          </a:p>
        </p:txBody>
      </p:sp>
      <p:sp>
        <p:nvSpPr>
          <p:cNvPr id="4" name="TextBox 3"/>
          <p:cNvSpPr txBox="1"/>
          <p:nvPr/>
        </p:nvSpPr>
        <p:spPr>
          <a:xfrm>
            <a:off x="113461" y="1112492"/>
            <a:ext cx="4909531" cy="575542"/>
          </a:xfrm>
          <a:prstGeom prst="rect">
            <a:avLst/>
          </a:prstGeom>
          <a:noFill/>
        </p:spPr>
        <p:txBody>
          <a:bodyPr wrap="square" lIns="101799" tIns="50900" rIns="101799" bIns="50900" rtlCol="0">
            <a:spAutoFit/>
          </a:bodyPr>
          <a:lstStyle/>
          <a:p>
            <a:r>
              <a:rPr lang="en-US" sz="3100" b="1" dirty="0">
                <a:solidFill>
                  <a:schemeClr val="tx1">
                    <a:lumMod val="85000"/>
                    <a:lumOff val="15000"/>
                  </a:schemeClr>
                </a:solidFill>
                <a:latin typeface="Century Gothic" pitchFamily="34" charset="0"/>
              </a:rPr>
              <a:t>Prototyping</a:t>
            </a:r>
            <a:endParaRPr lang="en-US" sz="3100" b="1" dirty="0">
              <a:solidFill>
                <a:schemeClr val="tx1">
                  <a:lumMod val="85000"/>
                  <a:lumOff val="15000"/>
                </a:schemeClr>
              </a:solidFill>
              <a:latin typeface="Century Gothic" pitchFamily="34" charset="0"/>
            </a:endParaRPr>
          </a:p>
        </p:txBody>
      </p:sp>
      <p:sp>
        <p:nvSpPr>
          <p:cNvPr id="6" name="TextBox 5"/>
          <p:cNvSpPr txBox="1"/>
          <p:nvPr/>
        </p:nvSpPr>
        <p:spPr>
          <a:xfrm>
            <a:off x="930894" y="305793"/>
            <a:ext cx="3743848" cy="595319"/>
          </a:xfrm>
          <a:prstGeom prst="rect">
            <a:avLst/>
          </a:prstGeom>
          <a:noFill/>
        </p:spPr>
        <p:txBody>
          <a:bodyPr wrap="square" lIns="101799" tIns="50900" rIns="101799" bIns="50900"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3 </a:t>
            </a:r>
            <a:r>
              <a:rPr lang="en-US" sz="1300" dirty="0">
                <a:solidFill>
                  <a:schemeClr val="tx1">
                    <a:lumMod val="85000"/>
                    <a:lumOff val="15000"/>
                  </a:schemeClr>
                </a:solidFill>
                <a:latin typeface="Century Gothic" pitchFamily="34" charset="0"/>
              </a:rPr>
              <a:t>– page 1</a:t>
            </a:r>
            <a:endParaRPr lang="en-US" sz="1300" b="1" dirty="0">
              <a:solidFill>
                <a:schemeClr val="tx1">
                  <a:lumMod val="85000"/>
                  <a:lumOff val="15000"/>
                </a:schemeClr>
              </a:solidFill>
              <a:latin typeface="Century Gothic" pitchFamily="34" charset="0"/>
            </a:endParaRPr>
          </a:p>
        </p:txBody>
      </p:sp>
      <p:sp>
        <p:nvSpPr>
          <p:cNvPr id="7" name="TextBox 6"/>
          <p:cNvSpPr txBox="1"/>
          <p:nvPr/>
        </p:nvSpPr>
        <p:spPr>
          <a:xfrm>
            <a:off x="148407" y="1625086"/>
            <a:ext cx="4903096" cy="660180"/>
          </a:xfrm>
          <a:prstGeom prst="rect">
            <a:avLst/>
          </a:prstGeom>
          <a:noFill/>
        </p:spPr>
        <p:txBody>
          <a:bodyPr wrap="square" lIns="101799" tIns="50900" rIns="101799" bIns="50900" rtlCol="0">
            <a:spAutoFit/>
          </a:bodyPr>
          <a:lstStyle/>
          <a:p>
            <a:r>
              <a:rPr lang="en-US" sz="1200" dirty="0">
                <a:solidFill>
                  <a:schemeClr val="tx1">
                    <a:lumMod val="85000"/>
                    <a:lumOff val="15000"/>
                  </a:schemeClr>
                </a:solidFill>
                <a:latin typeface="Century Gothic" pitchFamily="34" charset="0"/>
              </a:rPr>
              <a:t>This lesson gives students a chance to construct physical mockups of their ideas from the previous week, a critical step in finalizing their ideas</a:t>
            </a:r>
          </a:p>
        </p:txBody>
      </p:sp>
      <p:grpSp>
        <p:nvGrpSpPr>
          <p:cNvPr id="2" name="Group 58"/>
          <p:cNvGrpSpPr/>
          <p:nvPr/>
        </p:nvGrpSpPr>
        <p:grpSpPr>
          <a:xfrm>
            <a:off x="-158010" y="4059816"/>
            <a:ext cx="4505901" cy="3326209"/>
            <a:chOff x="-14551" y="2373653"/>
            <a:chExt cx="2815272" cy="2169772"/>
          </a:xfrm>
        </p:grpSpPr>
        <p:sp>
          <p:nvSpPr>
            <p:cNvPr id="66" name="Rectangle 65"/>
            <p:cNvSpPr/>
            <p:nvPr/>
          </p:nvSpPr>
          <p:spPr>
            <a:xfrm>
              <a:off x="228600" y="2373653"/>
              <a:ext cx="2572121" cy="317492"/>
            </a:xfrm>
            <a:prstGeom prst="rect">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p:cNvSpPr/>
            <p:nvPr/>
          </p:nvSpPr>
          <p:spPr>
            <a:xfrm>
              <a:off x="228600" y="3606808"/>
              <a:ext cx="2572121" cy="31749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228600" y="4225933"/>
              <a:ext cx="2572121" cy="31749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228600" y="2987683"/>
              <a:ext cx="2572121" cy="31749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238367" y="2433573"/>
              <a:ext cx="1809751" cy="200771"/>
            </a:xfrm>
            <a:prstGeom prst="rect">
              <a:avLst/>
            </a:prstGeom>
            <a:noFill/>
          </p:spPr>
          <p:txBody>
            <a:bodyPr wrap="square" rtlCol="0">
              <a:spAutoFit/>
            </a:bodyPr>
            <a:lstStyle/>
            <a:p>
              <a:r>
                <a:rPr lang="en-US" sz="1400" b="1" dirty="0">
                  <a:solidFill>
                    <a:schemeClr val="tx1">
                      <a:lumMod val="85000"/>
                      <a:lumOff val="15000"/>
                    </a:schemeClr>
                  </a:solidFill>
                  <a:latin typeface="Century Gothic" pitchFamily="34" charset="0"/>
                </a:rPr>
                <a:t>Lesson Agenda</a:t>
              </a:r>
              <a:endParaRPr lang="en-US" sz="1400" b="1" dirty="0">
                <a:solidFill>
                  <a:schemeClr val="tx1">
                    <a:lumMod val="85000"/>
                    <a:lumOff val="15000"/>
                  </a:schemeClr>
                </a:solidFill>
                <a:latin typeface="Century Gothic" pitchFamily="34" charset="0"/>
              </a:endParaRPr>
            </a:p>
          </p:txBody>
        </p:sp>
        <p:cxnSp>
          <p:nvCxnSpPr>
            <p:cNvPr id="39" name="Straight Connector 38"/>
            <p:cNvCxnSpPr/>
            <p:nvPr/>
          </p:nvCxnSpPr>
          <p:spPr>
            <a:xfrm rot="5400000">
              <a:off x="-281126" y="3607018"/>
              <a:ext cx="1866902"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8969" y="2761040"/>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10 Min</a:t>
              </a:r>
              <a:endParaRPr lang="en-US" sz="1100" b="1" dirty="0">
                <a:solidFill>
                  <a:schemeClr val="tx1">
                    <a:lumMod val="85000"/>
                    <a:lumOff val="15000"/>
                  </a:schemeClr>
                </a:solidFill>
                <a:latin typeface="Century Gothic" pitchFamily="34" charset="0"/>
              </a:endParaRPr>
            </a:p>
          </p:txBody>
        </p:sp>
        <p:sp>
          <p:nvSpPr>
            <p:cNvPr id="60" name="TextBox 59"/>
            <p:cNvSpPr txBox="1"/>
            <p:nvPr/>
          </p:nvSpPr>
          <p:spPr>
            <a:xfrm>
              <a:off x="-8132" y="3072687"/>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5</a:t>
              </a:r>
              <a:r>
                <a:rPr lang="en-US" sz="1100" b="1" dirty="0">
                  <a:solidFill>
                    <a:schemeClr val="tx1">
                      <a:lumMod val="85000"/>
                      <a:lumOff val="15000"/>
                    </a:schemeClr>
                  </a:solidFill>
                  <a:latin typeface="Century Gothic" pitchFamily="34" charset="0"/>
                </a:rPr>
                <a:t> Min</a:t>
              </a:r>
              <a:endParaRPr lang="en-US" sz="1100" b="1" dirty="0">
                <a:solidFill>
                  <a:schemeClr val="tx1">
                    <a:lumMod val="85000"/>
                    <a:lumOff val="15000"/>
                  </a:schemeClr>
                </a:solidFill>
                <a:latin typeface="Century Gothic" pitchFamily="34" charset="0"/>
              </a:endParaRPr>
            </a:p>
          </p:txBody>
        </p:sp>
        <p:sp>
          <p:nvSpPr>
            <p:cNvPr id="61" name="TextBox 60"/>
            <p:cNvSpPr txBox="1"/>
            <p:nvPr/>
          </p:nvSpPr>
          <p:spPr>
            <a:xfrm>
              <a:off x="-8970" y="3383898"/>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1</a:t>
              </a:r>
              <a:r>
                <a:rPr lang="en-US" sz="1100" b="1" dirty="0">
                  <a:solidFill>
                    <a:schemeClr val="tx1">
                      <a:lumMod val="85000"/>
                      <a:lumOff val="15000"/>
                    </a:schemeClr>
                  </a:solidFill>
                  <a:latin typeface="Century Gothic" pitchFamily="34" charset="0"/>
                </a:rPr>
                <a:t>0 Min</a:t>
              </a:r>
              <a:endParaRPr lang="en-US" sz="1100" b="1" dirty="0">
                <a:solidFill>
                  <a:schemeClr val="tx1">
                    <a:lumMod val="85000"/>
                    <a:lumOff val="15000"/>
                  </a:schemeClr>
                </a:solidFill>
                <a:latin typeface="Century Gothic" pitchFamily="34" charset="0"/>
              </a:endParaRPr>
            </a:p>
          </p:txBody>
        </p:sp>
        <p:sp>
          <p:nvSpPr>
            <p:cNvPr id="62" name="TextBox 61"/>
            <p:cNvSpPr txBox="1"/>
            <p:nvPr/>
          </p:nvSpPr>
          <p:spPr>
            <a:xfrm>
              <a:off x="-8970" y="3688625"/>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4</a:t>
              </a:r>
              <a:r>
                <a:rPr lang="en-US" sz="1100" b="1" dirty="0">
                  <a:solidFill>
                    <a:schemeClr val="tx1">
                      <a:lumMod val="85000"/>
                      <a:lumOff val="15000"/>
                    </a:schemeClr>
                  </a:solidFill>
                  <a:latin typeface="Century Gothic" pitchFamily="34" charset="0"/>
                </a:rPr>
                <a:t>0 Min</a:t>
              </a:r>
              <a:endParaRPr lang="en-US" sz="1100" b="1" dirty="0">
                <a:solidFill>
                  <a:schemeClr val="tx1">
                    <a:lumMod val="85000"/>
                    <a:lumOff val="15000"/>
                  </a:schemeClr>
                </a:solidFill>
                <a:latin typeface="Century Gothic" pitchFamily="34" charset="0"/>
              </a:endParaRPr>
            </a:p>
          </p:txBody>
        </p:sp>
        <p:sp>
          <p:nvSpPr>
            <p:cNvPr id="63" name="TextBox 62"/>
            <p:cNvSpPr txBox="1"/>
            <p:nvPr/>
          </p:nvSpPr>
          <p:spPr>
            <a:xfrm>
              <a:off x="-8970" y="4006537"/>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1</a:t>
              </a:r>
              <a:r>
                <a:rPr lang="en-US" sz="1100" b="1" dirty="0">
                  <a:solidFill>
                    <a:schemeClr val="tx1">
                      <a:lumMod val="85000"/>
                      <a:lumOff val="15000"/>
                    </a:schemeClr>
                  </a:solidFill>
                  <a:latin typeface="Century Gothic" pitchFamily="34" charset="0"/>
                </a:rPr>
                <a:t>5 Min</a:t>
              </a:r>
              <a:endParaRPr lang="en-US" sz="1100" b="1" dirty="0">
                <a:solidFill>
                  <a:schemeClr val="tx1">
                    <a:lumMod val="85000"/>
                    <a:lumOff val="15000"/>
                  </a:schemeClr>
                </a:solidFill>
                <a:latin typeface="Century Gothic" pitchFamily="34" charset="0"/>
              </a:endParaRPr>
            </a:p>
          </p:txBody>
        </p:sp>
        <p:sp>
          <p:nvSpPr>
            <p:cNvPr id="65" name="TextBox 64"/>
            <p:cNvSpPr txBox="1"/>
            <p:nvPr/>
          </p:nvSpPr>
          <p:spPr>
            <a:xfrm>
              <a:off x="-14551" y="4311481"/>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10 Min</a:t>
              </a:r>
              <a:endParaRPr lang="en-US" sz="1100" b="1" dirty="0">
                <a:solidFill>
                  <a:schemeClr val="tx1">
                    <a:lumMod val="85000"/>
                    <a:lumOff val="15000"/>
                  </a:schemeClr>
                </a:solidFill>
                <a:latin typeface="Century Gothic" pitchFamily="34" charset="0"/>
              </a:endParaRPr>
            </a:p>
          </p:txBody>
        </p:sp>
      </p:grpSp>
      <p:sp>
        <p:nvSpPr>
          <p:cNvPr id="45" name="TextBox 44"/>
          <p:cNvSpPr txBox="1"/>
          <p:nvPr/>
        </p:nvSpPr>
        <p:spPr>
          <a:xfrm>
            <a:off x="5313896" y="7381973"/>
            <a:ext cx="2350213" cy="2398377"/>
          </a:xfrm>
          <a:prstGeom prst="rect">
            <a:avLst/>
          </a:prstGeom>
          <a:noFill/>
        </p:spPr>
        <p:txBody>
          <a:bodyPr wrap="square" lIns="101799" tIns="50900" rIns="101799" bIns="50900" rtlCol="0">
            <a:spAutoFit/>
          </a:bodyPr>
          <a:lstStyle/>
          <a:p>
            <a:pPr>
              <a:lnSpc>
                <a:spcPct val="150000"/>
              </a:lnSpc>
            </a:pPr>
            <a:r>
              <a:rPr lang="en-US" sz="1000" dirty="0">
                <a:solidFill>
                  <a:schemeClr val="tx1">
                    <a:lumMod val="85000"/>
                    <a:lumOff val="15000"/>
                  </a:schemeClr>
                </a:solidFill>
                <a:latin typeface="Century Gothic" pitchFamily="34" charset="0"/>
              </a:rPr>
              <a:t>1. Normal copy paper</a:t>
            </a:r>
          </a:p>
          <a:p>
            <a:pPr>
              <a:lnSpc>
                <a:spcPct val="150000"/>
              </a:lnSpc>
            </a:pPr>
            <a:r>
              <a:rPr lang="en-US" sz="1000" dirty="0">
                <a:solidFill>
                  <a:schemeClr val="tx1">
                    <a:lumMod val="85000"/>
                    <a:lumOff val="15000"/>
                  </a:schemeClr>
                </a:solidFill>
                <a:latin typeface="Century Gothic" pitchFamily="34" charset="0"/>
              </a:rPr>
              <a:t>2. Scotch tape</a:t>
            </a:r>
          </a:p>
          <a:p>
            <a:pPr>
              <a:lnSpc>
                <a:spcPct val="150000"/>
              </a:lnSpc>
            </a:pPr>
            <a:r>
              <a:rPr lang="en-US" sz="1000" dirty="0">
                <a:solidFill>
                  <a:schemeClr val="tx1">
                    <a:lumMod val="85000"/>
                    <a:lumOff val="15000"/>
                  </a:schemeClr>
                </a:solidFill>
                <a:latin typeface="Century Gothic" pitchFamily="34" charset="0"/>
              </a:rPr>
              <a:t>3. One classroom set of textbooks</a:t>
            </a:r>
          </a:p>
          <a:p>
            <a:pPr marL="254498" indent="-254498">
              <a:lnSpc>
                <a:spcPct val="150000"/>
              </a:lnSpc>
            </a:pPr>
            <a:r>
              <a:rPr lang="en-US" sz="1000" dirty="0">
                <a:solidFill>
                  <a:schemeClr val="tx1">
                    <a:lumMod val="85000"/>
                    <a:lumOff val="15000"/>
                  </a:schemeClr>
                </a:solidFill>
                <a:latin typeface="Century Gothic" pitchFamily="34" charset="0"/>
              </a:rPr>
              <a:t>4. Each team’s binder</a:t>
            </a:r>
          </a:p>
          <a:p>
            <a:pPr marL="254498" indent="-254498">
              <a:lnSpc>
                <a:spcPct val="150000"/>
              </a:lnSpc>
            </a:pPr>
            <a:r>
              <a:rPr lang="en-US" sz="1000" dirty="0">
                <a:solidFill>
                  <a:schemeClr val="tx1">
                    <a:lumMod val="85000"/>
                    <a:lumOff val="15000"/>
                  </a:schemeClr>
                </a:solidFill>
                <a:latin typeface="Century Gothic" pitchFamily="34" charset="0"/>
              </a:rPr>
              <a:t>5. Measuring tape/</a:t>
            </a:r>
            <a:r>
              <a:rPr lang="en-US" sz="1000" dirty="0" err="1">
                <a:solidFill>
                  <a:schemeClr val="tx1">
                    <a:lumMod val="85000"/>
                    <a:lumOff val="15000"/>
                  </a:schemeClr>
                </a:solidFill>
                <a:latin typeface="Century Gothic" pitchFamily="34" charset="0"/>
              </a:rPr>
              <a:t>metersticks</a:t>
            </a:r>
            <a:endParaRPr lang="en-US" sz="1000" dirty="0">
              <a:solidFill>
                <a:schemeClr val="tx1">
                  <a:lumMod val="85000"/>
                  <a:lumOff val="15000"/>
                </a:schemeClr>
              </a:solidFill>
              <a:latin typeface="Century Gothic" pitchFamily="34" charset="0"/>
            </a:endParaRPr>
          </a:p>
          <a:p>
            <a:pPr marL="254498" indent="-254498">
              <a:lnSpc>
                <a:spcPct val="150000"/>
              </a:lnSpc>
            </a:pPr>
            <a:r>
              <a:rPr lang="en-US" sz="1000" dirty="0">
                <a:solidFill>
                  <a:schemeClr val="tx1">
                    <a:lumMod val="85000"/>
                    <a:lumOff val="15000"/>
                  </a:schemeClr>
                </a:solidFill>
                <a:latin typeface="Century Gothic" pitchFamily="34" charset="0"/>
              </a:rPr>
              <a:t>6. Basic classroom construction materials (pipe cleaners, construction paper, scissors etc.)</a:t>
            </a:r>
          </a:p>
          <a:p>
            <a:pPr marL="254498" indent="-254498">
              <a:lnSpc>
                <a:spcPct val="150000"/>
              </a:lnSpc>
            </a:pPr>
            <a:r>
              <a:rPr lang="en-US" sz="1000" dirty="0">
                <a:solidFill>
                  <a:schemeClr val="tx1">
                    <a:lumMod val="85000"/>
                    <a:lumOff val="15000"/>
                  </a:schemeClr>
                </a:solidFill>
                <a:latin typeface="Century Gothic" pitchFamily="34" charset="0"/>
              </a:rPr>
              <a:t>7. Any challenge specific material</a:t>
            </a:r>
          </a:p>
        </p:txBody>
      </p:sp>
      <p:sp>
        <p:nvSpPr>
          <p:cNvPr id="75" name="TextBox 74"/>
          <p:cNvSpPr txBox="1"/>
          <p:nvPr/>
        </p:nvSpPr>
        <p:spPr>
          <a:xfrm>
            <a:off x="259089" y="2263141"/>
            <a:ext cx="2896545" cy="321627"/>
          </a:xfrm>
          <a:prstGeom prst="rect">
            <a:avLst/>
          </a:prstGeom>
          <a:noFill/>
        </p:spPr>
        <p:txBody>
          <a:bodyPr wrap="square" lIns="101799" tIns="50900" rIns="101799" bIns="50900" rtlCol="0">
            <a:spAutoFit/>
          </a:bodyPr>
          <a:lstStyle/>
          <a:p>
            <a:r>
              <a:rPr lang="en-US" sz="1400" b="1" dirty="0">
                <a:solidFill>
                  <a:schemeClr val="tx1">
                    <a:lumMod val="85000"/>
                    <a:lumOff val="15000"/>
                  </a:schemeClr>
                </a:solidFill>
                <a:latin typeface="Century Gothic" pitchFamily="34" charset="0"/>
              </a:rPr>
              <a:t>Lesson Objective</a:t>
            </a:r>
            <a:endParaRPr lang="en-US" sz="1400" b="1" dirty="0">
              <a:solidFill>
                <a:schemeClr val="tx1">
                  <a:lumMod val="85000"/>
                  <a:lumOff val="15000"/>
                </a:schemeClr>
              </a:solidFill>
              <a:latin typeface="Century Gothic" pitchFamily="34" charset="0"/>
            </a:endParaRPr>
          </a:p>
        </p:txBody>
      </p:sp>
      <p:sp>
        <p:nvSpPr>
          <p:cNvPr id="83" name="TextBox 82"/>
          <p:cNvSpPr txBox="1"/>
          <p:nvPr/>
        </p:nvSpPr>
        <p:spPr>
          <a:xfrm>
            <a:off x="259080" y="2514607"/>
            <a:ext cx="4873759" cy="1210790"/>
          </a:xfrm>
          <a:prstGeom prst="rect">
            <a:avLst/>
          </a:prstGeom>
          <a:noFill/>
        </p:spPr>
        <p:txBody>
          <a:bodyPr wrap="square" lIns="101799" tIns="50900" rIns="101799" bIns="50900" rtlCol="0">
            <a:spAutoFit/>
          </a:bodyPr>
          <a:lstStyle/>
          <a:p>
            <a:pPr>
              <a:buFont typeface="Wingdings" pitchFamily="2" charset="2"/>
              <a:buChar char="§"/>
            </a:pPr>
            <a:r>
              <a:rPr lang="en-US" sz="1800" dirty="0">
                <a:solidFill>
                  <a:schemeClr val="tx1">
                    <a:lumMod val="85000"/>
                    <a:lumOff val="15000"/>
                  </a:schemeClr>
                </a:solidFill>
                <a:latin typeface="Century Gothic" pitchFamily="34" charset="0"/>
              </a:rPr>
              <a:t>Create a list of possible ideas or products</a:t>
            </a:r>
          </a:p>
          <a:p>
            <a:pPr>
              <a:buFont typeface="Wingdings" pitchFamily="2" charset="2"/>
              <a:buChar char="§"/>
            </a:pPr>
            <a:r>
              <a:rPr lang="en-US" sz="1800" dirty="0">
                <a:solidFill>
                  <a:schemeClr val="tx1">
                    <a:lumMod val="85000"/>
                    <a:lumOff val="15000"/>
                  </a:schemeClr>
                </a:solidFill>
                <a:latin typeface="Century Gothic" pitchFamily="34" charset="0"/>
              </a:rPr>
              <a:t>Exercise flexibility and willingness to be helpful in making necessary compromises to accomplish a common goal </a:t>
            </a:r>
          </a:p>
        </p:txBody>
      </p:sp>
      <p:sp>
        <p:nvSpPr>
          <p:cNvPr id="84" name="TextBox 83"/>
          <p:cNvSpPr txBox="1"/>
          <p:nvPr/>
        </p:nvSpPr>
        <p:spPr>
          <a:xfrm>
            <a:off x="172729" y="7459981"/>
            <a:ext cx="2896545" cy="321627"/>
          </a:xfrm>
          <a:prstGeom prst="rect">
            <a:avLst/>
          </a:prstGeom>
          <a:noFill/>
        </p:spPr>
        <p:txBody>
          <a:bodyPr wrap="square" lIns="101799" tIns="50900" rIns="101799" bIns="50900" rtlCol="0">
            <a:spAutoFit/>
          </a:bodyPr>
          <a:lstStyle/>
          <a:p>
            <a:r>
              <a:rPr lang="en-US" sz="1400" b="1" dirty="0">
                <a:solidFill>
                  <a:schemeClr val="tx1">
                    <a:lumMod val="85000"/>
                    <a:lumOff val="15000"/>
                  </a:schemeClr>
                </a:solidFill>
                <a:latin typeface="Century Gothic" pitchFamily="34" charset="0"/>
              </a:rPr>
              <a:t>Lesson Preparation</a:t>
            </a:r>
            <a:endParaRPr lang="en-US" sz="1400" b="1" dirty="0">
              <a:solidFill>
                <a:schemeClr val="tx1">
                  <a:lumMod val="85000"/>
                  <a:lumOff val="15000"/>
                </a:schemeClr>
              </a:solidFill>
              <a:latin typeface="Century Gothic" pitchFamily="34" charset="0"/>
            </a:endParaRPr>
          </a:p>
        </p:txBody>
      </p:sp>
      <p:sp>
        <p:nvSpPr>
          <p:cNvPr id="44" name="TextBox 43"/>
          <p:cNvSpPr txBox="1"/>
          <p:nvPr/>
        </p:nvSpPr>
        <p:spPr>
          <a:xfrm>
            <a:off x="172720" y="7795260"/>
            <a:ext cx="5295690" cy="2103426"/>
          </a:xfrm>
          <a:prstGeom prst="rect">
            <a:avLst/>
          </a:prstGeom>
          <a:noFill/>
        </p:spPr>
        <p:txBody>
          <a:bodyPr wrap="square" lIns="101799" tIns="50900" rIns="101799" bIns="50900" rtlCol="0">
            <a:spAutoFit/>
          </a:bodyPr>
          <a:lstStyle/>
          <a:p>
            <a:pPr>
              <a:buFont typeface="Wingdings" pitchFamily="2" charset="2"/>
              <a:buChar char="§"/>
            </a:pPr>
            <a:r>
              <a:rPr lang="en-US" sz="1000" b="1" dirty="0">
                <a:solidFill>
                  <a:schemeClr val="tx1">
                    <a:lumMod val="85000"/>
                    <a:lumOff val="15000"/>
                  </a:schemeClr>
                </a:solidFill>
                <a:latin typeface="Century Gothic" pitchFamily="34" charset="0"/>
              </a:rPr>
              <a:t> Space: Clear the space, ensure tables are arranged so students can sit in their challenge teams. The initial activity will take a decent amount of space and require students to get up out of their seats.  From this lesson plan on, storage will be important. The prototypes from the teams need to be saved until device construction begins. Plan ahead for some sort of storage that the students will be able to access throughout the unit.</a:t>
            </a: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Group: The students will need to sit with their groups for this lesson. </a:t>
            </a:r>
          </a:p>
          <a:p>
            <a:pPr>
              <a:buFont typeface="Wingdings" pitchFamily="2" charset="2"/>
              <a:buChar char="§"/>
            </a:pPr>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Resources: Students will require their journals, writing utensils and the materials listed on the sidebar to the right. Mockup materials should include general items like construction paper, tape, string, </a:t>
            </a:r>
            <a:r>
              <a:rPr lang="en-US" sz="1000" b="1" dirty="0" err="1">
                <a:solidFill>
                  <a:schemeClr val="tx1">
                    <a:lumMod val="85000"/>
                    <a:lumOff val="15000"/>
                  </a:schemeClr>
                </a:solidFill>
                <a:latin typeface="Century Gothic" pitchFamily="34" charset="0"/>
              </a:rPr>
              <a:t>etc</a:t>
            </a:r>
            <a:r>
              <a:rPr lang="en-US" sz="1000" b="1" dirty="0">
                <a:solidFill>
                  <a:schemeClr val="tx1">
                    <a:lumMod val="85000"/>
                    <a:lumOff val="15000"/>
                  </a:schemeClr>
                </a:solidFill>
                <a:latin typeface="Century Gothic" pitchFamily="34" charset="0"/>
              </a:rPr>
              <a:t>, but may require specialized items depending on the annual challenge.</a:t>
            </a:r>
          </a:p>
        </p:txBody>
      </p:sp>
      <p:sp>
        <p:nvSpPr>
          <p:cNvPr id="34" name="TextBox 33"/>
          <p:cNvSpPr txBox="1"/>
          <p:nvPr/>
        </p:nvSpPr>
        <p:spPr>
          <a:xfrm>
            <a:off x="1036320" y="4610100"/>
            <a:ext cx="3105442" cy="457048"/>
          </a:xfrm>
          <a:prstGeom prst="rect">
            <a:avLst/>
          </a:prstGeom>
          <a:noFill/>
        </p:spPr>
        <p:txBody>
          <a:bodyPr wrap="square" lIns="101799" tIns="50900" rIns="101799" bIns="50900" rtlCol="0">
            <a:spAutoFit/>
          </a:bodyPr>
          <a:lstStyle/>
          <a:p>
            <a:r>
              <a:rPr lang="en-US" sz="1100" b="1" dirty="0">
                <a:solidFill>
                  <a:schemeClr val="tx1">
                    <a:lumMod val="85000"/>
                    <a:lumOff val="15000"/>
                  </a:schemeClr>
                </a:solidFill>
                <a:latin typeface="Century Gothic" pitchFamily="34" charset="0"/>
              </a:rPr>
              <a:t>Hook: </a:t>
            </a:r>
            <a:r>
              <a:rPr lang="en-US" sz="1100" dirty="0"/>
              <a:t>Quick Design Challenge</a:t>
            </a:r>
          </a:p>
          <a:p>
            <a:endParaRPr lang="en-US" sz="1100" b="1" dirty="0">
              <a:solidFill>
                <a:schemeClr val="tx1">
                  <a:lumMod val="85000"/>
                  <a:lumOff val="15000"/>
                </a:schemeClr>
              </a:solidFill>
              <a:latin typeface="Century Gothic" pitchFamily="34" charset="0"/>
            </a:endParaRPr>
          </a:p>
        </p:txBody>
      </p:sp>
      <p:sp>
        <p:nvSpPr>
          <p:cNvPr id="35" name="TextBox 34"/>
          <p:cNvSpPr txBox="1"/>
          <p:nvPr/>
        </p:nvSpPr>
        <p:spPr>
          <a:xfrm>
            <a:off x="1036328" y="5113028"/>
            <a:ext cx="2350213" cy="270843"/>
          </a:xfrm>
          <a:prstGeom prst="rect">
            <a:avLst/>
          </a:prstGeom>
          <a:noFill/>
        </p:spPr>
        <p:txBody>
          <a:bodyPr wrap="square" lIns="101799" tIns="50900" rIns="101799" bIns="50900" rtlCol="0">
            <a:spAutoFit/>
          </a:bodyPr>
          <a:lstStyle/>
          <a:p>
            <a:r>
              <a:rPr lang="en-US" sz="1100" b="1" dirty="0">
                <a:latin typeface="Century Gothic"/>
                <a:cs typeface="Century Gothic"/>
              </a:rPr>
              <a:t>Mini-Lesson</a:t>
            </a:r>
            <a:r>
              <a:rPr lang="en-US" sz="1100" b="1" dirty="0">
                <a:latin typeface="Century Gothic"/>
                <a:cs typeface="Century Gothic"/>
              </a:rPr>
              <a:t>: </a:t>
            </a:r>
            <a:r>
              <a:rPr lang="en-US" sz="1100" dirty="0">
                <a:cs typeface="Century Gothic"/>
              </a:rPr>
              <a:t>Prototyping</a:t>
            </a:r>
            <a:endParaRPr lang="en-US" sz="1100" dirty="0"/>
          </a:p>
        </p:txBody>
      </p:sp>
      <p:sp>
        <p:nvSpPr>
          <p:cNvPr id="37" name="TextBox 36"/>
          <p:cNvSpPr txBox="1"/>
          <p:nvPr/>
        </p:nvSpPr>
        <p:spPr>
          <a:xfrm>
            <a:off x="1036328" y="5532120"/>
            <a:ext cx="2350213" cy="440121"/>
          </a:xfrm>
          <a:prstGeom prst="rect">
            <a:avLst/>
          </a:prstGeom>
          <a:noFill/>
        </p:spPr>
        <p:txBody>
          <a:bodyPr wrap="square" lIns="101799" tIns="50900" rIns="101799" bIns="50900" rtlCol="0">
            <a:spAutoFit/>
          </a:bodyPr>
          <a:lstStyle/>
          <a:p>
            <a:r>
              <a:rPr lang="en-US" sz="1100" b="1" dirty="0">
                <a:latin typeface="Century Gothic"/>
                <a:cs typeface="Century Gothic"/>
              </a:rPr>
              <a:t>Activity 1: </a:t>
            </a:r>
            <a:r>
              <a:rPr lang="en-US" sz="1100" dirty="0"/>
              <a:t>Share out of ideas from previous week</a:t>
            </a:r>
            <a:endParaRPr lang="en-US" sz="1100" dirty="0"/>
          </a:p>
        </p:txBody>
      </p:sp>
      <p:sp>
        <p:nvSpPr>
          <p:cNvPr id="41" name="TextBox 40"/>
          <p:cNvSpPr txBox="1"/>
          <p:nvPr/>
        </p:nvSpPr>
        <p:spPr>
          <a:xfrm>
            <a:off x="1036328" y="6537960"/>
            <a:ext cx="2350213" cy="440121"/>
          </a:xfrm>
          <a:prstGeom prst="rect">
            <a:avLst/>
          </a:prstGeom>
          <a:noFill/>
        </p:spPr>
        <p:txBody>
          <a:bodyPr wrap="square" lIns="101799" tIns="50900" rIns="101799" bIns="50900" rtlCol="0">
            <a:spAutoFit/>
          </a:bodyPr>
          <a:lstStyle/>
          <a:p>
            <a:r>
              <a:rPr lang="en-US" sz="1100" b="1" dirty="0">
                <a:latin typeface="Century Gothic"/>
                <a:cs typeface="Century Gothic"/>
              </a:rPr>
              <a:t>Activity 3</a:t>
            </a:r>
            <a:r>
              <a:rPr lang="en-US" sz="1100" b="1" dirty="0">
                <a:latin typeface="Century Gothic"/>
                <a:cs typeface="Century Gothic"/>
              </a:rPr>
              <a:t>:</a:t>
            </a:r>
            <a:r>
              <a:rPr lang="en-US" sz="1100" dirty="0"/>
              <a:t> Journal recording time</a:t>
            </a:r>
            <a:endParaRPr lang="en-US" sz="1100" dirty="0"/>
          </a:p>
          <a:p>
            <a:endParaRPr lang="en-US" sz="1100" b="1" dirty="0">
              <a:latin typeface="Century Gothic"/>
              <a:cs typeface="Century Gothic"/>
            </a:endParaRPr>
          </a:p>
        </p:txBody>
      </p:sp>
      <p:sp>
        <p:nvSpPr>
          <p:cNvPr id="47" name="TextBox 46"/>
          <p:cNvSpPr txBox="1"/>
          <p:nvPr/>
        </p:nvSpPr>
        <p:spPr>
          <a:xfrm>
            <a:off x="1036328" y="6957068"/>
            <a:ext cx="2350213" cy="270843"/>
          </a:xfrm>
          <a:prstGeom prst="rect">
            <a:avLst/>
          </a:prstGeom>
          <a:noFill/>
        </p:spPr>
        <p:txBody>
          <a:bodyPr wrap="square" lIns="101799" tIns="50900" rIns="101799" bIns="50900" rtlCol="0">
            <a:spAutoFit/>
          </a:bodyPr>
          <a:lstStyle/>
          <a:p>
            <a:r>
              <a:rPr lang="en-US" sz="1100" b="1" dirty="0">
                <a:solidFill>
                  <a:schemeClr val="tx1">
                    <a:lumMod val="85000"/>
                    <a:lumOff val="15000"/>
                  </a:schemeClr>
                </a:solidFill>
                <a:latin typeface="Century Gothic" pitchFamily="34" charset="0"/>
              </a:rPr>
              <a:t>Assessment: </a:t>
            </a:r>
            <a:r>
              <a:rPr lang="en-US" sz="1100" dirty="0">
                <a:solidFill>
                  <a:schemeClr val="tx1">
                    <a:lumMod val="85000"/>
                    <a:lumOff val="15000"/>
                  </a:schemeClr>
                </a:solidFill>
              </a:rPr>
              <a:t>Exit Ticket</a:t>
            </a:r>
            <a:endParaRPr lang="en-US" sz="1100" dirty="0">
              <a:solidFill>
                <a:schemeClr val="tx1">
                  <a:lumMod val="85000"/>
                  <a:lumOff val="15000"/>
                </a:schemeClr>
              </a:solidFill>
            </a:endParaRPr>
          </a:p>
        </p:txBody>
      </p:sp>
      <p:sp>
        <p:nvSpPr>
          <p:cNvPr id="49" name="TextBox 48"/>
          <p:cNvSpPr txBox="1"/>
          <p:nvPr/>
        </p:nvSpPr>
        <p:spPr>
          <a:xfrm>
            <a:off x="1036320" y="6035048"/>
            <a:ext cx="2849880" cy="270843"/>
          </a:xfrm>
          <a:prstGeom prst="rect">
            <a:avLst/>
          </a:prstGeom>
          <a:noFill/>
        </p:spPr>
        <p:txBody>
          <a:bodyPr wrap="square" lIns="101799" tIns="50900" rIns="101799" bIns="50900" rtlCol="0">
            <a:spAutoFit/>
          </a:bodyPr>
          <a:lstStyle/>
          <a:p>
            <a:r>
              <a:rPr lang="en-US" sz="1100" b="1" dirty="0">
                <a:latin typeface="Century Gothic"/>
                <a:cs typeface="Century Gothic"/>
              </a:rPr>
              <a:t>Activity 2</a:t>
            </a:r>
            <a:r>
              <a:rPr lang="en-US" sz="1100" b="1" dirty="0">
                <a:latin typeface="Century Gothic"/>
                <a:cs typeface="Century Gothic"/>
              </a:rPr>
              <a:t>: </a:t>
            </a:r>
            <a:r>
              <a:rPr lang="en-US" sz="1100" dirty="0"/>
              <a:t>Build and test basic prototypes</a:t>
            </a:r>
            <a:endParaRPr lang="en-US" sz="1100" dirty="0"/>
          </a:p>
        </p:txBody>
      </p:sp>
      <p:cxnSp>
        <p:nvCxnSpPr>
          <p:cNvPr id="53" name="Straight Connector 52"/>
          <p:cNvCxnSpPr/>
          <p:nvPr/>
        </p:nvCxnSpPr>
        <p:spPr>
          <a:xfrm>
            <a:off x="5257802" y="1500960"/>
            <a:ext cx="2267466" cy="0"/>
          </a:xfrm>
          <a:prstGeom prst="line">
            <a:avLst/>
          </a:prstGeom>
          <a:ln w="3175">
            <a:solidFill>
              <a:schemeClr val="bg1">
                <a:lumMod val="65000"/>
                <a:alpha val="80000"/>
              </a:schemeClr>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5248621" y="1219945"/>
            <a:ext cx="1809751" cy="321627"/>
          </a:xfrm>
          <a:prstGeom prst="rect">
            <a:avLst/>
          </a:prstGeom>
          <a:noFill/>
        </p:spPr>
        <p:txBody>
          <a:bodyPr wrap="square" lIns="101799" tIns="50900" rIns="101799" bIns="50900" rtlCol="0">
            <a:spAutoFit/>
          </a:bodyPr>
          <a:lstStyle/>
          <a:p>
            <a:r>
              <a:rPr lang="en-US" sz="1400" b="1" dirty="0">
                <a:solidFill>
                  <a:schemeClr val="tx1">
                    <a:lumMod val="85000"/>
                    <a:lumOff val="15000"/>
                  </a:schemeClr>
                </a:solidFill>
                <a:latin typeface="Century Gothic" pitchFamily="34" charset="0"/>
              </a:rPr>
              <a:t>Standards for Unit</a:t>
            </a:r>
            <a:endParaRPr lang="en-US" sz="1400" b="1" dirty="0">
              <a:solidFill>
                <a:schemeClr val="tx1">
                  <a:lumMod val="85000"/>
                  <a:lumOff val="15000"/>
                </a:schemeClr>
              </a:solidFill>
              <a:latin typeface="Century Gothic" pitchFamily="34" charset="0"/>
            </a:endParaRPr>
          </a:p>
        </p:txBody>
      </p:sp>
      <p:sp>
        <p:nvSpPr>
          <p:cNvPr id="56" name="TextBox 55"/>
          <p:cNvSpPr txBox="1"/>
          <p:nvPr/>
        </p:nvSpPr>
        <p:spPr>
          <a:xfrm>
            <a:off x="5262582" y="7081330"/>
            <a:ext cx="1809751" cy="321627"/>
          </a:xfrm>
          <a:prstGeom prst="rect">
            <a:avLst/>
          </a:prstGeom>
          <a:noFill/>
        </p:spPr>
        <p:txBody>
          <a:bodyPr wrap="square" lIns="101799" tIns="50900" rIns="101799" bIns="50900" rtlCol="0">
            <a:spAutoFit/>
          </a:bodyPr>
          <a:lstStyle/>
          <a:p>
            <a:r>
              <a:rPr lang="en-US" sz="1400" b="1" dirty="0">
                <a:solidFill>
                  <a:schemeClr val="tx1">
                    <a:lumMod val="85000"/>
                    <a:lumOff val="15000"/>
                  </a:schemeClr>
                </a:solidFill>
                <a:latin typeface="Century Gothic" pitchFamily="34" charset="0"/>
              </a:rPr>
              <a:t>Materials </a:t>
            </a:r>
            <a:endParaRPr lang="en-US" sz="1400" b="1" dirty="0">
              <a:solidFill>
                <a:schemeClr val="tx1">
                  <a:lumMod val="85000"/>
                  <a:lumOff val="15000"/>
                </a:schemeClr>
              </a:solidFill>
              <a:latin typeface="Century Gothic" pitchFamily="34" charset="0"/>
            </a:endParaRPr>
          </a:p>
        </p:txBody>
      </p:sp>
      <p:cxnSp>
        <p:nvCxnSpPr>
          <p:cNvPr id="57" name="Straight Connector 56"/>
          <p:cNvCxnSpPr/>
          <p:nvPr/>
        </p:nvCxnSpPr>
        <p:spPr>
          <a:xfrm>
            <a:off x="5257802" y="4442918"/>
            <a:ext cx="2267466" cy="0"/>
          </a:xfrm>
          <a:prstGeom prst="line">
            <a:avLst/>
          </a:prstGeom>
          <a:ln w="3175">
            <a:solidFill>
              <a:schemeClr val="bg1">
                <a:lumMod val="65000"/>
                <a:alpha val="8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5257802" y="7369220"/>
            <a:ext cx="2267466" cy="0"/>
          </a:xfrm>
          <a:prstGeom prst="line">
            <a:avLst/>
          </a:prstGeom>
          <a:ln w="3175">
            <a:solidFill>
              <a:schemeClr val="bg1">
                <a:lumMod val="65000"/>
                <a:alpha val="80000"/>
              </a:schemeClr>
            </a:solidFill>
          </a:ln>
        </p:spPr>
        <p:style>
          <a:lnRef idx="1">
            <a:schemeClr val="accent1"/>
          </a:lnRef>
          <a:fillRef idx="0">
            <a:schemeClr val="accent1"/>
          </a:fillRef>
          <a:effectRef idx="0">
            <a:schemeClr val="accent1"/>
          </a:effectRef>
          <a:fontRef idx="minor">
            <a:schemeClr val="tx1"/>
          </a:fontRef>
        </p:style>
      </p:cxnSp>
      <p:pic>
        <p:nvPicPr>
          <p:cNvPr id="67" name="Picture 66" descr="CitizenSchools.BW.jpg"/>
          <p:cNvPicPr>
            <a:picLocks noChangeAspect="1"/>
          </p:cNvPicPr>
          <p:nvPr/>
        </p:nvPicPr>
        <p:blipFill>
          <a:blip r:embed="rId2" cstate="print"/>
          <a:stretch>
            <a:fillRect/>
          </a:stretch>
        </p:blipFill>
        <p:spPr>
          <a:xfrm>
            <a:off x="5253230" y="239493"/>
            <a:ext cx="2290571" cy="634049"/>
          </a:xfrm>
          <a:prstGeom prst="rect">
            <a:avLst/>
          </a:prstGeom>
        </p:spPr>
      </p:pic>
      <p:pic>
        <p:nvPicPr>
          <p:cNvPr id="38" name="Picture 37" descr="icons square-14.png"/>
          <p:cNvPicPr>
            <a:picLocks noChangeAspect="1"/>
          </p:cNvPicPr>
          <p:nvPr/>
        </p:nvPicPr>
        <p:blipFill>
          <a:blip r:embed="rId3" cstate="print"/>
          <a:stretch>
            <a:fillRect/>
          </a:stretch>
        </p:blipFill>
        <p:spPr>
          <a:xfrm>
            <a:off x="4" y="6"/>
            <a:ext cx="1055914" cy="1121616"/>
          </a:xfrm>
          <a:prstGeom prst="rect">
            <a:avLst/>
          </a:prstGeom>
        </p:spPr>
      </p:pic>
      <p:sp>
        <p:nvSpPr>
          <p:cNvPr id="42" name="TextBox 41"/>
          <p:cNvSpPr txBox="1"/>
          <p:nvPr/>
        </p:nvSpPr>
        <p:spPr>
          <a:xfrm>
            <a:off x="5185319" y="1616934"/>
            <a:ext cx="2297152" cy="2072564"/>
          </a:xfrm>
          <a:prstGeom prst="rect">
            <a:avLst/>
          </a:prstGeom>
          <a:noFill/>
        </p:spPr>
        <p:txBody>
          <a:bodyPr wrap="square" lIns="101799" tIns="50900" rIns="101799" bIns="50900" rtlCol="0">
            <a:spAutoFit/>
          </a:bodyPr>
          <a:lstStyle/>
          <a:p>
            <a:r>
              <a:rPr lang="en-US" sz="1200" dirty="0">
                <a:solidFill>
                  <a:schemeClr val="tx1">
                    <a:lumMod val="85000"/>
                    <a:lumOff val="15000"/>
                  </a:schemeClr>
                </a:solidFill>
                <a:latin typeface="Century Gothic" pitchFamily="34" charset="0"/>
              </a:rPr>
              <a:t>Citizen Schools Unit Standard #1: CS Students will use a Design Process to create ideas or products</a:t>
            </a:r>
          </a:p>
          <a:p>
            <a:r>
              <a:rPr lang="en-US" sz="1200" dirty="0">
                <a:solidFill>
                  <a:schemeClr val="tx1">
                    <a:lumMod val="85000"/>
                    <a:lumOff val="15000"/>
                  </a:schemeClr>
                </a:solidFill>
                <a:latin typeface="Century Gothic" pitchFamily="34" charset="0"/>
              </a:rPr>
              <a:t>Citizen Schools Unit Standard #2:Citizen Schools students will demonstrate an ability to work as a member of a team</a:t>
            </a:r>
          </a:p>
          <a:p>
            <a:endParaRPr lang="en-US" sz="1000" b="1" dirty="0">
              <a:solidFill>
                <a:schemeClr val="bg1">
                  <a:lumMod val="50000"/>
                </a:schemeClr>
              </a:solidFill>
              <a:latin typeface="Century Gothic" pitchFamily="34" charset="0"/>
            </a:endParaRPr>
          </a:p>
          <a:p>
            <a:endParaRPr lang="en-US" sz="1000" b="1" dirty="0">
              <a:solidFill>
                <a:schemeClr val="bg1">
                  <a:lumMod val="50000"/>
                </a:schemeClr>
              </a:solidFill>
              <a:latin typeface="Century Gothic" pitchFamily="34" charset="0"/>
            </a:endParaRPr>
          </a:p>
        </p:txBody>
      </p:sp>
      <p:sp>
        <p:nvSpPr>
          <p:cNvPr id="43" name="TextBox 42"/>
          <p:cNvSpPr txBox="1"/>
          <p:nvPr/>
        </p:nvSpPr>
        <p:spPr>
          <a:xfrm>
            <a:off x="5267960" y="4526280"/>
            <a:ext cx="2280339" cy="2320507"/>
          </a:xfrm>
          <a:prstGeom prst="rect">
            <a:avLst/>
          </a:prstGeom>
          <a:noFill/>
        </p:spPr>
        <p:txBody>
          <a:bodyPr wrap="square" lIns="101799" tIns="50900" rIns="101799" bIns="50900" rtlCol="0">
            <a:spAutoFit/>
          </a:bodyPr>
          <a:lstStyle/>
          <a:p>
            <a:pPr>
              <a:lnSpc>
                <a:spcPct val="150000"/>
              </a:lnSpc>
              <a:buFont typeface="Wingdings" pitchFamily="2" charset="2"/>
              <a:buChar char="§"/>
            </a:pPr>
            <a:r>
              <a:rPr lang="en-US" sz="1200" dirty="0">
                <a:solidFill>
                  <a:schemeClr val="tx1">
                    <a:lumMod val="85000"/>
                    <a:lumOff val="15000"/>
                  </a:schemeClr>
                </a:solidFill>
                <a:latin typeface="Century Gothic" pitchFamily="34" charset="0"/>
              </a:rPr>
              <a:t>ELACCSS.ELA-Literacy.WHST.6-8.2</a:t>
            </a:r>
          </a:p>
          <a:p>
            <a:pPr>
              <a:lnSpc>
                <a:spcPct val="150000"/>
              </a:lnSpc>
              <a:buFont typeface="Wingdings" pitchFamily="2" charset="2"/>
              <a:buChar char="§"/>
            </a:pPr>
            <a:r>
              <a:rPr lang="en-US" sz="1200" dirty="0">
                <a:solidFill>
                  <a:schemeClr val="tx1">
                    <a:lumMod val="85000"/>
                    <a:lumOff val="15000"/>
                  </a:schemeClr>
                </a:solidFill>
                <a:latin typeface="Century Gothic" pitchFamily="34" charset="0"/>
              </a:rPr>
              <a:t>Write informative/explanatory texts, including the narration of historical events, scientific procedures/ experiments, or technical processes. </a:t>
            </a:r>
          </a:p>
        </p:txBody>
      </p:sp>
      <p:sp>
        <p:nvSpPr>
          <p:cNvPr id="59" name="TextBox 58"/>
          <p:cNvSpPr txBox="1"/>
          <p:nvPr/>
        </p:nvSpPr>
        <p:spPr>
          <a:xfrm>
            <a:off x="5267968" y="4191008"/>
            <a:ext cx="1809751" cy="541687"/>
          </a:xfrm>
          <a:prstGeom prst="rect">
            <a:avLst/>
          </a:prstGeom>
          <a:noFill/>
        </p:spPr>
        <p:txBody>
          <a:bodyPr wrap="square" lIns="101799" tIns="50900" rIns="101799" bIns="50900" rtlCol="0">
            <a:spAutoFit/>
          </a:bodyPr>
          <a:lstStyle/>
          <a:p>
            <a:r>
              <a:rPr lang="en-US" sz="1400" b="1" dirty="0">
                <a:solidFill>
                  <a:schemeClr val="tx1">
                    <a:lumMod val="85000"/>
                    <a:lumOff val="15000"/>
                  </a:schemeClr>
                </a:solidFill>
                <a:latin typeface="Century Gothic" pitchFamily="34" charset="0"/>
              </a:rPr>
              <a:t>Common Core Standard </a:t>
            </a:r>
            <a:endParaRPr lang="en-US" sz="1400" b="1" dirty="0">
              <a:solidFill>
                <a:schemeClr val="tx1">
                  <a:lumMod val="85000"/>
                  <a:lumOff val="15000"/>
                </a:schemeClr>
              </a:solidFill>
              <a:latin typeface="Century Gothic" pitchFamily="34" charset="0"/>
            </a:endParaRPr>
          </a:p>
        </p:txBody>
      </p:sp>
    </p:spTree>
    <p:extLst>
      <p:ext uri="{BB962C8B-B14F-4D97-AF65-F5344CB8AC3E}">
        <p14:creationId xmlns:p14="http://schemas.microsoft.com/office/powerpoint/2010/main" val="1802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5257810" y="5458276"/>
            <a:ext cx="2293707" cy="4368361"/>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799" tIns="50900" rIns="101799" bIns="50900" rtlCol="0" anchor="ctr"/>
          <a:lstStyle/>
          <a:p>
            <a:pPr algn="ctr"/>
            <a:endParaRPr lang="en-US"/>
          </a:p>
        </p:txBody>
      </p:sp>
      <p:sp>
        <p:nvSpPr>
          <p:cNvPr id="32" name="Rectangle 31"/>
          <p:cNvSpPr/>
          <p:nvPr/>
        </p:nvSpPr>
        <p:spPr>
          <a:xfrm>
            <a:off x="943163" y="223849"/>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799" tIns="50900" rIns="101799" bIns="50900" rtlCol="0" anchor="ctr"/>
          <a:lstStyle/>
          <a:p>
            <a:pPr algn="ctr"/>
            <a:endParaRPr lang="en-US" dirty="0">
              <a:solidFill>
                <a:schemeClr val="bg1">
                  <a:lumMod val="50000"/>
                </a:schemeClr>
              </a:solidFill>
            </a:endParaRPr>
          </a:p>
        </p:txBody>
      </p:sp>
      <p:sp>
        <p:nvSpPr>
          <p:cNvPr id="75" name="TextBox 74"/>
          <p:cNvSpPr txBox="1"/>
          <p:nvPr/>
        </p:nvSpPr>
        <p:spPr>
          <a:xfrm>
            <a:off x="175342" y="1402261"/>
            <a:ext cx="2896545" cy="321627"/>
          </a:xfrm>
          <a:prstGeom prst="rect">
            <a:avLst/>
          </a:prstGeom>
          <a:noFill/>
        </p:spPr>
        <p:txBody>
          <a:bodyPr wrap="square" lIns="101799" tIns="50900" rIns="101799" bIns="50900" rtlCol="0">
            <a:spAutoFit/>
          </a:bodyPr>
          <a:lstStyle/>
          <a:p>
            <a:r>
              <a:rPr lang="en-US" sz="1400" b="1" dirty="0">
                <a:solidFill>
                  <a:schemeClr val="tx1">
                    <a:lumMod val="85000"/>
                    <a:lumOff val="15000"/>
                  </a:schemeClr>
                </a:solidFill>
                <a:latin typeface="Century Gothic" pitchFamily="34" charset="0"/>
              </a:rPr>
              <a:t>Hook</a:t>
            </a:r>
            <a:endParaRPr lang="en-US" sz="1400" b="1" dirty="0">
              <a:solidFill>
                <a:schemeClr val="tx1">
                  <a:lumMod val="85000"/>
                  <a:lumOff val="15000"/>
                </a:schemeClr>
              </a:solidFill>
              <a:latin typeface="Century Gothic" pitchFamily="34" charset="0"/>
            </a:endParaRPr>
          </a:p>
        </p:txBody>
      </p:sp>
      <p:sp>
        <p:nvSpPr>
          <p:cNvPr id="57" name="TextBox 56"/>
          <p:cNvSpPr txBox="1"/>
          <p:nvPr/>
        </p:nvSpPr>
        <p:spPr>
          <a:xfrm>
            <a:off x="4163240" y="1402272"/>
            <a:ext cx="1098956" cy="541687"/>
          </a:xfrm>
          <a:prstGeom prst="rect">
            <a:avLst/>
          </a:prstGeom>
          <a:noFill/>
        </p:spPr>
        <p:txBody>
          <a:bodyPr wrap="square" lIns="101799" tIns="50900" rIns="101799" bIns="50900" rtlCol="0">
            <a:spAutoFit/>
          </a:bodyPr>
          <a:lstStyle/>
          <a:p>
            <a:r>
              <a:rPr lang="en-US" sz="1400" b="1" dirty="0">
                <a:solidFill>
                  <a:schemeClr val="tx1">
                    <a:lumMod val="85000"/>
                    <a:lumOff val="15000"/>
                  </a:schemeClr>
                </a:solidFill>
                <a:latin typeface="Century Gothic" pitchFamily="34" charset="0"/>
              </a:rPr>
              <a:t>      10 Minutes</a:t>
            </a:r>
            <a:endParaRPr lang="en-US" sz="1400" b="1" dirty="0">
              <a:solidFill>
                <a:schemeClr val="tx1">
                  <a:lumMod val="85000"/>
                  <a:lumOff val="15000"/>
                </a:schemeClr>
              </a:solidFill>
              <a:latin typeface="Century Gothic" pitchFamily="34" charset="0"/>
            </a:endParaRPr>
          </a:p>
        </p:txBody>
      </p:sp>
      <p:sp>
        <p:nvSpPr>
          <p:cNvPr id="27" name="TextBox 26"/>
          <p:cNvSpPr txBox="1"/>
          <p:nvPr/>
        </p:nvSpPr>
        <p:spPr>
          <a:xfrm>
            <a:off x="175342" y="5577170"/>
            <a:ext cx="2896545" cy="321627"/>
          </a:xfrm>
          <a:prstGeom prst="rect">
            <a:avLst/>
          </a:prstGeom>
          <a:noFill/>
        </p:spPr>
        <p:txBody>
          <a:bodyPr wrap="square" lIns="101799" tIns="50900" rIns="101799" bIns="50900" rtlCol="0">
            <a:spAutoFit/>
          </a:bodyPr>
          <a:lstStyle/>
          <a:p>
            <a:r>
              <a:rPr lang="en-US" sz="1400" b="1" dirty="0">
                <a:solidFill>
                  <a:schemeClr val="tx1">
                    <a:lumMod val="85000"/>
                    <a:lumOff val="15000"/>
                  </a:schemeClr>
                </a:solidFill>
                <a:latin typeface="Century Gothic" pitchFamily="34" charset="0"/>
              </a:rPr>
              <a:t>Mini-Lesson</a:t>
            </a:r>
            <a:endParaRPr lang="en-US" sz="1400" b="1" dirty="0">
              <a:solidFill>
                <a:schemeClr val="tx1">
                  <a:lumMod val="85000"/>
                  <a:lumOff val="15000"/>
                </a:schemeClr>
              </a:solidFill>
              <a:latin typeface="Century Gothic" pitchFamily="34" charset="0"/>
            </a:endParaRPr>
          </a:p>
        </p:txBody>
      </p:sp>
      <p:sp>
        <p:nvSpPr>
          <p:cNvPr id="29" name="TextBox 28"/>
          <p:cNvSpPr txBox="1"/>
          <p:nvPr/>
        </p:nvSpPr>
        <p:spPr>
          <a:xfrm>
            <a:off x="4206785" y="5577179"/>
            <a:ext cx="1098956" cy="541687"/>
          </a:xfrm>
          <a:prstGeom prst="rect">
            <a:avLst/>
          </a:prstGeom>
          <a:noFill/>
        </p:spPr>
        <p:txBody>
          <a:bodyPr wrap="square" lIns="101799" tIns="50900" rIns="101799" bIns="50900" rtlCol="0">
            <a:spAutoFit/>
          </a:bodyPr>
          <a:lstStyle/>
          <a:p>
            <a:r>
              <a:rPr lang="en-US" sz="1400" b="1" dirty="0">
                <a:solidFill>
                  <a:schemeClr val="tx1">
                    <a:lumMod val="85000"/>
                    <a:lumOff val="15000"/>
                  </a:schemeClr>
                </a:solidFill>
                <a:latin typeface="Century Gothic" pitchFamily="34" charset="0"/>
              </a:rPr>
              <a:t>     5</a:t>
            </a:r>
          </a:p>
          <a:p>
            <a:r>
              <a:rPr lang="en-US" sz="1400" b="1" dirty="0">
                <a:solidFill>
                  <a:schemeClr val="tx1">
                    <a:lumMod val="85000"/>
                    <a:lumOff val="15000"/>
                  </a:schemeClr>
                </a:solidFill>
                <a:latin typeface="Century Gothic" pitchFamily="34" charset="0"/>
              </a:rPr>
              <a:t>Minutes</a:t>
            </a:r>
            <a:endParaRPr lang="en-US" sz="1400" b="1" dirty="0">
              <a:solidFill>
                <a:schemeClr val="tx1">
                  <a:lumMod val="85000"/>
                  <a:lumOff val="15000"/>
                </a:schemeClr>
              </a:solidFill>
              <a:latin typeface="Century Gothic" pitchFamily="34" charset="0"/>
            </a:endParaRPr>
          </a:p>
        </p:txBody>
      </p:sp>
      <p:pic>
        <p:nvPicPr>
          <p:cNvPr id="33" name="Picture 32" descr="CitizenSchools.BW.jpg"/>
          <p:cNvPicPr>
            <a:picLocks noChangeAspect="1"/>
          </p:cNvPicPr>
          <p:nvPr/>
        </p:nvPicPr>
        <p:blipFill>
          <a:blip r:embed="rId2" cstate="print"/>
          <a:stretch>
            <a:fillRect/>
          </a:stretch>
        </p:blipFill>
        <p:spPr>
          <a:xfrm>
            <a:off x="5253230" y="239493"/>
            <a:ext cx="2290571" cy="634049"/>
          </a:xfrm>
          <a:prstGeom prst="rect">
            <a:avLst/>
          </a:prstGeom>
        </p:spPr>
      </p:pic>
      <p:cxnSp>
        <p:nvCxnSpPr>
          <p:cNvPr id="34" name="Straight Connector 33"/>
          <p:cNvCxnSpPr/>
          <p:nvPr/>
        </p:nvCxnSpPr>
        <p:spPr>
          <a:xfrm>
            <a:off x="236304" y="1688056"/>
            <a:ext cx="4902436"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25200" y="5873384"/>
            <a:ext cx="4924661"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5281755" y="1477109"/>
            <a:ext cx="2293707" cy="384048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799" tIns="50900" rIns="101799" bIns="50900" rtlCol="0" anchor="ctr"/>
          <a:lstStyle/>
          <a:p>
            <a:pPr algn="ctr"/>
            <a:endParaRPr lang="en-US"/>
          </a:p>
        </p:txBody>
      </p:sp>
      <p:pic>
        <p:nvPicPr>
          <p:cNvPr id="38" name="Picture 37" descr="Chat active 32x32.png"/>
          <p:cNvPicPr>
            <a:picLocks noChangeAspect="1"/>
          </p:cNvPicPr>
          <p:nvPr/>
        </p:nvPicPr>
        <p:blipFill>
          <a:blip r:embed="rId3" cstate="print"/>
          <a:stretch>
            <a:fillRect/>
          </a:stretch>
        </p:blipFill>
        <p:spPr>
          <a:xfrm>
            <a:off x="6886224" y="1472186"/>
            <a:ext cx="444105" cy="444105"/>
          </a:xfrm>
          <a:prstGeom prst="rect">
            <a:avLst/>
          </a:prstGeom>
        </p:spPr>
      </p:pic>
      <p:sp>
        <p:nvSpPr>
          <p:cNvPr id="40" name="TextBox 39"/>
          <p:cNvSpPr txBox="1"/>
          <p:nvPr/>
        </p:nvSpPr>
        <p:spPr>
          <a:xfrm>
            <a:off x="5370911" y="1547448"/>
            <a:ext cx="1873952" cy="321627"/>
          </a:xfrm>
          <a:prstGeom prst="rect">
            <a:avLst/>
          </a:prstGeom>
          <a:noFill/>
        </p:spPr>
        <p:txBody>
          <a:bodyPr wrap="square" lIns="101799" tIns="50900" rIns="101799" bIns="50900" rtlCol="0">
            <a:spAutoFit/>
          </a:bodyPr>
          <a:lstStyle/>
          <a:p>
            <a:r>
              <a:rPr lang="en-US" sz="1400" b="1" dirty="0">
                <a:solidFill>
                  <a:schemeClr val="tx1">
                    <a:lumMod val="65000"/>
                    <a:lumOff val="35000"/>
                  </a:schemeClr>
                </a:solidFill>
                <a:latin typeface="Century Gothic" pitchFamily="34" charset="0"/>
              </a:rPr>
              <a:t>Student Says…</a:t>
            </a:r>
            <a:endParaRPr lang="en-US" sz="1400" b="1" dirty="0">
              <a:solidFill>
                <a:schemeClr val="tx1">
                  <a:lumMod val="65000"/>
                  <a:lumOff val="35000"/>
                </a:schemeClr>
              </a:solidFill>
              <a:latin typeface="Century Gothic" pitchFamily="34" charset="0"/>
            </a:endParaRPr>
          </a:p>
        </p:txBody>
      </p:sp>
      <p:pic>
        <p:nvPicPr>
          <p:cNvPr id="39" name="Picture 38" descr="Zoom in 32x32.png"/>
          <p:cNvPicPr>
            <a:picLocks noChangeAspect="1"/>
          </p:cNvPicPr>
          <p:nvPr/>
        </p:nvPicPr>
        <p:blipFill>
          <a:blip r:embed="rId4" cstate="print"/>
          <a:stretch>
            <a:fillRect/>
          </a:stretch>
        </p:blipFill>
        <p:spPr>
          <a:xfrm>
            <a:off x="6983849" y="5568969"/>
            <a:ext cx="391526" cy="391525"/>
          </a:xfrm>
          <a:prstGeom prst="rect">
            <a:avLst/>
          </a:prstGeom>
        </p:spPr>
      </p:pic>
      <p:sp>
        <p:nvSpPr>
          <p:cNvPr id="41" name="TextBox 40"/>
          <p:cNvSpPr txBox="1"/>
          <p:nvPr/>
        </p:nvSpPr>
        <p:spPr>
          <a:xfrm>
            <a:off x="5349751" y="5590487"/>
            <a:ext cx="1809751" cy="321627"/>
          </a:xfrm>
          <a:prstGeom prst="rect">
            <a:avLst/>
          </a:prstGeom>
          <a:noFill/>
        </p:spPr>
        <p:txBody>
          <a:bodyPr wrap="square" lIns="101799" tIns="50900" rIns="101799" bIns="50900" rtlCol="0">
            <a:spAutoFit/>
          </a:bodyPr>
          <a:lstStyle/>
          <a:p>
            <a:r>
              <a:rPr lang="en-US" sz="1400" b="1" dirty="0">
                <a:solidFill>
                  <a:schemeClr val="tx1">
                    <a:lumMod val="65000"/>
                    <a:lumOff val="35000"/>
                  </a:schemeClr>
                </a:solidFill>
                <a:latin typeface="Century Gothic" pitchFamily="34" charset="0"/>
              </a:rPr>
              <a:t>Closer Look!</a:t>
            </a:r>
            <a:endParaRPr lang="en-US" sz="1400" b="1" dirty="0">
              <a:solidFill>
                <a:schemeClr val="tx1">
                  <a:lumMod val="65000"/>
                  <a:lumOff val="35000"/>
                </a:schemeClr>
              </a:solidFill>
              <a:latin typeface="Century Gothic" pitchFamily="34" charset="0"/>
            </a:endParaRPr>
          </a:p>
        </p:txBody>
      </p:sp>
      <p:sp>
        <p:nvSpPr>
          <p:cNvPr id="19" name="TextBox 18"/>
          <p:cNvSpPr txBox="1"/>
          <p:nvPr/>
        </p:nvSpPr>
        <p:spPr>
          <a:xfrm>
            <a:off x="148417" y="1787382"/>
            <a:ext cx="5003457" cy="3334531"/>
          </a:xfrm>
          <a:prstGeom prst="rect">
            <a:avLst/>
          </a:prstGeom>
          <a:noFill/>
        </p:spPr>
        <p:txBody>
          <a:bodyPr wrap="square" lIns="101799" tIns="50900" rIns="101799" bIns="50900" rtlCol="0">
            <a:spAutoFit/>
          </a:bodyPr>
          <a:lstStyle/>
          <a:p>
            <a:pPr>
              <a:buFont typeface="Wingdings" pitchFamily="2" charset="2"/>
              <a:buChar char="§"/>
            </a:pPr>
            <a:r>
              <a:rPr lang="en-US" sz="1000" dirty="0">
                <a:solidFill>
                  <a:schemeClr val="tx1">
                    <a:lumMod val="85000"/>
                    <a:lumOff val="15000"/>
                  </a:schemeClr>
                </a:solidFill>
                <a:latin typeface="Century Gothic" pitchFamily="34" charset="0"/>
              </a:rPr>
              <a:t>Model the design challenge by giving the teams ~10 minutes (minus a quick explanation) to create the tallest freestanding structure possible using only sheets of normal copy paper and tape. This is the same activity as last week, but the twist this time is that it must be capable of holding a textbook (the same type for each group) without falling over or collapsing. This will require students to make a variety of compromises to their initial ideas. This will model the greater design challenge in which they will have to make compromises and changes to their initial ideas. </a:t>
            </a:r>
          </a:p>
          <a:p>
            <a:pPr>
              <a:buFont typeface="Wingdings" pitchFamily="2" charset="2"/>
              <a:buChar char="§"/>
            </a:pPr>
            <a:r>
              <a:rPr lang="en-US" sz="1000" dirty="0">
                <a:solidFill>
                  <a:schemeClr val="tx1">
                    <a:lumMod val="85000"/>
                    <a:lumOff val="15000"/>
                  </a:schemeClr>
                </a:solidFill>
                <a:latin typeface="Century Gothic" pitchFamily="34" charset="0"/>
              </a:rPr>
              <a:t>Have the teams begin right away at the beginning of class, the goal is to throw them into the challenge with little warning so they have to work as a team to figure things out</a:t>
            </a:r>
          </a:p>
          <a:p>
            <a:pPr>
              <a:buFont typeface="Wingdings" pitchFamily="2" charset="2"/>
              <a:buChar char="§"/>
            </a:pPr>
            <a:r>
              <a:rPr lang="en-US" sz="1000" dirty="0">
                <a:solidFill>
                  <a:schemeClr val="tx1">
                    <a:lumMod val="85000"/>
                    <a:lumOff val="15000"/>
                  </a:schemeClr>
                </a:solidFill>
                <a:latin typeface="Century Gothic" pitchFamily="34" charset="0"/>
              </a:rPr>
              <a:t>Tell them there are no restrictions to what they do with the paper, but it has to be a static model (it can’t move/fall over,) can’t be attached to anything but the ground and must be safe (they can’t stack chairs or anything to reach up higher. )</a:t>
            </a:r>
          </a:p>
          <a:p>
            <a:pPr>
              <a:buFont typeface="Wingdings" pitchFamily="2" charset="2"/>
              <a:buChar char="§"/>
            </a:pPr>
            <a:r>
              <a:rPr lang="en-US" sz="1000" dirty="0">
                <a:solidFill>
                  <a:schemeClr val="tx1">
                    <a:lumMod val="85000"/>
                    <a:lumOff val="15000"/>
                  </a:schemeClr>
                </a:solidFill>
                <a:latin typeface="Century Gothic" pitchFamily="34" charset="0"/>
              </a:rPr>
              <a:t>Have a hard cutoff of 10 minutes, then measure each successfully freestanding tower. </a:t>
            </a:r>
          </a:p>
          <a:p>
            <a:pPr>
              <a:buFont typeface="Wingdings" pitchFamily="2" charset="2"/>
              <a:buChar char="§"/>
            </a:pPr>
            <a:r>
              <a:rPr lang="en-US" sz="1000" dirty="0">
                <a:solidFill>
                  <a:schemeClr val="tx1">
                    <a:lumMod val="85000"/>
                    <a:lumOff val="15000"/>
                  </a:schemeClr>
                </a:solidFill>
                <a:latin typeface="Century Gothic" pitchFamily="34" charset="0"/>
              </a:rPr>
              <a:t>Quickly have the students share what they thought to be successful and non-successful designs. What set the tallest one apart? What caused any structural failures? What changes did they have to make? </a:t>
            </a:r>
          </a:p>
          <a:p>
            <a:pPr>
              <a:buFont typeface="Wingdings" pitchFamily="2" charset="2"/>
              <a:buChar char="§"/>
            </a:pPr>
            <a:r>
              <a:rPr lang="en-US" sz="1000" dirty="0">
                <a:solidFill>
                  <a:schemeClr val="tx1">
                    <a:lumMod val="85000"/>
                    <a:lumOff val="15000"/>
                  </a:schemeClr>
                </a:solidFill>
                <a:latin typeface="Century Gothic" pitchFamily="34" charset="0"/>
              </a:rPr>
              <a:t>Save the structures, we will refer back to them in the future.</a:t>
            </a:r>
          </a:p>
        </p:txBody>
      </p:sp>
      <p:sp>
        <p:nvSpPr>
          <p:cNvPr id="20" name="TextBox 19"/>
          <p:cNvSpPr txBox="1"/>
          <p:nvPr/>
        </p:nvSpPr>
        <p:spPr>
          <a:xfrm>
            <a:off x="148416" y="6007689"/>
            <a:ext cx="5042573" cy="2872866"/>
          </a:xfrm>
          <a:prstGeom prst="rect">
            <a:avLst/>
          </a:prstGeom>
          <a:noFill/>
        </p:spPr>
        <p:txBody>
          <a:bodyPr wrap="square" lIns="101799" tIns="50900" rIns="101799" bIns="50900" rtlCol="0">
            <a:spAutoFit/>
          </a:bodyPr>
          <a:lstStyle/>
          <a:p>
            <a:pPr>
              <a:buFont typeface="Wingdings" pitchFamily="2" charset="2"/>
              <a:buChar char="§"/>
            </a:pPr>
            <a:r>
              <a:rPr lang="en-US" sz="1000" b="1" dirty="0">
                <a:solidFill>
                  <a:schemeClr val="tx1">
                    <a:lumMod val="85000"/>
                    <a:lumOff val="15000"/>
                  </a:schemeClr>
                </a:solidFill>
                <a:latin typeface="Century Gothic" pitchFamily="34" charset="0"/>
              </a:rPr>
              <a:t> Objectives / Agenda: </a:t>
            </a:r>
            <a:r>
              <a:rPr lang="en-US" sz="1000" dirty="0">
                <a:solidFill>
                  <a:schemeClr val="tx1">
                    <a:lumMod val="85000"/>
                    <a:lumOff val="15000"/>
                  </a:schemeClr>
                </a:solidFill>
                <a:latin typeface="Century Gothic" pitchFamily="34" charset="0"/>
              </a:rPr>
              <a:t>Go over the schedule for the day,  </a:t>
            </a:r>
            <a:endParaRPr lang="en-US" sz="1000" b="1" dirty="0">
              <a:solidFill>
                <a:schemeClr val="tx1">
                  <a:lumMod val="85000"/>
                  <a:lumOff val="15000"/>
                </a:schemeClr>
              </a:solidFill>
              <a:latin typeface="Century Gothic" pitchFamily="34" charset="0"/>
            </a:endParaRP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Preview assessment: </a:t>
            </a:r>
            <a:r>
              <a:rPr lang="en-US" sz="1000" dirty="0">
                <a:solidFill>
                  <a:schemeClr val="tx1">
                    <a:lumMod val="85000"/>
                    <a:lumOff val="15000"/>
                  </a:schemeClr>
                </a:solidFill>
                <a:latin typeface="Century Gothic" pitchFamily="34" charset="0"/>
              </a:rPr>
              <a:t>Today’s assessment is a quick exit ticket.</a:t>
            </a:r>
          </a:p>
          <a:p>
            <a:pPr>
              <a:buFont typeface="Wingdings" pitchFamily="2" charset="2"/>
              <a:buChar char="§"/>
            </a:pPr>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Direct Teach/Connections: </a:t>
            </a:r>
            <a:r>
              <a:rPr lang="en-US" sz="1000" dirty="0">
                <a:solidFill>
                  <a:schemeClr val="tx1">
                    <a:lumMod val="85000"/>
                    <a:lumOff val="15000"/>
                  </a:schemeClr>
                </a:solidFill>
                <a:latin typeface="Century Gothic" pitchFamily="34" charset="0"/>
              </a:rPr>
              <a:t>Explain what prototyping is, and how it is critical for any engineering activity. Before you make your final product, you want to test the overall idea without investing too many resources (time and/or money.) Generally prototyping is a quick exercise in which simple mockups of the final product or idea are built or fleshed out. Prototyping is a critical part of the design process, both for engineers and any other profession where you come up with a new idea.  </a:t>
            </a: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Transition: </a:t>
            </a:r>
            <a:r>
              <a:rPr lang="en-US" sz="1000" dirty="0">
                <a:solidFill>
                  <a:schemeClr val="tx1">
                    <a:lumMod val="85000"/>
                    <a:lumOff val="15000"/>
                  </a:schemeClr>
                </a:solidFill>
                <a:latin typeface="Century Gothic" pitchFamily="34" charset="0"/>
              </a:rPr>
              <a:t>So, just like professional engineering teams, we are going to prototype our solutions to the design challenge. In professional engineering, failure is just as important as success. It gives us new information about our designs that we can learn from and improve off of! Before we get there though, we’re going to review what our ideas were from last week since we did not have a chance to do that as a class.  </a:t>
            </a:r>
            <a:endParaRPr lang="en-US" sz="1000" b="1" dirty="0">
              <a:solidFill>
                <a:schemeClr val="tx1">
                  <a:lumMod val="85000"/>
                  <a:lumOff val="15000"/>
                </a:schemeClr>
              </a:solidFill>
              <a:latin typeface="Century Gothic" pitchFamily="34" charset="0"/>
            </a:endParaRPr>
          </a:p>
        </p:txBody>
      </p:sp>
      <p:pic>
        <p:nvPicPr>
          <p:cNvPr id="21" name="Picture 20" descr="icons square-14.png"/>
          <p:cNvPicPr>
            <a:picLocks noChangeAspect="1"/>
          </p:cNvPicPr>
          <p:nvPr/>
        </p:nvPicPr>
        <p:blipFill>
          <a:blip r:embed="rId5" cstate="print"/>
          <a:stretch>
            <a:fillRect/>
          </a:stretch>
        </p:blipFill>
        <p:spPr>
          <a:xfrm>
            <a:off x="4" y="6"/>
            <a:ext cx="1055914" cy="1121616"/>
          </a:xfrm>
          <a:prstGeom prst="rect">
            <a:avLst/>
          </a:prstGeom>
        </p:spPr>
      </p:pic>
      <p:sp>
        <p:nvSpPr>
          <p:cNvPr id="22" name="TextBox 21"/>
          <p:cNvSpPr txBox="1"/>
          <p:nvPr/>
        </p:nvSpPr>
        <p:spPr>
          <a:xfrm>
            <a:off x="930894" y="305793"/>
            <a:ext cx="3743848" cy="595319"/>
          </a:xfrm>
          <a:prstGeom prst="rect">
            <a:avLst/>
          </a:prstGeom>
          <a:noFill/>
        </p:spPr>
        <p:txBody>
          <a:bodyPr wrap="square" lIns="101799" tIns="50900" rIns="101799" bIns="50900"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3 </a:t>
            </a:r>
            <a:r>
              <a:rPr lang="en-US" sz="1300" dirty="0">
                <a:solidFill>
                  <a:schemeClr val="tx1">
                    <a:lumMod val="85000"/>
                    <a:lumOff val="15000"/>
                  </a:schemeClr>
                </a:solidFill>
                <a:latin typeface="Century Gothic" pitchFamily="34" charset="0"/>
              </a:rPr>
              <a:t>– page 2</a:t>
            </a:r>
            <a:endParaRPr lang="en-US" sz="1300" b="1" dirty="0">
              <a:solidFill>
                <a:schemeClr val="tx1">
                  <a:lumMod val="85000"/>
                  <a:lumOff val="15000"/>
                </a:schemeClr>
              </a:solidFill>
              <a:latin typeface="Century Gothic" pitchFamily="34" charset="0"/>
            </a:endParaRPr>
          </a:p>
        </p:txBody>
      </p:sp>
      <p:sp>
        <p:nvSpPr>
          <p:cNvPr id="23" name="TextBox 22"/>
          <p:cNvSpPr txBox="1"/>
          <p:nvPr/>
        </p:nvSpPr>
        <p:spPr>
          <a:xfrm>
            <a:off x="5486402" y="1951473"/>
            <a:ext cx="2018371" cy="2149819"/>
          </a:xfrm>
          <a:prstGeom prst="rect">
            <a:avLst/>
          </a:prstGeom>
          <a:noFill/>
        </p:spPr>
        <p:txBody>
          <a:bodyPr wrap="square" lIns="101799" tIns="50900" rIns="101799" bIns="50900" rtlCol="0">
            <a:spAutoFit/>
          </a:bodyPr>
          <a:lstStyle/>
          <a:p>
            <a:r>
              <a:rPr lang="en-US" sz="1200" dirty="0"/>
              <a:t>“Our tower completely failed! This stinks!”</a:t>
            </a:r>
          </a:p>
          <a:p>
            <a:r>
              <a:rPr lang="en-US" sz="1200" i="1" dirty="0"/>
              <a:t>Failure is actually a good thing. It’s something that we can learn from and enables us to improve our future designs. Everyone makes mistakes, as long as you record them and make changes from them you are doing great!  </a:t>
            </a:r>
            <a:endParaRPr lang="en-US" sz="1200" i="1" dirty="0"/>
          </a:p>
        </p:txBody>
      </p:sp>
      <p:sp>
        <p:nvSpPr>
          <p:cNvPr id="24" name="TextBox 23"/>
          <p:cNvSpPr txBox="1"/>
          <p:nvPr/>
        </p:nvSpPr>
        <p:spPr>
          <a:xfrm>
            <a:off x="5397192" y="6077426"/>
            <a:ext cx="2029522" cy="3057449"/>
          </a:xfrm>
          <a:prstGeom prst="rect">
            <a:avLst/>
          </a:prstGeom>
          <a:noFill/>
        </p:spPr>
        <p:txBody>
          <a:bodyPr wrap="square" lIns="101799" tIns="50900" rIns="101799" bIns="50900" rtlCol="0">
            <a:spAutoFit/>
          </a:bodyPr>
          <a:lstStyle/>
          <a:p>
            <a:r>
              <a:rPr lang="en-US" sz="1200" dirty="0"/>
              <a:t>The hook activity is important because not only does it get the students engaged in the day’s lesson, but it builds on the previous week, mirroring how the progression of the Tech Challenge will work. It will also inform future weeks’ hooks, where will will practice analyzing design successes, challenges and issues. The Hook is intended to be extremely quick, forcing students to put ideas together without hesitation. </a:t>
            </a:r>
            <a:endParaRPr lang="en-US" sz="1200" dirty="0"/>
          </a:p>
        </p:txBody>
      </p:sp>
      <p:sp>
        <p:nvSpPr>
          <p:cNvPr id="25" name="TextBox 24"/>
          <p:cNvSpPr txBox="1"/>
          <p:nvPr/>
        </p:nvSpPr>
        <p:spPr>
          <a:xfrm>
            <a:off x="172728" y="922020"/>
            <a:ext cx="7315201" cy="507832"/>
          </a:xfrm>
          <a:prstGeom prst="rect">
            <a:avLst/>
          </a:prstGeom>
          <a:noFill/>
          <a:ln>
            <a:noFill/>
          </a:ln>
        </p:spPr>
        <p:txBody>
          <a:bodyPr wrap="square" lIns="101799" tIns="50900" rIns="101799" bIns="50900" rtlCol="0">
            <a:spAutoFit/>
          </a:bodyPr>
          <a:lstStyle/>
          <a:p>
            <a:pPr>
              <a:buFont typeface="Wingdings" pitchFamily="2" charset="2"/>
              <a:buChar char="§"/>
            </a:pPr>
            <a:r>
              <a:rPr lang="en-US" sz="1300" dirty="0"/>
              <a:t>Objective: </a:t>
            </a:r>
            <a:r>
              <a:rPr lang="en-US" sz="1300" dirty="0">
                <a:solidFill>
                  <a:schemeClr val="tx1">
                    <a:lumMod val="85000"/>
                    <a:lumOff val="15000"/>
                  </a:schemeClr>
                </a:solidFill>
                <a:latin typeface="Century Gothic" pitchFamily="34" charset="0"/>
              </a:rPr>
              <a:t>Exercise flexibility and willingness to be helpful in making necessary compromises to accomplish a common goal </a:t>
            </a:r>
          </a:p>
        </p:txBody>
      </p:sp>
    </p:spTree>
    <p:extLst>
      <p:ext uri="{BB962C8B-B14F-4D97-AF65-F5344CB8AC3E}">
        <p14:creationId xmlns:p14="http://schemas.microsoft.com/office/powerpoint/2010/main" val="3245196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943163" y="223849"/>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799" tIns="50900" rIns="101799" bIns="50900" rtlCol="0" anchor="ctr"/>
          <a:lstStyle/>
          <a:p>
            <a:pPr algn="ctr"/>
            <a:endParaRPr lang="en-US" dirty="0">
              <a:solidFill>
                <a:schemeClr val="bg1">
                  <a:lumMod val="50000"/>
                </a:schemeClr>
              </a:solidFill>
            </a:endParaRPr>
          </a:p>
        </p:txBody>
      </p:sp>
      <p:sp>
        <p:nvSpPr>
          <p:cNvPr id="75" name="TextBox 74"/>
          <p:cNvSpPr txBox="1"/>
          <p:nvPr/>
        </p:nvSpPr>
        <p:spPr>
          <a:xfrm>
            <a:off x="175342" y="1408705"/>
            <a:ext cx="2896545" cy="541687"/>
          </a:xfrm>
          <a:prstGeom prst="rect">
            <a:avLst/>
          </a:prstGeom>
          <a:noFill/>
        </p:spPr>
        <p:txBody>
          <a:bodyPr wrap="square" lIns="101799" tIns="50900" rIns="101799" bIns="50900" rtlCol="0">
            <a:spAutoFit/>
          </a:bodyPr>
          <a:lstStyle/>
          <a:p>
            <a:r>
              <a:rPr lang="en-US" sz="1400" b="1" dirty="0">
                <a:solidFill>
                  <a:schemeClr val="tx1">
                    <a:lumMod val="85000"/>
                    <a:lumOff val="15000"/>
                  </a:schemeClr>
                </a:solidFill>
                <a:latin typeface="Century Gothic" pitchFamily="34" charset="0"/>
              </a:rPr>
              <a:t>Activity 1 Class sharing of ideas 	</a:t>
            </a:r>
            <a:endParaRPr lang="en-US" sz="1400" b="1" dirty="0">
              <a:solidFill>
                <a:schemeClr val="tx1">
                  <a:lumMod val="85000"/>
                  <a:lumOff val="15000"/>
                </a:schemeClr>
              </a:solidFill>
              <a:latin typeface="Century Gothic" pitchFamily="34" charset="0"/>
            </a:endParaRPr>
          </a:p>
        </p:txBody>
      </p:sp>
      <p:sp>
        <p:nvSpPr>
          <p:cNvPr id="58" name="TextBox 57"/>
          <p:cNvSpPr txBox="1"/>
          <p:nvPr/>
        </p:nvSpPr>
        <p:spPr>
          <a:xfrm>
            <a:off x="172722" y="5029208"/>
            <a:ext cx="3969947" cy="541687"/>
          </a:xfrm>
          <a:prstGeom prst="rect">
            <a:avLst/>
          </a:prstGeom>
          <a:noFill/>
        </p:spPr>
        <p:txBody>
          <a:bodyPr wrap="square" lIns="101799" tIns="50900" rIns="101799" bIns="50900" rtlCol="0">
            <a:spAutoFit/>
          </a:bodyPr>
          <a:lstStyle/>
          <a:p>
            <a:r>
              <a:rPr lang="en-US" sz="1400" b="1" dirty="0">
                <a:solidFill>
                  <a:schemeClr val="tx1">
                    <a:lumMod val="85000"/>
                    <a:lumOff val="15000"/>
                  </a:schemeClr>
                </a:solidFill>
                <a:latin typeface="Century Gothic" pitchFamily="34" charset="0"/>
              </a:rPr>
              <a:t>Activity </a:t>
            </a:r>
            <a:r>
              <a:rPr lang="en-US" sz="1400" b="1" dirty="0">
                <a:solidFill>
                  <a:schemeClr val="tx1">
                    <a:lumMod val="85000"/>
                    <a:lumOff val="15000"/>
                  </a:schemeClr>
                </a:solidFill>
                <a:latin typeface="Century Gothic" pitchFamily="34" charset="0"/>
              </a:rPr>
              <a:t>2 </a:t>
            </a:r>
            <a:r>
              <a:rPr lang="en-US" sz="1400" b="1" dirty="0">
                <a:solidFill>
                  <a:schemeClr val="tx1">
                    <a:lumMod val="85000"/>
                    <a:lumOff val="15000"/>
                  </a:schemeClr>
                </a:solidFill>
                <a:latin typeface="Century Gothic" pitchFamily="34" charset="0"/>
              </a:rPr>
              <a:t>Prototyping</a:t>
            </a:r>
            <a:endParaRPr lang="en-US" sz="1400" b="1" dirty="0">
              <a:solidFill>
                <a:schemeClr val="tx1">
                  <a:lumMod val="85000"/>
                  <a:lumOff val="15000"/>
                </a:schemeClr>
              </a:solidFill>
              <a:latin typeface="Century Gothic" pitchFamily="34" charset="0"/>
            </a:endParaRPr>
          </a:p>
          <a:p>
            <a:endParaRPr lang="en-US" sz="1400" b="1" dirty="0">
              <a:solidFill>
                <a:schemeClr val="tx1">
                  <a:lumMod val="85000"/>
                  <a:lumOff val="15000"/>
                </a:schemeClr>
              </a:solidFill>
              <a:latin typeface="Century Gothic" pitchFamily="34" charset="0"/>
            </a:endParaRPr>
          </a:p>
        </p:txBody>
      </p:sp>
      <p:sp>
        <p:nvSpPr>
          <p:cNvPr id="21" name="TextBox 20"/>
          <p:cNvSpPr txBox="1"/>
          <p:nvPr/>
        </p:nvSpPr>
        <p:spPr>
          <a:xfrm>
            <a:off x="4163240" y="1408707"/>
            <a:ext cx="1098956" cy="541687"/>
          </a:xfrm>
          <a:prstGeom prst="rect">
            <a:avLst/>
          </a:prstGeom>
          <a:noFill/>
        </p:spPr>
        <p:txBody>
          <a:bodyPr wrap="square" lIns="101799" tIns="50900" rIns="101799" bIns="50900" rtlCol="0">
            <a:spAutoFit/>
          </a:bodyPr>
          <a:lstStyle/>
          <a:p>
            <a:r>
              <a:rPr lang="en-US" sz="1400" b="1" dirty="0">
                <a:solidFill>
                  <a:schemeClr val="tx1">
                    <a:lumMod val="85000"/>
                    <a:lumOff val="15000"/>
                  </a:schemeClr>
                </a:solidFill>
                <a:latin typeface="Century Gothic" pitchFamily="34" charset="0"/>
              </a:rPr>
              <a:t>     10 Minutes</a:t>
            </a:r>
            <a:endParaRPr lang="en-US" sz="1400" b="1" dirty="0">
              <a:solidFill>
                <a:schemeClr val="tx1">
                  <a:lumMod val="85000"/>
                  <a:lumOff val="15000"/>
                </a:schemeClr>
              </a:solidFill>
              <a:latin typeface="Century Gothic" pitchFamily="34" charset="0"/>
            </a:endParaRPr>
          </a:p>
        </p:txBody>
      </p:sp>
      <p:sp>
        <p:nvSpPr>
          <p:cNvPr id="22" name="TextBox 21"/>
          <p:cNvSpPr txBox="1"/>
          <p:nvPr/>
        </p:nvSpPr>
        <p:spPr>
          <a:xfrm>
            <a:off x="4231645" y="5029208"/>
            <a:ext cx="1098956" cy="541687"/>
          </a:xfrm>
          <a:prstGeom prst="rect">
            <a:avLst/>
          </a:prstGeom>
          <a:noFill/>
        </p:spPr>
        <p:txBody>
          <a:bodyPr wrap="square" lIns="101799" tIns="50900" rIns="101799" bIns="50900" rtlCol="0">
            <a:spAutoFit/>
          </a:bodyPr>
          <a:lstStyle/>
          <a:p>
            <a:r>
              <a:rPr lang="en-US" sz="1400" b="1" dirty="0">
                <a:solidFill>
                  <a:schemeClr val="tx1">
                    <a:lumMod val="85000"/>
                    <a:lumOff val="15000"/>
                  </a:schemeClr>
                </a:solidFill>
                <a:latin typeface="Century Gothic" pitchFamily="34" charset="0"/>
              </a:rPr>
              <a:t>45     Minutes</a:t>
            </a:r>
            <a:endParaRPr lang="en-US" sz="1400" b="1" dirty="0">
              <a:solidFill>
                <a:schemeClr val="tx1">
                  <a:lumMod val="85000"/>
                  <a:lumOff val="15000"/>
                </a:schemeClr>
              </a:solidFill>
              <a:latin typeface="Century Gothic" pitchFamily="34" charset="0"/>
            </a:endParaRPr>
          </a:p>
        </p:txBody>
      </p:sp>
      <p:pic>
        <p:nvPicPr>
          <p:cNvPr id="31" name="Picture 30" descr="CitizenSchools.BW.jpg"/>
          <p:cNvPicPr>
            <a:picLocks noChangeAspect="1"/>
          </p:cNvPicPr>
          <p:nvPr/>
        </p:nvPicPr>
        <p:blipFill>
          <a:blip r:embed="rId2" cstate="print"/>
          <a:stretch>
            <a:fillRect/>
          </a:stretch>
        </p:blipFill>
        <p:spPr>
          <a:xfrm>
            <a:off x="5253230" y="239493"/>
            <a:ext cx="2290571" cy="634049"/>
          </a:xfrm>
          <a:prstGeom prst="rect">
            <a:avLst/>
          </a:prstGeom>
        </p:spPr>
      </p:pic>
      <p:sp>
        <p:nvSpPr>
          <p:cNvPr id="40" name="Rectangle 39"/>
          <p:cNvSpPr/>
          <p:nvPr/>
        </p:nvSpPr>
        <p:spPr>
          <a:xfrm>
            <a:off x="5257810" y="1250961"/>
            <a:ext cx="2293707" cy="4092575"/>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799" tIns="50900" rIns="101799" bIns="50900" rtlCol="0" anchor="ctr"/>
          <a:lstStyle/>
          <a:p>
            <a:pPr algn="ctr"/>
            <a:endParaRPr lang="en-US"/>
          </a:p>
        </p:txBody>
      </p:sp>
      <p:sp>
        <p:nvSpPr>
          <p:cNvPr id="41" name="Rectangle 40"/>
          <p:cNvSpPr/>
          <p:nvPr/>
        </p:nvSpPr>
        <p:spPr>
          <a:xfrm>
            <a:off x="5257810" y="5464175"/>
            <a:ext cx="2293707" cy="4362450"/>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799" tIns="50900" rIns="101799" bIns="50900" rtlCol="0" anchor="ctr"/>
          <a:lstStyle/>
          <a:p>
            <a:pPr algn="ctr"/>
            <a:endParaRPr lang="en-US"/>
          </a:p>
        </p:txBody>
      </p:sp>
      <p:sp>
        <p:nvSpPr>
          <p:cNvPr id="42" name="TextBox 41"/>
          <p:cNvSpPr txBox="1"/>
          <p:nvPr/>
        </p:nvSpPr>
        <p:spPr>
          <a:xfrm>
            <a:off x="5366168" y="5614984"/>
            <a:ext cx="1809751" cy="321627"/>
          </a:xfrm>
          <a:prstGeom prst="rect">
            <a:avLst/>
          </a:prstGeom>
          <a:noFill/>
        </p:spPr>
        <p:txBody>
          <a:bodyPr wrap="square" lIns="101799" tIns="50900" rIns="101799" bIns="50900" rtlCol="0">
            <a:spAutoFit/>
          </a:bodyPr>
          <a:lstStyle/>
          <a:p>
            <a:r>
              <a:rPr lang="en-US" sz="1400" b="1" dirty="0">
                <a:solidFill>
                  <a:schemeClr val="tx1">
                    <a:lumMod val="65000"/>
                    <a:lumOff val="35000"/>
                  </a:schemeClr>
                </a:solidFill>
                <a:latin typeface="Century Gothic" pitchFamily="34" charset="0"/>
              </a:rPr>
              <a:t>Additional Notes</a:t>
            </a:r>
            <a:endParaRPr lang="en-US" sz="1400" b="1" dirty="0">
              <a:solidFill>
                <a:schemeClr val="tx1">
                  <a:lumMod val="65000"/>
                  <a:lumOff val="35000"/>
                </a:schemeClr>
              </a:solidFill>
              <a:latin typeface="Century Gothic" pitchFamily="34" charset="0"/>
            </a:endParaRPr>
          </a:p>
        </p:txBody>
      </p:sp>
      <p:pic>
        <p:nvPicPr>
          <p:cNvPr id="43" name="Picture 42" descr="Pie chart 32x32.png"/>
          <p:cNvPicPr>
            <a:picLocks noChangeAspect="1"/>
          </p:cNvPicPr>
          <p:nvPr/>
        </p:nvPicPr>
        <p:blipFill>
          <a:blip r:embed="rId3" cstate="print"/>
          <a:stretch>
            <a:fillRect/>
          </a:stretch>
        </p:blipFill>
        <p:spPr>
          <a:xfrm>
            <a:off x="7021534" y="1371476"/>
            <a:ext cx="393844" cy="393843"/>
          </a:xfrm>
          <a:prstGeom prst="rect">
            <a:avLst/>
          </a:prstGeom>
        </p:spPr>
      </p:pic>
      <p:pic>
        <p:nvPicPr>
          <p:cNvPr id="45" name="Picture 44" descr="Document 32x32.png"/>
          <p:cNvPicPr>
            <a:picLocks noChangeAspect="1"/>
          </p:cNvPicPr>
          <p:nvPr/>
        </p:nvPicPr>
        <p:blipFill>
          <a:blip r:embed="rId4" cstate="print"/>
          <a:stretch>
            <a:fillRect/>
          </a:stretch>
        </p:blipFill>
        <p:spPr>
          <a:xfrm>
            <a:off x="7031810" y="5575967"/>
            <a:ext cx="393844" cy="393843"/>
          </a:xfrm>
          <a:prstGeom prst="rect">
            <a:avLst/>
          </a:prstGeom>
        </p:spPr>
      </p:pic>
      <p:sp>
        <p:nvSpPr>
          <p:cNvPr id="46" name="TextBox 45"/>
          <p:cNvSpPr txBox="1"/>
          <p:nvPr/>
        </p:nvSpPr>
        <p:spPr>
          <a:xfrm>
            <a:off x="5381807" y="1413911"/>
            <a:ext cx="1809751" cy="321627"/>
          </a:xfrm>
          <a:prstGeom prst="rect">
            <a:avLst/>
          </a:prstGeom>
          <a:noFill/>
        </p:spPr>
        <p:txBody>
          <a:bodyPr wrap="square" lIns="101799" tIns="50900" rIns="101799" bIns="50900" rtlCol="0">
            <a:spAutoFit/>
          </a:bodyPr>
          <a:lstStyle/>
          <a:p>
            <a:r>
              <a:rPr lang="en-US" sz="1400" b="1" dirty="0">
                <a:solidFill>
                  <a:schemeClr val="tx1">
                    <a:lumMod val="65000"/>
                    <a:lumOff val="35000"/>
                  </a:schemeClr>
                </a:solidFill>
                <a:latin typeface="Century Gothic" pitchFamily="34" charset="0"/>
              </a:rPr>
              <a:t>Missing Parts…</a:t>
            </a:r>
            <a:endParaRPr lang="en-US" sz="1400" b="1" dirty="0">
              <a:solidFill>
                <a:schemeClr val="tx1">
                  <a:lumMod val="65000"/>
                  <a:lumOff val="35000"/>
                </a:schemeClr>
              </a:solidFill>
              <a:latin typeface="Century Gothic" pitchFamily="34" charset="0"/>
            </a:endParaRPr>
          </a:p>
        </p:txBody>
      </p:sp>
      <p:cxnSp>
        <p:nvCxnSpPr>
          <p:cNvPr id="47" name="Straight Connector 46"/>
          <p:cNvCxnSpPr/>
          <p:nvPr/>
        </p:nvCxnSpPr>
        <p:spPr>
          <a:xfrm>
            <a:off x="236303" y="1694492"/>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59082" y="5280660"/>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8" name="Picture 17" descr="icons square-14.png"/>
          <p:cNvPicPr>
            <a:picLocks noChangeAspect="1"/>
          </p:cNvPicPr>
          <p:nvPr/>
        </p:nvPicPr>
        <p:blipFill>
          <a:blip r:embed="rId5" cstate="print"/>
          <a:stretch>
            <a:fillRect/>
          </a:stretch>
        </p:blipFill>
        <p:spPr>
          <a:xfrm>
            <a:off x="4" y="6"/>
            <a:ext cx="1055914" cy="1121616"/>
          </a:xfrm>
          <a:prstGeom prst="rect">
            <a:avLst/>
          </a:prstGeom>
        </p:spPr>
      </p:pic>
      <p:sp>
        <p:nvSpPr>
          <p:cNvPr id="19" name="TextBox 18"/>
          <p:cNvSpPr txBox="1"/>
          <p:nvPr/>
        </p:nvSpPr>
        <p:spPr>
          <a:xfrm>
            <a:off x="930894" y="305793"/>
            <a:ext cx="3743848" cy="595319"/>
          </a:xfrm>
          <a:prstGeom prst="rect">
            <a:avLst/>
          </a:prstGeom>
          <a:noFill/>
        </p:spPr>
        <p:txBody>
          <a:bodyPr wrap="square" lIns="101799" tIns="50900" rIns="101799" bIns="50900"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3 </a:t>
            </a:r>
            <a:r>
              <a:rPr lang="en-US" sz="1300" dirty="0">
                <a:solidFill>
                  <a:schemeClr val="tx1">
                    <a:lumMod val="85000"/>
                    <a:lumOff val="15000"/>
                  </a:schemeClr>
                </a:solidFill>
                <a:latin typeface="Century Gothic" pitchFamily="34" charset="0"/>
              </a:rPr>
              <a:t>– page 3</a:t>
            </a:r>
            <a:endParaRPr lang="en-US" sz="1300" b="1" dirty="0">
              <a:solidFill>
                <a:schemeClr val="tx1">
                  <a:lumMod val="85000"/>
                  <a:lumOff val="15000"/>
                </a:schemeClr>
              </a:solidFill>
              <a:latin typeface="Century Gothic" pitchFamily="34" charset="0"/>
            </a:endParaRPr>
          </a:p>
        </p:txBody>
      </p:sp>
      <p:sp>
        <p:nvSpPr>
          <p:cNvPr id="20" name="TextBox 19"/>
          <p:cNvSpPr txBox="1"/>
          <p:nvPr/>
        </p:nvSpPr>
        <p:spPr>
          <a:xfrm>
            <a:off x="5386042" y="1862264"/>
            <a:ext cx="2074127" cy="3057449"/>
          </a:xfrm>
          <a:prstGeom prst="rect">
            <a:avLst/>
          </a:prstGeom>
          <a:noFill/>
        </p:spPr>
        <p:txBody>
          <a:bodyPr wrap="square" lIns="101799" tIns="50900" rIns="101799" bIns="50900" rtlCol="0">
            <a:spAutoFit/>
          </a:bodyPr>
          <a:lstStyle/>
          <a:p>
            <a:r>
              <a:rPr lang="en-US" sz="1200" dirty="0"/>
              <a:t>This presentation serves two purposes.</a:t>
            </a:r>
          </a:p>
          <a:p>
            <a:r>
              <a:rPr lang="en-US" sz="1200" dirty="0"/>
              <a:t>First, practice for the day of the Tech Challenge when they will have to speak as a group to explain their device and process.</a:t>
            </a:r>
          </a:p>
          <a:p>
            <a:r>
              <a:rPr lang="en-US" sz="1200" dirty="0"/>
              <a:t>Second, with a week off, not every member of the group might remember what they decided at the end of the last session. Presenting as a group will both remind those members while teaching them reliance on one another and encouraging cohesion.</a:t>
            </a:r>
            <a:endParaRPr lang="en-US" sz="1200" dirty="0"/>
          </a:p>
        </p:txBody>
      </p:sp>
      <p:sp>
        <p:nvSpPr>
          <p:cNvPr id="23" name="TextBox 22"/>
          <p:cNvSpPr txBox="1"/>
          <p:nvPr/>
        </p:nvSpPr>
        <p:spPr>
          <a:xfrm>
            <a:off x="5267960" y="6084858"/>
            <a:ext cx="2331720" cy="3426781"/>
          </a:xfrm>
          <a:prstGeom prst="rect">
            <a:avLst/>
          </a:prstGeom>
          <a:noFill/>
        </p:spPr>
        <p:txBody>
          <a:bodyPr wrap="square" lIns="101799" tIns="50900" rIns="101799" bIns="50900" rtlCol="0">
            <a:spAutoFit/>
          </a:bodyPr>
          <a:lstStyle/>
          <a:p>
            <a:r>
              <a:rPr lang="en-US" sz="1200" dirty="0"/>
              <a:t>Prototyping can be a very fun activity, but students might get caught up by a few things. First, use your classroom management techniques to make sure they stay on task. 45 minutes is not that much time, especially for more complicated devices.  Secondly, students might get focused on specific materials or components. It isn’t important (at this stage) that their prototype be functional, but they do have to consider what materials you will and will not be able to get for the final devices. This is a good time to move them away from costly or dangerous components. </a:t>
            </a:r>
            <a:endParaRPr lang="en-US" sz="1200" dirty="0"/>
          </a:p>
        </p:txBody>
      </p:sp>
      <p:sp>
        <p:nvSpPr>
          <p:cNvPr id="2" name="TextBox 1"/>
          <p:cNvSpPr txBox="1"/>
          <p:nvPr/>
        </p:nvSpPr>
        <p:spPr>
          <a:xfrm>
            <a:off x="1093897" y="2710185"/>
            <a:ext cx="205586" cy="410571"/>
          </a:xfrm>
          <a:prstGeom prst="rect">
            <a:avLst/>
          </a:prstGeom>
          <a:noFill/>
        </p:spPr>
        <p:txBody>
          <a:bodyPr wrap="none" lIns="101799" tIns="50900" rIns="101799" bIns="50900" rtlCol="0">
            <a:spAutoFit/>
          </a:bodyPr>
          <a:lstStyle/>
          <a:p>
            <a:endParaRPr lang="en-US" dirty="0"/>
          </a:p>
        </p:txBody>
      </p:sp>
      <p:sp>
        <p:nvSpPr>
          <p:cNvPr id="3" name="TextBox 2"/>
          <p:cNvSpPr txBox="1"/>
          <p:nvPr/>
        </p:nvSpPr>
        <p:spPr>
          <a:xfrm>
            <a:off x="431800" y="1844040"/>
            <a:ext cx="4577080" cy="2872866"/>
          </a:xfrm>
          <a:prstGeom prst="rect">
            <a:avLst/>
          </a:prstGeom>
          <a:noFill/>
        </p:spPr>
        <p:txBody>
          <a:bodyPr wrap="square" lIns="101799" tIns="50900" rIns="101799" bIns="50900" rtlCol="0">
            <a:spAutoFit/>
          </a:bodyPr>
          <a:lstStyle/>
          <a:p>
            <a:pPr>
              <a:buFont typeface="Wingdings" pitchFamily="2" charset="2"/>
              <a:buChar char="§"/>
            </a:pPr>
            <a:r>
              <a:rPr lang="en-US" sz="1000" dirty="0">
                <a:solidFill>
                  <a:schemeClr val="tx1">
                    <a:lumMod val="85000"/>
                    <a:lumOff val="15000"/>
                  </a:schemeClr>
                </a:solidFill>
                <a:latin typeface="Century Gothic" pitchFamily="34" charset="0"/>
              </a:rPr>
              <a:t>The final activity in the previous week was refining and recording their ideas as a team. Even though they generated ideas as a whole, they refined them individually and need to share out as a group. </a:t>
            </a:r>
          </a:p>
          <a:p>
            <a:pPr>
              <a:buFont typeface="Wingdings" pitchFamily="2" charset="2"/>
              <a:buChar char="§"/>
            </a:pPr>
            <a:r>
              <a:rPr lang="en-US" sz="1000" dirty="0">
                <a:solidFill>
                  <a:schemeClr val="tx1">
                    <a:lumMod val="85000"/>
                    <a:lumOff val="15000"/>
                  </a:schemeClr>
                </a:solidFill>
                <a:latin typeface="Century Gothic" pitchFamily="34" charset="0"/>
              </a:rPr>
              <a:t>Explain that this is practice for the presentation component of the challenge day, in which they will be explaining their ideas and design process to a group of judges.</a:t>
            </a:r>
          </a:p>
          <a:p>
            <a:pPr>
              <a:buFont typeface="Wingdings" pitchFamily="2" charset="2"/>
              <a:buChar char="§"/>
            </a:pPr>
            <a:r>
              <a:rPr lang="en-US" sz="1000" dirty="0">
                <a:solidFill>
                  <a:schemeClr val="tx1">
                    <a:lumMod val="85000"/>
                    <a:lumOff val="15000"/>
                  </a:schemeClr>
                </a:solidFill>
                <a:latin typeface="Century Gothic" pitchFamily="34" charset="0"/>
              </a:rPr>
              <a:t>It will also remind the students of what their thoughts were from the previous week and get all members of the group on the same page before prototyping.</a:t>
            </a:r>
            <a:endParaRPr lang="en-US" sz="1000" dirty="0">
              <a:solidFill>
                <a:schemeClr val="tx1">
                  <a:lumMod val="85000"/>
                  <a:lumOff val="15000"/>
                </a:schemeClr>
              </a:solidFill>
              <a:latin typeface="Century Gothic" pitchFamily="34" charset="0"/>
            </a:endParaRPr>
          </a:p>
          <a:p>
            <a:pPr>
              <a:buFont typeface="Wingdings" pitchFamily="2" charset="2"/>
              <a:buChar char="§"/>
            </a:pPr>
            <a:r>
              <a:rPr lang="en-US" sz="1000" dirty="0">
                <a:solidFill>
                  <a:schemeClr val="tx1">
                    <a:lumMod val="85000"/>
                    <a:lumOff val="15000"/>
                  </a:schemeClr>
                </a:solidFill>
                <a:latin typeface="Century Gothic" pitchFamily="34" charset="0"/>
              </a:rPr>
              <a:t> Give each group 2 minutes to present the idea they settled on in front of the class. This presentation does not necessarily have to be verbal, students can write their ideas on the board or show sketches they generated with a doc cam/projector. </a:t>
            </a:r>
          </a:p>
          <a:p>
            <a:pPr>
              <a:buFont typeface="Wingdings" pitchFamily="2" charset="2"/>
              <a:buChar char="§"/>
            </a:pPr>
            <a:r>
              <a:rPr lang="en-US" sz="1000" dirty="0">
                <a:solidFill>
                  <a:schemeClr val="tx1">
                    <a:lumMod val="85000"/>
                    <a:lumOff val="15000"/>
                  </a:schemeClr>
                </a:solidFill>
                <a:latin typeface="Century Gothic" pitchFamily="34" charset="0"/>
              </a:rPr>
              <a:t>This does not have to be particularly formal, we simply want them to talk about what they are planning on doing. Drawings on the board are fine, but we don’t want a full </a:t>
            </a:r>
            <a:r>
              <a:rPr lang="en-US" sz="1000" dirty="0" err="1">
                <a:solidFill>
                  <a:schemeClr val="tx1">
                    <a:lumMod val="85000"/>
                    <a:lumOff val="15000"/>
                  </a:schemeClr>
                </a:solidFill>
                <a:latin typeface="Century Gothic" pitchFamily="34" charset="0"/>
              </a:rPr>
              <a:t>powerpoint</a:t>
            </a:r>
            <a:r>
              <a:rPr lang="en-US" sz="1000" dirty="0">
                <a:solidFill>
                  <a:schemeClr val="tx1">
                    <a:lumMod val="85000"/>
                    <a:lumOff val="15000"/>
                  </a:schemeClr>
                </a:solidFill>
                <a:latin typeface="Century Gothic" pitchFamily="34" charset="0"/>
              </a:rPr>
              <a:t> or poster. This is also not a time for feedback or judgment, as we don’t want groups splintering or dramatically changing their ideas before brainstorming.</a:t>
            </a:r>
            <a:endParaRPr lang="en-US" sz="1000" dirty="0">
              <a:solidFill>
                <a:schemeClr val="tx1">
                  <a:lumMod val="85000"/>
                  <a:lumOff val="15000"/>
                </a:schemeClr>
              </a:solidFill>
              <a:latin typeface="Century Gothic" pitchFamily="34" charset="0"/>
            </a:endParaRPr>
          </a:p>
        </p:txBody>
      </p:sp>
      <p:sp>
        <p:nvSpPr>
          <p:cNvPr id="25" name="TextBox 24"/>
          <p:cNvSpPr txBox="1"/>
          <p:nvPr/>
        </p:nvSpPr>
        <p:spPr>
          <a:xfrm>
            <a:off x="431800" y="5532125"/>
            <a:ext cx="4577080" cy="3996168"/>
          </a:xfrm>
          <a:prstGeom prst="rect">
            <a:avLst/>
          </a:prstGeom>
          <a:noFill/>
        </p:spPr>
        <p:txBody>
          <a:bodyPr wrap="square" lIns="101799" tIns="50900" rIns="101799" bIns="50900"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Have each group sit together and begin prototyping their designs for the challenge using basic materials such as cardboard, construction paper, tape, string, toothpicks, popsicle sticks, dowels, pipe cleaners, etc. </a:t>
            </a:r>
          </a:p>
          <a:p>
            <a:pPr>
              <a:buFont typeface="Wingdings" pitchFamily="2" charset="2"/>
              <a:buChar char="§"/>
            </a:pPr>
            <a:r>
              <a:rPr lang="en-US" sz="1100" dirty="0">
                <a:solidFill>
                  <a:schemeClr val="tx1">
                    <a:lumMod val="85000"/>
                    <a:lumOff val="15000"/>
                  </a:schemeClr>
                </a:solidFill>
                <a:latin typeface="Century Gothic" pitchFamily="34" charset="0"/>
              </a:rPr>
              <a:t>The prototype does not have to be durable or even necessarily the same scale as the final device, the goal is simply to see if the parts will fit together and </a:t>
            </a:r>
            <a:r>
              <a:rPr lang="en-US" sz="1100" dirty="0">
                <a:solidFill>
                  <a:schemeClr val="tx1">
                    <a:lumMod val="85000"/>
                    <a:lumOff val="15000"/>
                  </a:schemeClr>
                </a:solidFill>
                <a:latin typeface="Century Gothic" pitchFamily="34" charset="0"/>
              </a:rPr>
              <a:t>to figure out any potential stumbling blocks they will encounter in future iterations. </a:t>
            </a:r>
          </a:p>
          <a:p>
            <a:pPr>
              <a:buFont typeface="Wingdings" pitchFamily="2" charset="2"/>
              <a:buChar char="§"/>
            </a:pPr>
            <a:r>
              <a:rPr lang="en-US" sz="1100" dirty="0">
                <a:solidFill>
                  <a:schemeClr val="tx1">
                    <a:lumMod val="85000"/>
                    <a:lumOff val="15000"/>
                  </a:schemeClr>
                </a:solidFill>
                <a:latin typeface="Century Gothic" pitchFamily="34" charset="0"/>
              </a:rPr>
              <a:t>The prototype also does not have to be functional, this is not their final device for submission. It is just something for them to hold in their hands instead of sketched out/ talked about among their group. </a:t>
            </a:r>
          </a:p>
          <a:p>
            <a:pPr>
              <a:buFont typeface="Wingdings" pitchFamily="2" charset="2"/>
              <a:buChar char="§"/>
            </a:pPr>
            <a:r>
              <a:rPr lang="en-US" sz="1100" dirty="0">
                <a:solidFill>
                  <a:schemeClr val="tx1">
                    <a:lumMod val="85000"/>
                    <a:lumOff val="15000"/>
                  </a:schemeClr>
                </a:solidFill>
                <a:latin typeface="Century Gothic" pitchFamily="34" charset="0"/>
              </a:rPr>
              <a:t>The students do not have to focus on recording in their journals during this time, there will be dedicated time for that at the end of the lesson.  However, any paper documents (sketches, etc.) that they generate in this time should be saved and put into their journal. </a:t>
            </a:r>
          </a:p>
          <a:p>
            <a:pPr>
              <a:buFont typeface="Wingdings" pitchFamily="2" charset="2"/>
              <a:buChar char="§"/>
            </a:pPr>
            <a:r>
              <a:rPr lang="en-US" sz="1100" dirty="0">
                <a:solidFill>
                  <a:schemeClr val="tx1">
                    <a:lumMod val="85000"/>
                    <a:lumOff val="15000"/>
                  </a:schemeClr>
                </a:solidFill>
                <a:latin typeface="Century Gothic" pitchFamily="34" charset="0"/>
              </a:rPr>
              <a:t>Before the students start making their prototypes, make sure they know to keep their areas clean. Give them a few minutes towards the end of the activity to clean up. </a:t>
            </a:r>
          </a:p>
          <a:p>
            <a:pPr>
              <a:buFont typeface="Wingdings" pitchFamily="2" charset="2"/>
              <a:buChar char="§"/>
            </a:pPr>
            <a:r>
              <a:rPr lang="en-US" sz="1100" dirty="0">
                <a:solidFill>
                  <a:schemeClr val="tx1">
                    <a:lumMod val="85000"/>
                    <a:lumOff val="15000"/>
                  </a:schemeClr>
                </a:solidFill>
                <a:latin typeface="Century Gothic" pitchFamily="34" charset="0"/>
              </a:rPr>
              <a:t>Having a mockup of the challenge scenario would be useful at this time, but is not strictly necessary.</a:t>
            </a:r>
          </a:p>
          <a:p>
            <a:endParaRPr lang="en-US" sz="1100" dirty="0">
              <a:solidFill>
                <a:schemeClr val="tx1">
                  <a:lumMod val="85000"/>
                  <a:lumOff val="15000"/>
                </a:schemeClr>
              </a:solidFill>
              <a:latin typeface="Century Gothic" pitchFamily="34" charset="0"/>
            </a:endParaRPr>
          </a:p>
        </p:txBody>
      </p:sp>
      <p:sp>
        <p:nvSpPr>
          <p:cNvPr id="26" name="TextBox 25"/>
          <p:cNvSpPr txBox="1"/>
          <p:nvPr/>
        </p:nvSpPr>
        <p:spPr>
          <a:xfrm>
            <a:off x="172728" y="922020"/>
            <a:ext cx="7315201" cy="507832"/>
          </a:xfrm>
          <a:prstGeom prst="rect">
            <a:avLst/>
          </a:prstGeom>
          <a:noFill/>
          <a:ln>
            <a:noFill/>
          </a:ln>
        </p:spPr>
        <p:txBody>
          <a:bodyPr wrap="square" lIns="101799" tIns="50900" rIns="101799" bIns="50900" rtlCol="0">
            <a:spAutoFit/>
          </a:bodyPr>
          <a:lstStyle/>
          <a:p>
            <a:pPr>
              <a:buFont typeface="Wingdings" pitchFamily="2" charset="2"/>
              <a:buChar char="§"/>
            </a:pPr>
            <a:r>
              <a:rPr lang="en-US" sz="1300" dirty="0"/>
              <a:t>Objective</a:t>
            </a:r>
            <a:r>
              <a:rPr lang="en-US" sz="1300" dirty="0"/>
              <a:t>: </a:t>
            </a:r>
            <a:r>
              <a:rPr lang="en-US" sz="1300" dirty="0">
                <a:solidFill>
                  <a:schemeClr val="tx1">
                    <a:lumMod val="85000"/>
                    <a:lumOff val="15000"/>
                  </a:schemeClr>
                </a:solidFill>
                <a:latin typeface="Century Gothic" pitchFamily="34" charset="0"/>
              </a:rPr>
              <a:t>Exercise flexibility and willingness to be helpful in making necessary compromises to accomplish a common goal </a:t>
            </a:r>
          </a:p>
        </p:txBody>
      </p:sp>
    </p:spTree>
    <p:extLst>
      <p:ext uri="{BB962C8B-B14F-4D97-AF65-F5344CB8AC3E}">
        <p14:creationId xmlns:p14="http://schemas.microsoft.com/office/powerpoint/2010/main" val="1033305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32" descr="Shooting Star GRAY.png"/>
          <p:cNvPicPr>
            <a:picLocks noChangeAspect="1"/>
          </p:cNvPicPr>
          <p:nvPr/>
        </p:nvPicPr>
        <p:blipFill>
          <a:blip r:embed="rId2" cstate="print"/>
          <a:stretch>
            <a:fillRect/>
          </a:stretch>
        </p:blipFill>
        <p:spPr>
          <a:xfrm>
            <a:off x="307008" y="2034011"/>
            <a:ext cx="2441990" cy="1652445"/>
          </a:xfrm>
          <a:prstGeom prst="rect">
            <a:avLst/>
          </a:prstGeom>
        </p:spPr>
      </p:pic>
      <p:sp>
        <p:nvSpPr>
          <p:cNvPr id="34" name="Rectangle 33"/>
          <p:cNvSpPr/>
          <p:nvPr/>
        </p:nvSpPr>
        <p:spPr>
          <a:xfrm>
            <a:off x="943163" y="223849"/>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solidFill>
                <a:schemeClr val="bg1">
                  <a:lumMod val="50000"/>
                </a:schemeClr>
              </a:solidFill>
            </a:endParaRPr>
          </a:p>
        </p:txBody>
      </p:sp>
      <p:pic>
        <p:nvPicPr>
          <p:cNvPr id="41" name="Picture 40" descr="CitizenSchools.BW.jpg"/>
          <p:cNvPicPr>
            <a:picLocks noChangeAspect="1"/>
          </p:cNvPicPr>
          <p:nvPr/>
        </p:nvPicPr>
        <p:blipFill>
          <a:blip r:embed="rId3" cstate="print"/>
          <a:stretch>
            <a:fillRect/>
          </a:stretch>
        </p:blipFill>
        <p:spPr>
          <a:xfrm>
            <a:off x="5253230" y="225424"/>
            <a:ext cx="2290571" cy="634049"/>
          </a:xfrm>
          <a:prstGeom prst="rect">
            <a:avLst/>
          </a:prstGeom>
        </p:spPr>
      </p:pic>
      <p:sp>
        <p:nvSpPr>
          <p:cNvPr id="43" name="TextBox 42"/>
          <p:cNvSpPr txBox="1"/>
          <p:nvPr/>
        </p:nvSpPr>
        <p:spPr>
          <a:xfrm>
            <a:off x="113451" y="1112501"/>
            <a:ext cx="4909530" cy="523221"/>
          </a:xfrm>
          <a:prstGeom prst="rect">
            <a:avLst/>
          </a:prstGeom>
          <a:noFill/>
        </p:spPr>
        <p:txBody>
          <a:bodyPr wrap="square" lIns="91338" tIns="45667" rIns="91338" bIns="45667" rtlCol="0">
            <a:spAutoFit/>
          </a:bodyPr>
          <a:lstStyle/>
          <a:p>
            <a:r>
              <a:rPr lang="en-US" sz="2800" b="1" dirty="0">
                <a:solidFill>
                  <a:schemeClr val="tx1">
                    <a:lumMod val="85000"/>
                    <a:lumOff val="15000"/>
                  </a:schemeClr>
                </a:solidFill>
                <a:latin typeface="Century Gothic" pitchFamily="34" charset="0"/>
              </a:rPr>
              <a:t>The Tech Challenge</a:t>
            </a:r>
            <a:endParaRPr lang="en-US" sz="2800" b="1" dirty="0">
              <a:solidFill>
                <a:schemeClr val="tx1">
                  <a:lumMod val="85000"/>
                  <a:lumOff val="15000"/>
                </a:schemeClr>
              </a:solidFill>
              <a:latin typeface="Century Gothic" pitchFamily="34" charset="0"/>
            </a:endParaRPr>
          </a:p>
        </p:txBody>
      </p:sp>
      <p:sp>
        <p:nvSpPr>
          <p:cNvPr id="7" name="Rectangle 6"/>
          <p:cNvSpPr/>
          <p:nvPr/>
        </p:nvSpPr>
        <p:spPr>
          <a:xfrm>
            <a:off x="228604" y="1709325"/>
            <a:ext cx="7304314" cy="199130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p>
        </p:txBody>
      </p:sp>
      <p:sp>
        <p:nvSpPr>
          <p:cNvPr id="8" name="Rectangle 7"/>
          <p:cNvSpPr/>
          <p:nvPr/>
        </p:nvSpPr>
        <p:spPr>
          <a:xfrm>
            <a:off x="231149" y="1718199"/>
            <a:ext cx="7312651" cy="321616"/>
          </a:xfrm>
          <a:prstGeom prst="rect">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p>
        </p:txBody>
      </p:sp>
      <p:sp>
        <p:nvSpPr>
          <p:cNvPr id="9" name="TextBox 8"/>
          <p:cNvSpPr txBox="1"/>
          <p:nvPr/>
        </p:nvSpPr>
        <p:spPr>
          <a:xfrm>
            <a:off x="2858305" y="1754092"/>
            <a:ext cx="2096333" cy="282288"/>
          </a:xfrm>
          <a:prstGeom prst="rect">
            <a:avLst/>
          </a:prstGeom>
          <a:noFill/>
        </p:spPr>
        <p:txBody>
          <a:bodyPr wrap="square" lIns="91338" tIns="45667" rIns="91338" bIns="45667" rtlCol="0">
            <a:spAutoFit/>
          </a:bodyPr>
          <a:lstStyle/>
          <a:p>
            <a:r>
              <a:rPr lang="en-US" sz="1200" b="1" dirty="0">
                <a:solidFill>
                  <a:schemeClr val="tx1">
                    <a:lumMod val="85000"/>
                    <a:lumOff val="15000"/>
                  </a:schemeClr>
                </a:solidFill>
                <a:latin typeface="Century Gothic" pitchFamily="34" charset="0"/>
              </a:rPr>
              <a:t>UNIT CONTEXT / BIG IDEA</a:t>
            </a:r>
            <a:endParaRPr lang="en-US" sz="1200" b="1" dirty="0">
              <a:solidFill>
                <a:schemeClr val="tx1">
                  <a:lumMod val="85000"/>
                  <a:lumOff val="15000"/>
                </a:schemeClr>
              </a:solidFill>
              <a:latin typeface="Century Gothic" pitchFamily="34" charset="0"/>
            </a:endParaRPr>
          </a:p>
        </p:txBody>
      </p:sp>
      <p:cxnSp>
        <p:nvCxnSpPr>
          <p:cNvPr id="10" name="Straight Connector 9"/>
          <p:cNvCxnSpPr/>
          <p:nvPr/>
        </p:nvCxnSpPr>
        <p:spPr>
          <a:xfrm rot="5400000">
            <a:off x="1966094" y="2868258"/>
            <a:ext cx="1643236" cy="0"/>
          </a:xfrm>
          <a:prstGeom prst="line">
            <a:avLst/>
          </a:prstGeom>
          <a:ln w="3175">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28611" y="2041377"/>
            <a:ext cx="7303047" cy="0"/>
          </a:xfrm>
          <a:prstGeom prst="line">
            <a:avLst/>
          </a:prstGeom>
          <a:ln w="3175">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228604" y="3927900"/>
            <a:ext cx="7304314" cy="2024389"/>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p>
        </p:txBody>
      </p:sp>
      <p:sp>
        <p:nvSpPr>
          <p:cNvPr id="36" name="Rectangle 35"/>
          <p:cNvSpPr/>
          <p:nvPr/>
        </p:nvSpPr>
        <p:spPr>
          <a:xfrm>
            <a:off x="231149" y="3936771"/>
            <a:ext cx="7312651" cy="342043"/>
          </a:xfrm>
          <a:prstGeom prst="rect">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p>
        </p:txBody>
      </p:sp>
      <p:sp>
        <p:nvSpPr>
          <p:cNvPr id="37" name="TextBox 36"/>
          <p:cNvSpPr txBox="1"/>
          <p:nvPr/>
        </p:nvSpPr>
        <p:spPr>
          <a:xfrm>
            <a:off x="3148772" y="3972670"/>
            <a:ext cx="2096333" cy="282288"/>
          </a:xfrm>
          <a:prstGeom prst="rect">
            <a:avLst/>
          </a:prstGeom>
          <a:noFill/>
        </p:spPr>
        <p:txBody>
          <a:bodyPr wrap="square" lIns="91338" tIns="45667" rIns="91338" bIns="45667" rtlCol="0">
            <a:spAutoFit/>
          </a:bodyPr>
          <a:lstStyle/>
          <a:p>
            <a:r>
              <a:rPr lang="en-US" sz="1200" b="1" dirty="0">
                <a:solidFill>
                  <a:schemeClr val="tx1">
                    <a:lumMod val="85000"/>
                    <a:lumOff val="15000"/>
                  </a:schemeClr>
                </a:solidFill>
                <a:latin typeface="Century Gothic" pitchFamily="34" charset="0"/>
              </a:rPr>
              <a:t>SHARED GOALS</a:t>
            </a:r>
            <a:endParaRPr lang="en-US" sz="1200" b="1" dirty="0">
              <a:solidFill>
                <a:schemeClr val="tx1">
                  <a:lumMod val="85000"/>
                  <a:lumOff val="15000"/>
                </a:schemeClr>
              </a:solidFill>
              <a:latin typeface="Century Gothic" pitchFamily="34" charset="0"/>
            </a:endParaRPr>
          </a:p>
        </p:txBody>
      </p:sp>
      <p:cxnSp>
        <p:nvCxnSpPr>
          <p:cNvPr id="38" name="Straight Connector 37"/>
          <p:cNvCxnSpPr/>
          <p:nvPr/>
        </p:nvCxnSpPr>
        <p:spPr>
          <a:xfrm rot="5400000">
            <a:off x="1943239" y="5118568"/>
            <a:ext cx="1688957" cy="0"/>
          </a:xfrm>
          <a:prstGeom prst="line">
            <a:avLst/>
          </a:prstGeom>
          <a:ln w="3175">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28611" y="4271520"/>
            <a:ext cx="7303047" cy="0"/>
          </a:xfrm>
          <a:prstGeom prst="line">
            <a:avLst/>
          </a:prstGeom>
          <a:ln w="3175">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228604" y="6179131"/>
            <a:ext cx="7304314" cy="1939637"/>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p>
        </p:txBody>
      </p:sp>
      <p:sp>
        <p:nvSpPr>
          <p:cNvPr id="45" name="Rectangle 44"/>
          <p:cNvSpPr/>
          <p:nvPr/>
        </p:nvSpPr>
        <p:spPr>
          <a:xfrm>
            <a:off x="231149" y="6188001"/>
            <a:ext cx="7312651" cy="342043"/>
          </a:xfrm>
          <a:prstGeom prst="rect">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p>
        </p:txBody>
      </p:sp>
      <p:sp>
        <p:nvSpPr>
          <p:cNvPr id="46" name="TextBox 45"/>
          <p:cNvSpPr txBox="1"/>
          <p:nvPr/>
        </p:nvSpPr>
        <p:spPr>
          <a:xfrm>
            <a:off x="3008922" y="6234657"/>
            <a:ext cx="2096333" cy="276892"/>
          </a:xfrm>
          <a:prstGeom prst="rect">
            <a:avLst/>
          </a:prstGeom>
          <a:noFill/>
        </p:spPr>
        <p:txBody>
          <a:bodyPr wrap="square" lIns="91338" tIns="45667" rIns="91338" bIns="45667" rtlCol="0">
            <a:spAutoFit/>
          </a:bodyPr>
          <a:lstStyle/>
          <a:p>
            <a:r>
              <a:rPr lang="en-US" sz="1200" b="1" dirty="0">
                <a:solidFill>
                  <a:schemeClr val="tx1">
                    <a:lumMod val="85000"/>
                    <a:lumOff val="15000"/>
                  </a:schemeClr>
                </a:solidFill>
                <a:latin typeface="Century Gothic" pitchFamily="34" charset="0"/>
              </a:rPr>
              <a:t>Common </a:t>
            </a:r>
            <a:r>
              <a:rPr lang="en-US" sz="1200" b="1">
                <a:solidFill>
                  <a:schemeClr val="tx1">
                    <a:lumMod val="85000"/>
                    <a:lumOff val="15000"/>
                  </a:schemeClr>
                </a:solidFill>
                <a:latin typeface="Century Gothic" pitchFamily="34" charset="0"/>
              </a:rPr>
              <a:t>Core Standards</a:t>
            </a:r>
            <a:endParaRPr lang="en-US" sz="1200" b="1" dirty="0">
              <a:solidFill>
                <a:schemeClr val="tx1">
                  <a:lumMod val="85000"/>
                  <a:lumOff val="15000"/>
                </a:schemeClr>
              </a:solidFill>
              <a:latin typeface="Century Gothic" pitchFamily="34" charset="0"/>
            </a:endParaRPr>
          </a:p>
        </p:txBody>
      </p:sp>
      <p:cxnSp>
        <p:nvCxnSpPr>
          <p:cNvPr id="47" name="Straight Connector 46"/>
          <p:cNvCxnSpPr/>
          <p:nvPr/>
        </p:nvCxnSpPr>
        <p:spPr>
          <a:xfrm rot="5400000">
            <a:off x="1997921" y="7315116"/>
            <a:ext cx="1579595" cy="0"/>
          </a:xfrm>
          <a:prstGeom prst="line">
            <a:avLst/>
          </a:prstGeom>
          <a:ln w="3175">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475910" y="3453798"/>
            <a:ext cx="917629" cy="215444"/>
          </a:xfrm>
          <a:prstGeom prst="rect">
            <a:avLst/>
          </a:prstGeom>
          <a:noFill/>
        </p:spPr>
        <p:txBody>
          <a:bodyPr wrap="square" lIns="91338" tIns="45667" rIns="91338" bIns="45667" rtlCol="0">
            <a:spAutoFit/>
          </a:bodyPr>
          <a:lstStyle/>
          <a:p>
            <a:r>
              <a:rPr lang="en-US" sz="800" dirty="0">
                <a:solidFill>
                  <a:schemeClr val="tx1">
                    <a:lumMod val="85000"/>
                    <a:lumOff val="15000"/>
                  </a:schemeClr>
                </a:solidFill>
                <a:latin typeface="Century Gothic" pitchFamily="34" charset="0"/>
              </a:rPr>
              <a:t>CS program</a:t>
            </a:r>
            <a:endParaRPr lang="en-US" sz="800" dirty="0">
              <a:solidFill>
                <a:schemeClr val="tx1">
                  <a:lumMod val="85000"/>
                  <a:lumOff val="15000"/>
                </a:schemeClr>
              </a:solidFill>
              <a:latin typeface="Century Gothic" pitchFamily="34" charset="0"/>
            </a:endParaRPr>
          </a:p>
        </p:txBody>
      </p:sp>
      <p:sp>
        <p:nvSpPr>
          <p:cNvPr id="51" name="TextBox 50"/>
          <p:cNvSpPr txBox="1"/>
          <p:nvPr/>
        </p:nvSpPr>
        <p:spPr>
          <a:xfrm>
            <a:off x="1142882" y="3217129"/>
            <a:ext cx="917629" cy="338554"/>
          </a:xfrm>
          <a:prstGeom prst="rect">
            <a:avLst/>
          </a:prstGeom>
          <a:noFill/>
        </p:spPr>
        <p:txBody>
          <a:bodyPr wrap="square" lIns="91338" tIns="45667" rIns="91338" bIns="45667" rtlCol="0">
            <a:spAutoFit/>
          </a:bodyPr>
          <a:lstStyle/>
          <a:p>
            <a:r>
              <a:rPr lang="en-US" sz="800" dirty="0">
                <a:solidFill>
                  <a:schemeClr val="tx1">
                    <a:lumMod val="85000"/>
                    <a:lumOff val="15000"/>
                  </a:schemeClr>
                </a:solidFill>
                <a:latin typeface="Century Gothic" pitchFamily="34" charset="0"/>
              </a:rPr>
              <a:t>Short-term </a:t>
            </a:r>
          </a:p>
          <a:p>
            <a:endParaRPr lang="en-US" sz="800" dirty="0">
              <a:solidFill>
                <a:schemeClr val="tx1">
                  <a:lumMod val="85000"/>
                  <a:lumOff val="15000"/>
                </a:schemeClr>
              </a:solidFill>
              <a:latin typeface="Century Gothic" pitchFamily="34" charset="0"/>
            </a:endParaRPr>
          </a:p>
        </p:txBody>
      </p:sp>
      <p:sp>
        <p:nvSpPr>
          <p:cNvPr id="52" name="TextBox 51"/>
          <p:cNvSpPr txBox="1"/>
          <p:nvPr/>
        </p:nvSpPr>
        <p:spPr>
          <a:xfrm>
            <a:off x="1723793" y="2926672"/>
            <a:ext cx="917629" cy="338554"/>
          </a:xfrm>
          <a:prstGeom prst="rect">
            <a:avLst/>
          </a:prstGeom>
          <a:noFill/>
        </p:spPr>
        <p:txBody>
          <a:bodyPr wrap="square" lIns="91338" tIns="45667" rIns="91338" bIns="45667" rtlCol="0">
            <a:spAutoFit/>
          </a:bodyPr>
          <a:lstStyle/>
          <a:p>
            <a:r>
              <a:rPr lang="en-US" sz="800" dirty="0">
                <a:solidFill>
                  <a:schemeClr val="tx1">
                    <a:lumMod val="85000"/>
                    <a:lumOff val="15000"/>
                  </a:schemeClr>
                </a:solidFill>
                <a:latin typeface="Century Gothic" pitchFamily="34" charset="0"/>
              </a:rPr>
              <a:t>Mid-term </a:t>
            </a:r>
          </a:p>
          <a:p>
            <a:endParaRPr lang="en-US" sz="800" dirty="0">
              <a:solidFill>
                <a:schemeClr val="tx1">
                  <a:lumMod val="85000"/>
                  <a:lumOff val="15000"/>
                </a:schemeClr>
              </a:solidFill>
              <a:latin typeface="Century Gothic" pitchFamily="34" charset="0"/>
            </a:endParaRPr>
          </a:p>
        </p:txBody>
      </p:sp>
      <p:sp>
        <p:nvSpPr>
          <p:cNvPr id="53" name="TextBox 52"/>
          <p:cNvSpPr txBox="1"/>
          <p:nvPr/>
        </p:nvSpPr>
        <p:spPr>
          <a:xfrm>
            <a:off x="2164852" y="2636216"/>
            <a:ext cx="917629" cy="338554"/>
          </a:xfrm>
          <a:prstGeom prst="rect">
            <a:avLst/>
          </a:prstGeom>
          <a:noFill/>
        </p:spPr>
        <p:txBody>
          <a:bodyPr wrap="square" lIns="91338" tIns="45667" rIns="91338" bIns="45667" rtlCol="0">
            <a:spAutoFit/>
          </a:bodyPr>
          <a:lstStyle/>
          <a:p>
            <a:r>
              <a:rPr lang="en-US" sz="800" dirty="0">
                <a:solidFill>
                  <a:schemeClr val="tx1">
                    <a:lumMod val="85000"/>
                    <a:lumOff val="15000"/>
                  </a:schemeClr>
                </a:solidFill>
                <a:latin typeface="Century Gothic" pitchFamily="34" charset="0"/>
              </a:rPr>
              <a:t>Long-term </a:t>
            </a:r>
          </a:p>
          <a:p>
            <a:endParaRPr lang="en-US" sz="800" dirty="0">
              <a:solidFill>
                <a:schemeClr val="tx1">
                  <a:lumMod val="85000"/>
                  <a:lumOff val="15000"/>
                </a:schemeClr>
              </a:solidFill>
              <a:latin typeface="Century Gothic" pitchFamily="34" charset="0"/>
            </a:endParaRPr>
          </a:p>
        </p:txBody>
      </p:sp>
      <p:pic>
        <p:nvPicPr>
          <p:cNvPr id="54" name="Picture 53" descr="Skill Wheel_Gray2.png"/>
          <p:cNvPicPr>
            <a:picLocks noChangeAspect="1"/>
          </p:cNvPicPr>
          <p:nvPr/>
        </p:nvPicPr>
        <p:blipFill>
          <a:blip r:embed="rId4" cstate="print"/>
          <a:stretch>
            <a:fillRect/>
          </a:stretch>
        </p:blipFill>
        <p:spPr>
          <a:xfrm>
            <a:off x="828367" y="6594431"/>
            <a:ext cx="1473770" cy="1472756"/>
          </a:xfrm>
          <a:prstGeom prst="rect">
            <a:avLst/>
          </a:prstGeom>
        </p:spPr>
      </p:pic>
      <p:sp>
        <p:nvSpPr>
          <p:cNvPr id="55" name="TextBox 54"/>
          <p:cNvSpPr txBox="1"/>
          <p:nvPr/>
        </p:nvSpPr>
        <p:spPr>
          <a:xfrm>
            <a:off x="1535113" y="6992250"/>
            <a:ext cx="853086" cy="338554"/>
          </a:xfrm>
          <a:prstGeom prst="rect">
            <a:avLst/>
          </a:prstGeom>
          <a:noFill/>
        </p:spPr>
        <p:txBody>
          <a:bodyPr wrap="square" lIns="91338" tIns="45667" rIns="91338" bIns="45667" rtlCol="0">
            <a:spAutoFit/>
          </a:bodyPr>
          <a:lstStyle/>
          <a:p>
            <a:pPr algn="ctr"/>
            <a:r>
              <a:rPr lang="en-US" sz="800" dirty="0">
                <a:solidFill>
                  <a:schemeClr val="tx1">
                    <a:lumMod val="85000"/>
                    <a:lumOff val="15000"/>
                  </a:schemeClr>
                </a:solidFill>
                <a:latin typeface="Century Gothic" pitchFamily="34" charset="0"/>
              </a:rPr>
              <a:t>21</a:t>
            </a:r>
            <a:r>
              <a:rPr lang="en-US" sz="800" baseline="30000" dirty="0">
                <a:solidFill>
                  <a:schemeClr val="tx1">
                    <a:lumMod val="85000"/>
                    <a:lumOff val="15000"/>
                  </a:schemeClr>
                </a:solidFill>
                <a:latin typeface="Century Gothic" pitchFamily="34" charset="0"/>
              </a:rPr>
              <a:t>st</a:t>
            </a:r>
            <a:r>
              <a:rPr lang="en-US" sz="800" dirty="0">
                <a:solidFill>
                  <a:schemeClr val="tx1">
                    <a:lumMod val="85000"/>
                    <a:lumOff val="15000"/>
                  </a:schemeClr>
                </a:solidFill>
                <a:latin typeface="Century Gothic" pitchFamily="34" charset="0"/>
              </a:rPr>
              <a:t>Century Skills</a:t>
            </a:r>
            <a:endParaRPr lang="en-US" sz="800" dirty="0">
              <a:solidFill>
                <a:schemeClr val="tx1">
                  <a:lumMod val="85000"/>
                  <a:lumOff val="15000"/>
                </a:schemeClr>
              </a:solidFill>
              <a:latin typeface="Century Gothic" pitchFamily="34" charset="0"/>
            </a:endParaRPr>
          </a:p>
        </p:txBody>
      </p:sp>
      <p:sp>
        <p:nvSpPr>
          <p:cNvPr id="56" name="TextBox 55"/>
          <p:cNvSpPr txBox="1"/>
          <p:nvPr/>
        </p:nvSpPr>
        <p:spPr>
          <a:xfrm>
            <a:off x="760560" y="6992250"/>
            <a:ext cx="853086" cy="338554"/>
          </a:xfrm>
          <a:prstGeom prst="rect">
            <a:avLst/>
          </a:prstGeom>
          <a:noFill/>
        </p:spPr>
        <p:txBody>
          <a:bodyPr wrap="square" lIns="91338" tIns="45667" rIns="91338" bIns="45667" rtlCol="0">
            <a:spAutoFit/>
          </a:bodyPr>
          <a:lstStyle/>
          <a:p>
            <a:pPr algn="ctr"/>
            <a:r>
              <a:rPr lang="en-US" sz="800" dirty="0">
                <a:solidFill>
                  <a:schemeClr val="tx1">
                    <a:lumMod val="85000"/>
                    <a:lumOff val="15000"/>
                  </a:schemeClr>
                </a:solidFill>
                <a:latin typeface="Century Gothic" pitchFamily="34" charset="0"/>
              </a:rPr>
              <a:t>Academic Skills</a:t>
            </a:r>
            <a:endParaRPr lang="en-US" sz="800" dirty="0">
              <a:solidFill>
                <a:schemeClr val="tx1">
                  <a:lumMod val="85000"/>
                  <a:lumOff val="15000"/>
                </a:schemeClr>
              </a:solidFill>
              <a:latin typeface="Century Gothic" pitchFamily="34" charset="0"/>
            </a:endParaRPr>
          </a:p>
        </p:txBody>
      </p:sp>
      <p:sp>
        <p:nvSpPr>
          <p:cNvPr id="57" name="TextBox 56"/>
          <p:cNvSpPr txBox="1"/>
          <p:nvPr/>
        </p:nvSpPr>
        <p:spPr>
          <a:xfrm>
            <a:off x="1158597" y="7573170"/>
            <a:ext cx="853086" cy="461665"/>
          </a:xfrm>
          <a:prstGeom prst="rect">
            <a:avLst/>
          </a:prstGeom>
          <a:noFill/>
        </p:spPr>
        <p:txBody>
          <a:bodyPr wrap="square" lIns="91338" tIns="45667" rIns="91338" bIns="45667" rtlCol="0">
            <a:spAutoFit/>
          </a:bodyPr>
          <a:lstStyle/>
          <a:p>
            <a:pPr algn="ctr"/>
            <a:r>
              <a:rPr lang="en-US" sz="800" dirty="0">
                <a:solidFill>
                  <a:schemeClr val="tx1">
                    <a:lumMod val="85000"/>
                    <a:lumOff val="15000"/>
                  </a:schemeClr>
                </a:solidFill>
                <a:latin typeface="Century Gothic" pitchFamily="34" charset="0"/>
              </a:rPr>
              <a:t>College Readiness Skills</a:t>
            </a:r>
            <a:endParaRPr lang="en-US" sz="800" dirty="0">
              <a:solidFill>
                <a:schemeClr val="tx1">
                  <a:lumMod val="85000"/>
                  <a:lumOff val="15000"/>
                </a:schemeClr>
              </a:solidFill>
              <a:latin typeface="Century Gothic" pitchFamily="34" charset="0"/>
            </a:endParaRPr>
          </a:p>
        </p:txBody>
      </p:sp>
      <p:pic>
        <p:nvPicPr>
          <p:cNvPr id="58" name="Picture 57" descr="PSC layout.png"/>
          <p:cNvPicPr>
            <a:picLocks noChangeAspect="1"/>
          </p:cNvPicPr>
          <p:nvPr/>
        </p:nvPicPr>
        <p:blipFill>
          <a:blip r:embed="rId5" cstate="print"/>
          <a:stretch>
            <a:fillRect/>
          </a:stretch>
        </p:blipFill>
        <p:spPr>
          <a:xfrm>
            <a:off x="1021977" y="4366811"/>
            <a:ext cx="1000084" cy="1485345"/>
          </a:xfrm>
          <a:prstGeom prst="rect">
            <a:avLst/>
          </a:prstGeom>
        </p:spPr>
      </p:pic>
      <p:cxnSp>
        <p:nvCxnSpPr>
          <p:cNvPr id="59" name="Straight Connector 58"/>
          <p:cNvCxnSpPr/>
          <p:nvPr/>
        </p:nvCxnSpPr>
        <p:spPr>
          <a:xfrm>
            <a:off x="228611" y="6522748"/>
            <a:ext cx="7303047" cy="0"/>
          </a:xfrm>
          <a:prstGeom prst="line">
            <a:avLst/>
          </a:prstGeom>
          <a:ln w="3175">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1104801" y="4916023"/>
            <a:ext cx="853086" cy="338554"/>
          </a:xfrm>
          <a:prstGeom prst="rect">
            <a:avLst/>
          </a:prstGeom>
          <a:noFill/>
        </p:spPr>
        <p:txBody>
          <a:bodyPr wrap="square" lIns="91338" tIns="45667" rIns="91338" bIns="45667" rtlCol="0">
            <a:spAutoFit/>
          </a:bodyPr>
          <a:lstStyle/>
          <a:p>
            <a:pPr algn="ctr"/>
            <a:r>
              <a:rPr lang="en-US" sz="800" dirty="0">
                <a:solidFill>
                  <a:schemeClr val="tx1">
                    <a:lumMod val="85000"/>
                    <a:lumOff val="15000"/>
                  </a:schemeClr>
                </a:solidFill>
                <a:latin typeface="Century Gothic" pitchFamily="34" charset="0"/>
              </a:rPr>
              <a:t>Program </a:t>
            </a:r>
          </a:p>
          <a:p>
            <a:pPr algn="ctr"/>
            <a:r>
              <a:rPr lang="en-US" sz="800" dirty="0">
                <a:solidFill>
                  <a:schemeClr val="tx1">
                    <a:lumMod val="85000"/>
                    <a:lumOff val="15000"/>
                  </a:schemeClr>
                </a:solidFill>
                <a:latin typeface="Century Gothic" pitchFamily="34" charset="0"/>
              </a:rPr>
              <a:t>Score Card</a:t>
            </a:r>
            <a:endParaRPr lang="en-US" sz="800" dirty="0">
              <a:solidFill>
                <a:schemeClr val="tx1">
                  <a:lumMod val="85000"/>
                  <a:lumOff val="15000"/>
                </a:schemeClr>
              </a:solidFill>
              <a:latin typeface="Century Gothic" pitchFamily="34" charset="0"/>
            </a:endParaRPr>
          </a:p>
        </p:txBody>
      </p:sp>
      <p:sp>
        <p:nvSpPr>
          <p:cNvPr id="66" name="Rectangle 65"/>
          <p:cNvSpPr/>
          <p:nvPr/>
        </p:nvSpPr>
        <p:spPr>
          <a:xfrm>
            <a:off x="228604" y="8356735"/>
            <a:ext cx="7304314" cy="1459132"/>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p>
        </p:txBody>
      </p:sp>
      <p:sp>
        <p:nvSpPr>
          <p:cNvPr id="67" name="Rectangle 66"/>
          <p:cNvSpPr/>
          <p:nvPr/>
        </p:nvSpPr>
        <p:spPr>
          <a:xfrm>
            <a:off x="231149" y="8366318"/>
            <a:ext cx="7312651" cy="342043"/>
          </a:xfrm>
          <a:prstGeom prst="rect">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p>
        </p:txBody>
      </p:sp>
      <p:sp>
        <p:nvSpPr>
          <p:cNvPr id="68" name="TextBox 67"/>
          <p:cNvSpPr txBox="1"/>
          <p:nvPr/>
        </p:nvSpPr>
        <p:spPr>
          <a:xfrm>
            <a:off x="2847549" y="8423018"/>
            <a:ext cx="2096333" cy="282288"/>
          </a:xfrm>
          <a:prstGeom prst="rect">
            <a:avLst/>
          </a:prstGeom>
          <a:noFill/>
        </p:spPr>
        <p:txBody>
          <a:bodyPr wrap="square" lIns="91338" tIns="45667" rIns="91338" bIns="45667" rtlCol="0">
            <a:spAutoFit/>
          </a:bodyPr>
          <a:lstStyle/>
          <a:p>
            <a:r>
              <a:rPr lang="en-US" sz="1200" b="1" dirty="0">
                <a:solidFill>
                  <a:schemeClr val="tx1">
                    <a:lumMod val="85000"/>
                    <a:lumOff val="15000"/>
                  </a:schemeClr>
                </a:solidFill>
                <a:latin typeface="Century Gothic" pitchFamily="34" charset="0"/>
              </a:rPr>
              <a:t>IMPLEMENTATION NOTES</a:t>
            </a:r>
            <a:endParaRPr lang="en-US" sz="1200" b="1" dirty="0">
              <a:solidFill>
                <a:schemeClr val="tx1">
                  <a:lumMod val="85000"/>
                  <a:lumOff val="15000"/>
                </a:schemeClr>
              </a:solidFill>
              <a:latin typeface="Century Gothic" pitchFamily="34" charset="0"/>
            </a:endParaRPr>
          </a:p>
        </p:txBody>
      </p:sp>
      <p:cxnSp>
        <p:nvCxnSpPr>
          <p:cNvPr id="69" name="Straight Connector 68"/>
          <p:cNvCxnSpPr/>
          <p:nvPr/>
        </p:nvCxnSpPr>
        <p:spPr>
          <a:xfrm>
            <a:off x="228611" y="8711113"/>
            <a:ext cx="7303047" cy="0"/>
          </a:xfrm>
          <a:prstGeom prst="line">
            <a:avLst/>
          </a:prstGeom>
          <a:ln w="3175">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250375" y="8708882"/>
            <a:ext cx="7300352" cy="1005404"/>
          </a:xfrm>
          <a:prstGeom prst="rect">
            <a:avLst/>
          </a:prstGeom>
          <a:noFill/>
        </p:spPr>
        <p:txBody>
          <a:bodyPr wrap="square" lIns="91338" tIns="45667" rIns="91338" bIns="45667" rtlCol="0">
            <a:spAutoFit/>
          </a:bodyPr>
          <a:lstStyle/>
          <a:p>
            <a:pPr>
              <a:lnSpc>
                <a:spcPct val="150000"/>
              </a:lnSpc>
              <a:buFont typeface="Wingdings" pitchFamily="2" charset="2"/>
              <a:buChar char="§"/>
            </a:pPr>
            <a:r>
              <a:rPr lang="en-US" sz="800" dirty="0">
                <a:solidFill>
                  <a:schemeClr val="tx1">
                    <a:lumMod val="85000"/>
                    <a:lumOff val="15000"/>
                  </a:schemeClr>
                </a:solidFill>
                <a:latin typeface="Century Gothic" pitchFamily="34" charset="0"/>
              </a:rPr>
              <a:t> This entire unit is focused on the Tech Challenge, which necessitates implementation in the ~2 months leading up to the challenge. The exact details of the challenge will vary from year to year and as such, supplies and material demands will change as well. </a:t>
            </a:r>
          </a:p>
          <a:p>
            <a:pPr>
              <a:lnSpc>
                <a:spcPct val="150000"/>
              </a:lnSpc>
              <a:buFont typeface="Wingdings" pitchFamily="2" charset="2"/>
              <a:buChar char="§"/>
            </a:pPr>
            <a:r>
              <a:rPr lang="en-US" sz="800" dirty="0">
                <a:solidFill>
                  <a:schemeClr val="tx1">
                    <a:lumMod val="85000"/>
                    <a:lumOff val="15000"/>
                  </a:schemeClr>
                </a:solidFill>
                <a:latin typeface="Century Gothic" pitchFamily="34" charset="0"/>
              </a:rPr>
              <a:t>The final two weeks occur after the Tech Challenge. Depending on local campus schedules, you might have to trim these weeks from the unit or adjust them in some way. As written, they assume students will be preparing for the final Campus WOW! Showcase, </a:t>
            </a:r>
            <a:r>
              <a:rPr lang="en-US" sz="800" dirty="0">
                <a:solidFill>
                  <a:schemeClr val="tx1">
                    <a:lumMod val="85000"/>
                    <a:lumOff val="15000"/>
                  </a:schemeClr>
                </a:solidFill>
                <a:latin typeface="Century Gothic" pitchFamily="34" charset="0"/>
              </a:rPr>
              <a:t>f</a:t>
            </a:r>
            <a:r>
              <a:rPr lang="en-US" sz="800" dirty="0">
                <a:solidFill>
                  <a:schemeClr val="tx1">
                    <a:lumMod val="85000"/>
                    <a:lumOff val="15000"/>
                  </a:schemeClr>
                </a:solidFill>
                <a:latin typeface="Century Gothic" pitchFamily="34" charset="0"/>
              </a:rPr>
              <a:t>eel free to adjust as necessary.</a:t>
            </a:r>
          </a:p>
        </p:txBody>
      </p:sp>
      <p:sp>
        <p:nvSpPr>
          <p:cNvPr id="72" name="TextBox 71"/>
          <p:cNvSpPr txBox="1"/>
          <p:nvPr/>
        </p:nvSpPr>
        <p:spPr>
          <a:xfrm>
            <a:off x="2827321" y="4289493"/>
            <a:ext cx="4723406" cy="1558012"/>
          </a:xfrm>
          <a:prstGeom prst="rect">
            <a:avLst/>
          </a:prstGeom>
          <a:noFill/>
        </p:spPr>
        <p:txBody>
          <a:bodyPr wrap="square" lIns="91338" tIns="45667" rIns="91338" bIns="45667" rtlCol="0">
            <a:spAutoFit/>
          </a:bodyPr>
          <a:lstStyle/>
          <a:p>
            <a:pPr>
              <a:lnSpc>
                <a:spcPct val="150000"/>
              </a:lnSpc>
            </a:pPr>
            <a:r>
              <a:rPr lang="en-US" sz="1100" dirty="0">
                <a:solidFill>
                  <a:schemeClr val="tx1">
                    <a:lumMod val="85000"/>
                    <a:lumOff val="15000"/>
                  </a:schemeClr>
                </a:solidFill>
                <a:latin typeface="Century Gothic" pitchFamily="34" charset="0"/>
              </a:rPr>
              <a:t>If you teach this unit successfully,</a:t>
            </a:r>
          </a:p>
          <a:p>
            <a:pPr>
              <a:lnSpc>
                <a:spcPct val="150000"/>
              </a:lnSpc>
              <a:buFont typeface="Wingdings" pitchFamily="2" charset="2"/>
              <a:buChar char="§"/>
            </a:pPr>
            <a:r>
              <a:rPr lang="en-US" sz="1100" dirty="0">
                <a:solidFill>
                  <a:schemeClr val="tx1">
                    <a:lumMod val="85000"/>
                    <a:lumOff val="15000"/>
                  </a:schemeClr>
                </a:solidFill>
                <a:latin typeface="Century Gothic" pitchFamily="34" charset="0"/>
              </a:rPr>
              <a:t>  </a:t>
            </a:r>
            <a:r>
              <a:rPr lang="en-US" sz="1100" i="1" dirty="0">
                <a:solidFill>
                  <a:schemeClr val="tx1">
                    <a:lumMod val="85000"/>
                    <a:lumOff val="15000"/>
                  </a:schemeClr>
                </a:solidFill>
                <a:latin typeface="Century Gothic" pitchFamily="34" charset="0"/>
              </a:rPr>
              <a:t>Students will have fun, gain teamwork skills and practical engineering/design experience</a:t>
            </a:r>
          </a:p>
          <a:p>
            <a:pPr>
              <a:lnSpc>
                <a:spcPct val="150000"/>
              </a:lnSpc>
              <a:buFont typeface="Wingdings" pitchFamily="2" charset="2"/>
              <a:buChar char="§"/>
            </a:pPr>
            <a:r>
              <a:rPr lang="en-US" sz="1100" i="1" dirty="0">
                <a:solidFill>
                  <a:schemeClr val="tx1">
                    <a:lumMod val="85000"/>
                    <a:lumOff val="15000"/>
                  </a:schemeClr>
                </a:solidFill>
                <a:latin typeface="Century Gothic" pitchFamily="34" charset="0"/>
              </a:rPr>
              <a:t>Teachers and parents will have an opportunity to mentor students and witness first hand their accomplishments at the challenge</a:t>
            </a:r>
            <a:endParaRPr lang="en-US" sz="1100" dirty="0">
              <a:solidFill>
                <a:schemeClr val="tx1">
                  <a:lumMod val="85000"/>
                  <a:lumOff val="15000"/>
                </a:schemeClr>
              </a:solidFill>
              <a:latin typeface="Century Gothic" pitchFamily="34" charset="0"/>
            </a:endParaRPr>
          </a:p>
          <a:p>
            <a:pPr>
              <a:lnSpc>
                <a:spcPct val="150000"/>
              </a:lnSpc>
            </a:pPr>
            <a:r>
              <a:rPr lang="en-US" sz="900" dirty="0">
                <a:solidFill>
                  <a:schemeClr val="tx1">
                    <a:lumMod val="85000"/>
                    <a:lumOff val="15000"/>
                  </a:schemeClr>
                </a:solidFill>
                <a:latin typeface="Century Gothic" pitchFamily="34" charset="0"/>
              </a:rPr>
              <a:t> </a:t>
            </a:r>
          </a:p>
        </p:txBody>
      </p:sp>
      <p:sp>
        <p:nvSpPr>
          <p:cNvPr id="73" name="TextBox 72"/>
          <p:cNvSpPr txBox="1"/>
          <p:nvPr/>
        </p:nvSpPr>
        <p:spPr>
          <a:xfrm>
            <a:off x="2785762" y="6519864"/>
            <a:ext cx="4751116" cy="1093890"/>
          </a:xfrm>
          <a:prstGeom prst="rect">
            <a:avLst/>
          </a:prstGeom>
          <a:noFill/>
        </p:spPr>
        <p:txBody>
          <a:bodyPr wrap="square" lIns="91338" tIns="45667" rIns="91338" bIns="45667" rtlCol="0">
            <a:spAutoFit/>
          </a:bodyPr>
          <a:lstStyle/>
          <a:p>
            <a:pPr>
              <a:lnSpc>
                <a:spcPct val="150000"/>
              </a:lnSpc>
              <a:buFont typeface="Wingdings" pitchFamily="2" charset="2"/>
              <a:buChar char="§"/>
            </a:pPr>
            <a:r>
              <a:rPr lang="en-US" sz="1100" dirty="0">
                <a:solidFill>
                  <a:schemeClr val="tx1">
                    <a:lumMod val="85000"/>
                    <a:lumOff val="15000"/>
                  </a:schemeClr>
                </a:solidFill>
                <a:latin typeface="Century Gothic" pitchFamily="34" charset="0"/>
              </a:rPr>
              <a:t>ELACCSS.ELA</a:t>
            </a:r>
            <a:r>
              <a:rPr lang="en-US" sz="1100" dirty="0">
                <a:solidFill>
                  <a:schemeClr val="tx1">
                    <a:lumMod val="85000"/>
                    <a:lumOff val="15000"/>
                  </a:schemeClr>
                </a:solidFill>
                <a:latin typeface="Century Gothic" pitchFamily="34" charset="0"/>
              </a:rPr>
              <a:t>-Literacy.WHST.6-8.2</a:t>
            </a:r>
          </a:p>
          <a:p>
            <a:pPr>
              <a:lnSpc>
                <a:spcPct val="150000"/>
              </a:lnSpc>
              <a:buFont typeface="Wingdings" pitchFamily="2" charset="2"/>
              <a:buChar char="§"/>
            </a:pPr>
            <a:r>
              <a:rPr lang="en-US" sz="1100" dirty="0">
                <a:solidFill>
                  <a:schemeClr val="tx1">
                    <a:lumMod val="85000"/>
                    <a:lumOff val="15000"/>
                  </a:schemeClr>
                </a:solidFill>
                <a:latin typeface="Century Gothic" pitchFamily="34" charset="0"/>
              </a:rPr>
              <a:t>Write </a:t>
            </a:r>
            <a:r>
              <a:rPr lang="en-US" sz="1100" dirty="0">
                <a:solidFill>
                  <a:schemeClr val="tx1">
                    <a:lumMod val="85000"/>
                    <a:lumOff val="15000"/>
                  </a:schemeClr>
                </a:solidFill>
                <a:latin typeface="Century Gothic" pitchFamily="34" charset="0"/>
              </a:rPr>
              <a:t>informative/explanatory texts, including the narration of historical events, scientific procedures/ experiments, or technical processes. </a:t>
            </a:r>
          </a:p>
        </p:txBody>
      </p:sp>
      <p:pic>
        <p:nvPicPr>
          <p:cNvPr id="48" name="Picture 47" descr="icons square-14.png"/>
          <p:cNvPicPr>
            <a:picLocks noChangeAspect="1"/>
          </p:cNvPicPr>
          <p:nvPr/>
        </p:nvPicPr>
        <p:blipFill>
          <a:blip r:embed="rId6" cstate="print"/>
          <a:stretch>
            <a:fillRect/>
          </a:stretch>
        </p:blipFill>
        <p:spPr>
          <a:xfrm>
            <a:off x="4" y="0"/>
            <a:ext cx="1055914" cy="1121615"/>
          </a:xfrm>
          <a:prstGeom prst="rect">
            <a:avLst/>
          </a:prstGeom>
        </p:spPr>
      </p:pic>
      <p:sp>
        <p:nvSpPr>
          <p:cNvPr id="61" name="TextBox 60"/>
          <p:cNvSpPr txBox="1"/>
          <p:nvPr/>
        </p:nvSpPr>
        <p:spPr>
          <a:xfrm>
            <a:off x="930894" y="305786"/>
            <a:ext cx="4064852" cy="531266"/>
          </a:xfrm>
          <a:prstGeom prst="rect">
            <a:avLst/>
          </a:prstGeom>
          <a:noFill/>
        </p:spPr>
        <p:txBody>
          <a:bodyPr wrap="square" lIns="91338" tIns="45667" rIns="91338" bIns="45667" rtlCol="0">
            <a:spAutoFit/>
          </a:bodyPr>
          <a:lstStyle/>
          <a:p>
            <a:r>
              <a:rPr lang="en-US" sz="1400" b="1" dirty="0">
                <a:solidFill>
                  <a:schemeClr val="tx1">
                    <a:lumMod val="85000"/>
                    <a:lumOff val="15000"/>
                  </a:schemeClr>
                </a:solidFill>
                <a:latin typeface="Century Gothic" pitchFamily="34" charset="0"/>
              </a:rPr>
              <a:t>Apprenticeship	</a:t>
            </a:r>
          </a:p>
          <a:p>
            <a:r>
              <a:rPr lang="en-US" sz="1400" dirty="0">
                <a:solidFill>
                  <a:schemeClr val="tx1">
                    <a:lumMod val="85000"/>
                    <a:lumOff val="15000"/>
                  </a:schemeClr>
                </a:solidFill>
                <a:latin typeface="Century Gothic" pitchFamily="34" charset="0"/>
              </a:rPr>
              <a:t>Unit Guide – </a:t>
            </a:r>
            <a:r>
              <a:rPr lang="en-US" sz="1400" i="1" dirty="0">
                <a:solidFill>
                  <a:schemeClr val="tx1">
                    <a:lumMod val="85000"/>
                    <a:lumOff val="15000"/>
                  </a:schemeClr>
                </a:solidFill>
                <a:latin typeface="Century Gothic" pitchFamily="34" charset="0"/>
              </a:rPr>
              <a:t>The Tech Challenge</a:t>
            </a:r>
            <a:endParaRPr lang="en-US" sz="1200" i="1" dirty="0">
              <a:solidFill>
                <a:schemeClr val="tx1">
                  <a:lumMod val="85000"/>
                  <a:lumOff val="15000"/>
                </a:schemeClr>
              </a:solidFill>
              <a:latin typeface="Century Gothic" pitchFamily="34" charset="0"/>
            </a:endParaRPr>
          </a:p>
        </p:txBody>
      </p:sp>
      <p:sp>
        <p:nvSpPr>
          <p:cNvPr id="62" name="TextBox 61"/>
          <p:cNvSpPr txBox="1"/>
          <p:nvPr/>
        </p:nvSpPr>
        <p:spPr>
          <a:xfrm>
            <a:off x="2865863" y="2107580"/>
            <a:ext cx="4638908" cy="600164"/>
          </a:xfrm>
          <a:prstGeom prst="rect">
            <a:avLst/>
          </a:prstGeom>
          <a:noFill/>
        </p:spPr>
        <p:txBody>
          <a:bodyPr wrap="square" lIns="91338" tIns="45667" rIns="91338" bIns="45667" rtlCol="0">
            <a:spAutoFit/>
          </a:bodyPr>
          <a:lstStyle/>
          <a:p>
            <a:r>
              <a:rPr lang="en-US" sz="1100" i="1" dirty="0">
                <a:latin typeface="Century Gothic" pitchFamily="34" charset="0"/>
              </a:rPr>
              <a:t>The big idea for this unit is the same as the Tech Challenge, introducing the engineering and design process to students within a real-life scenario. </a:t>
            </a:r>
            <a:endParaRPr lang="en-US" sz="1100" i="1" dirty="0">
              <a:latin typeface="Century Gothic"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943163" y="223849"/>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799" tIns="50900" rIns="101799" bIns="50900" rtlCol="0" anchor="ctr"/>
          <a:lstStyle/>
          <a:p>
            <a:pPr algn="ctr"/>
            <a:endParaRPr lang="en-US" dirty="0">
              <a:solidFill>
                <a:schemeClr val="bg1">
                  <a:lumMod val="50000"/>
                </a:schemeClr>
              </a:solidFill>
            </a:endParaRPr>
          </a:p>
        </p:txBody>
      </p:sp>
      <p:sp>
        <p:nvSpPr>
          <p:cNvPr id="75" name="TextBox 74"/>
          <p:cNvSpPr txBox="1"/>
          <p:nvPr/>
        </p:nvSpPr>
        <p:spPr>
          <a:xfrm>
            <a:off x="175333" y="1408696"/>
            <a:ext cx="3451787" cy="321627"/>
          </a:xfrm>
          <a:prstGeom prst="rect">
            <a:avLst/>
          </a:prstGeom>
          <a:noFill/>
        </p:spPr>
        <p:txBody>
          <a:bodyPr wrap="square" lIns="101799" tIns="50900" rIns="101799" bIns="50900" rtlCol="0">
            <a:spAutoFit/>
          </a:bodyPr>
          <a:lstStyle/>
          <a:p>
            <a:r>
              <a:rPr lang="en-US" sz="1400" b="1" dirty="0">
                <a:solidFill>
                  <a:schemeClr val="tx1">
                    <a:lumMod val="85000"/>
                    <a:lumOff val="15000"/>
                  </a:schemeClr>
                </a:solidFill>
                <a:latin typeface="Century Gothic" pitchFamily="34" charset="0"/>
              </a:rPr>
              <a:t>Activity 3 Journal Recording</a:t>
            </a:r>
            <a:endParaRPr lang="en-US" sz="1400" b="1" dirty="0">
              <a:solidFill>
                <a:schemeClr val="tx1">
                  <a:lumMod val="85000"/>
                  <a:lumOff val="15000"/>
                </a:schemeClr>
              </a:solidFill>
              <a:latin typeface="Century Gothic" pitchFamily="34" charset="0"/>
            </a:endParaRPr>
          </a:p>
        </p:txBody>
      </p:sp>
      <p:sp>
        <p:nvSpPr>
          <p:cNvPr id="57" name="TextBox 56"/>
          <p:cNvSpPr txBox="1"/>
          <p:nvPr/>
        </p:nvSpPr>
        <p:spPr>
          <a:xfrm>
            <a:off x="4216447" y="1408707"/>
            <a:ext cx="1098956" cy="541687"/>
          </a:xfrm>
          <a:prstGeom prst="rect">
            <a:avLst/>
          </a:prstGeom>
          <a:noFill/>
        </p:spPr>
        <p:txBody>
          <a:bodyPr wrap="square" lIns="101799" tIns="50900" rIns="101799" bIns="50900" rtlCol="0">
            <a:spAutoFit/>
          </a:bodyPr>
          <a:lstStyle/>
          <a:p>
            <a:r>
              <a:rPr lang="en-US" sz="1400" b="1" dirty="0">
                <a:solidFill>
                  <a:schemeClr val="tx1">
                    <a:lumMod val="85000"/>
                    <a:lumOff val="15000"/>
                  </a:schemeClr>
                </a:solidFill>
                <a:latin typeface="Century Gothic" pitchFamily="34" charset="0"/>
              </a:rPr>
              <a:t>     </a:t>
            </a:r>
            <a:r>
              <a:rPr lang="en-US" sz="1400" b="1" dirty="0">
                <a:solidFill>
                  <a:schemeClr val="tx1">
                    <a:lumMod val="85000"/>
                    <a:lumOff val="15000"/>
                  </a:schemeClr>
                </a:solidFill>
                <a:latin typeface="Century Gothic" pitchFamily="34" charset="0"/>
              </a:rPr>
              <a:t>1</a:t>
            </a:r>
            <a:r>
              <a:rPr lang="en-US" sz="1400" b="1" dirty="0">
                <a:solidFill>
                  <a:schemeClr val="tx1">
                    <a:lumMod val="85000"/>
                    <a:lumOff val="15000"/>
                  </a:schemeClr>
                </a:solidFill>
                <a:latin typeface="Century Gothic" pitchFamily="34" charset="0"/>
              </a:rPr>
              <a:t>5</a:t>
            </a:r>
          </a:p>
          <a:p>
            <a:r>
              <a:rPr lang="en-US" sz="1400" b="1" dirty="0">
                <a:solidFill>
                  <a:schemeClr val="tx1">
                    <a:lumMod val="85000"/>
                    <a:lumOff val="15000"/>
                  </a:schemeClr>
                </a:solidFill>
                <a:latin typeface="Century Gothic" pitchFamily="34" charset="0"/>
              </a:rPr>
              <a:t>Minutes</a:t>
            </a:r>
            <a:endParaRPr lang="en-US" sz="1400" b="1" dirty="0">
              <a:solidFill>
                <a:schemeClr val="tx1">
                  <a:lumMod val="85000"/>
                  <a:lumOff val="15000"/>
                </a:schemeClr>
              </a:solidFill>
              <a:latin typeface="Century Gothic" pitchFamily="34" charset="0"/>
            </a:endParaRPr>
          </a:p>
        </p:txBody>
      </p:sp>
      <p:sp>
        <p:nvSpPr>
          <p:cNvPr id="58" name="TextBox 57"/>
          <p:cNvSpPr txBox="1"/>
          <p:nvPr/>
        </p:nvSpPr>
        <p:spPr>
          <a:xfrm>
            <a:off x="483568" y="5576004"/>
            <a:ext cx="2896545" cy="321627"/>
          </a:xfrm>
          <a:prstGeom prst="rect">
            <a:avLst/>
          </a:prstGeom>
          <a:noFill/>
        </p:spPr>
        <p:txBody>
          <a:bodyPr wrap="square" lIns="101799" tIns="50900" rIns="101799" bIns="50900" rtlCol="0">
            <a:spAutoFit/>
          </a:bodyPr>
          <a:lstStyle/>
          <a:p>
            <a:r>
              <a:rPr lang="en-US" sz="1400" b="1" dirty="0">
                <a:solidFill>
                  <a:schemeClr val="tx1">
                    <a:lumMod val="85000"/>
                    <a:lumOff val="15000"/>
                  </a:schemeClr>
                </a:solidFill>
                <a:latin typeface="Century Gothic" pitchFamily="34" charset="0"/>
              </a:rPr>
              <a:t>Assessment</a:t>
            </a:r>
            <a:endParaRPr lang="en-US" sz="1400" b="1" dirty="0">
              <a:solidFill>
                <a:schemeClr val="tx1">
                  <a:lumMod val="85000"/>
                  <a:lumOff val="15000"/>
                </a:schemeClr>
              </a:solidFill>
              <a:latin typeface="Century Gothic" pitchFamily="34" charset="0"/>
            </a:endParaRPr>
          </a:p>
        </p:txBody>
      </p:sp>
      <p:sp>
        <p:nvSpPr>
          <p:cNvPr id="64" name="TextBox 63"/>
          <p:cNvSpPr txBox="1"/>
          <p:nvPr/>
        </p:nvSpPr>
        <p:spPr>
          <a:xfrm>
            <a:off x="4217671" y="5586901"/>
            <a:ext cx="1098956" cy="541687"/>
          </a:xfrm>
          <a:prstGeom prst="rect">
            <a:avLst/>
          </a:prstGeom>
          <a:noFill/>
        </p:spPr>
        <p:txBody>
          <a:bodyPr wrap="square" lIns="101799" tIns="50900" rIns="101799" bIns="50900" rtlCol="0">
            <a:spAutoFit/>
          </a:bodyPr>
          <a:lstStyle/>
          <a:p>
            <a:r>
              <a:rPr lang="en-US" sz="1400" b="1" dirty="0">
                <a:solidFill>
                  <a:schemeClr val="tx1">
                    <a:lumMod val="85000"/>
                    <a:lumOff val="15000"/>
                  </a:schemeClr>
                </a:solidFill>
                <a:latin typeface="Century Gothic" pitchFamily="34" charset="0"/>
              </a:rPr>
              <a:t>     10 Minutes</a:t>
            </a:r>
            <a:endParaRPr lang="en-US" sz="1400" b="1" dirty="0">
              <a:solidFill>
                <a:schemeClr val="tx1">
                  <a:lumMod val="85000"/>
                  <a:lumOff val="15000"/>
                </a:schemeClr>
              </a:solidFill>
              <a:latin typeface="Century Gothic" pitchFamily="34" charset="0"/>
            </a:endParaRPr>
          </a:p>
        </p:txBody>
      </p:sp>
      <p:pic>
        <p:nvPicPr>
          <p:cNvPr id="22" name="Picture 21" descr="Check 32x32.png"/>
          <p:cNvPicPr>
            <a:picLocks noChangeAspect="1"/>
          </p:cNvPicPr>
          <p:nvPr/>
        </p:nvPicPr>
        <p:blipFill>
          <a:blip r:embed="rId2" cstate="print"/>
          <a:stretch>
            <a:fillRect/>
          </a:stretch>
        </p:blipFill>
        <p:spPr>
          <a:xfrm>
            <a:off x="256859" y="5558889"/>
            <a:ext cx="304800" cy="304800"/>
          </a:xfrm>
          <a:prstGeom prst="rect">
            <a:avLst/>
          </a:prstGeom>
        </p:spPr>
      </p:pic>
      <p:pic>
        <p:nvPicPr>
          <p:cNvPr id="28" name="Picture 27" descr="CitizenSchools.BW.jpg"/>
          <p:cNvPicPr>
            <a:picLocks noChangeAspect="1"/>
          </p:cNvPicPr>
          <p:nvPr/>
        </p:nvPicPr>
        <p:blipFill>
          <a:blip r:embed="rId3" cstate="print"/>
          <a:stretch>
            <a:fillRect/>
          </a:stretch>
        </p:blipFill>
        <p:spPr>
          <a:xfrm>
            <a:off x="5253230" y="239493"/>
            <a:ext cx="2290571" cy="634049"/>
          </a:xfrm>
          <a:prstGeom prst="rect">
            <a:avLst/>
          </a:prstGeom>
        </p:spPr>
      </p:pic>
      <p:cxnSp>
        <p:nvCxnSpPr>
          <p:cNvPr id="29" name="Straight Connector 28"/>
          <p:cNvCxnSpPr/>
          <p:nvPr/>
        </p:nvCxnSpPr>
        <p:spPr>
          <a:xfrm>
            <a:off x="236303" y="1694492"/>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5257810" y="1250961"/>
            <a:ext cx="2293707" cy="4092575"/>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799" tIns="50900" rIns="101799" bIns="50900" rtlCol="0" anchor="ctr"/>
          <a:lstStyle/>
          <a:p>
            <a:pPr algn="ctr"/>
            <a:endParaRPr lang="en-US"/>
          </a:p>
        </p:txBody>
      </p:sp>
      <p:cxnSp>
        <p:nvCxnSpPr>
          <p:cNvPr id="31" name="Straight Connector 30"/>
          <p:cNvCxnSpPr/>
          <p:nvPr/>
        </p:nvCxnSpPr>
        <p:spPr>
          <a:xfrm>
            <a:off x="236303" y="5872685"/>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5257810" y="5464175"/>
            <a:ext cx="2293707" cy="4362450"/>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799" tIns="50900" rIns="101799" bIns="50900" rtlCol="0" anchor="ctr"/>
          <a:lstStyle/>
          <a:p>
            <a:pPr algn="ctr"/>
            <a:endParaRPr lang="en-US"/>
          </a:p>
        </p:txBody>
      </p:sp>
      <p:sp>
        <p:nvSpPr>
          <p:cNvPr id="33" name="TextBox 32"/>
          <p:cNvSpPr txBox="1"/>
          <p:nvPr/>
        </p:nvSpPr>
        <p:spPr>
          <a:xfrm>
            <a:off x="5366168" y="5580631"/>
            <a:ext cx="1809751" cy="321627"/>
          </a:xfrm>
          <a:prstGeom prst="rect">
            <a:avLst/>
          </a:prstGeom>
          <a:noFill/>
        </p:spPr>
        <p:txBody>
          <a:bodyPr wrap="square" lIns="101799" tIns="50900" rIns="101799" bIns="50900" rtlCol="0">
            <a:spAutoFit/>
          </a:bodyPr>
          <a:lstStyle/>
          <a:p>
            <a:r>
              <a:rPr lang="en-US" sz="1400" b="1" dirty="0">
                <a:solidFill>
                  <a:schemeClr val="tx1">
                    <a:lumMod val="65000"/>
                    <a:lumOff val="35000"/>
                  </a:schemeClr>
                </a:solidFill>
                <a:latin typeface="Century Gothic" pitchFamily="34" charset="0"/>
              </a:rPr>
              <a:t>Future Plans</a:t>
            </a:r>
            <a:endParaRPr lang="en-US" sz="1400" b="1" dirty="0">
              <a:solidFill>
                <a:schemeClr val="tx1">
                  <a:lumMod val="65000"/>
                  <a:lumOff val="35000"/>
                </a:schemeClr>
              </a:solidFill>
              <a:latin typeface="Century Gothic" pitchFamily="34" charset="0"/>
            </a:endParaRPr>
          </a:p>
        </p:txBody>
      </p:sp>
      <p:pic>
        <p:nvPicPr>
          <p:cNvPr id="34" name="Picture 33" descr="Alert alt 32x32.png"/>
          <p:cNvPicPr>
            <a:picLocks noChangeAspect="1"/>
          </p:cNvPicPr>
          <p:nvPr/>
        </p:nvPicPr>
        <p:blipFill>
          <a:blip r:embed="rId4" cstate="print"/>
          <a:stretch>
            <a:fillRect/>
          </a:stretch>
        </p:blipFill>
        <p:spPr>
          <a:xfrm>
            <a:off x="6972736" y="1290957"/>
            <a:ext cx="465763" cy="465761"/>
          </a:xfrm>
          <a:prstGeom prst="rect">
            <a:avLst/>
          </a:prstGeom>
        </p:spPr>
      </p:pic>
      <p:sp>
        <p:nvSpPr>
          <p:cNvPr id="35" name="TextBox 34"/>
          <p:cNvSpPr txBox="1"/>
          <p:nvPr/>
        </p:nvSpPr>
        <p:spPr>
          <a:xfrm>
            <a:off x="5360037" y="1405310"/>
            <a:ext cx="1809751" cy="321627"/>
          </a:xfrm>
          <a:prstGeom prst="rect">
            <a:avLst/>
          </a:prstGeom>
          <a:noFill/>
        </p:spPr>
        <p:txBody>
          <a:bodyPr wrap="square" lIns="101799" tIns="50900" rIns="101799" bIns="50900" rtlCol="0">
            <a:spAutoFit/>
          </a:bodyPr>
          <a:lstStyle/>
          <a:p>
            <a:r>
              <a:rPr lang="en-US" sz="1400" b="1" dirty="0">
                <a:solidFill>
                  <a:schemeClr val="tx1">
                    <a:lumMod val="65000"/>
                    <a:lumOff val="35000"/>
                  </a:schemeClr>
                </a:solidFill>
                <a:latin typeface="Century Gothic" pitchFamily="34" charset="0"/>
              </a:rPr>
              <a:t>Field Tips</a:t>
            </a:r>
            <a:endParaRPr lang="en-US" sz="1400" b="1" dirty="0">
              <a:solidFill>
                <a:schemeClr val="tx1">
                  <a:lumMod val="65000"/>
                  <a:lumOff val="35000"/>
                </a:schemeClr>
              </a:solidFill>
              <a:latin typeface="Century Gothic" pitchFamily="34" charset="0"/>
            </a:endParaRPr>
          </a:p>
        </p:txBody>
      </p:sp>
      <p:pic>
        <p:nvPicPr>
          <p:cNvPr id="36" name="Picture 35" descr="Calendar 32x32.png"/>
          <p:cNvPicPr>
            <a:picLocks noChangeAspect="1"/>
          </p:cNvPicPr>
          <p:nvPr/>
        </p:nvPicPr>
        <p:blipFill>
          <a:blip r:embed="rId5" cstate="print"/>
          <a:stretch>
            <a:fillRect/>
          </a:stretch>
        </p:blipFill>
        <p:spPr>
          <a:xfrm>
            <a:off x="6990708" y="5541602"/>
            <a:ext cx="414392" cy="414392"/>
          </a:xfrm>
          <a:prstGeom prst="rect">
            <a:avLst/>
          </a:prstGeom>
        </p:spPr>
      </p:pic>
      <p:pic>
        <p:nvPicPr>
          <p:cNvPr id="20" name="Picture 19" descr="icons square-14.png"/>
          <p:cNvPicPr>
            <a:picLocks noChangeAspect="1"/>
          </p:cNvPicPr>
          <p:nvPr/>
        </p:nvPicPr>
        <p:blipFill>
          <a:blip r:embed="rId6" cstate="print"/>
          <a:stretch>
            <a:fillRect/>
          </a:stretch>
        </p:blipFill>
        <p:spPr>
          <a:xfrm>
            <a:off x="4" y="6"/>
            <a:ext cx="1055914" cy="1121616"/>
          </a:xfrm>
          <a:prstGeom prst="rect">
            <a:avLst/>
          </a:prstGeom>
        </p:spPr>
      </p:pic>
      <p:sp>
        <p:nvSpPr>
          <p:cNvPr id="23" name="TextBox 22"/>
          <p:cNvSpPr txBox="1"/>
          <p:nvPr/>
        </p:nvSpPr>
        <p:spPr>
          <a:xfrm>
            <a:off x="930894" y="305793"/>
            <a:ext cx="3743848" cy="595319"/>
          </a:xfrm>
          <a:prstGeom prst="rect">
            <a:avLst/>
          </a:prstGeom>
          <a:noFill/>
        </p:spPr>
        <p:txBody>
          <a:bodyPr wrap="square" lIns="101799" tIns="50900" rIns="101799" bIns="50900"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3 </a:t>
            </a:r>
            <a:r>
              <a:rPr lang="en-US" sz="1300" dirty="0">
                <a:solidFill>
                  <a:schemeClr val="tx1">
                    <a:lumMod val="85000"/>
                    <a:lumOff val="15000"/>
                  </a:schemeClr>
                </a:solidFill>
                <a:latin typeface="Century Gothic" pitchFamily="34" charset="0"/>
              </a:rPr>
              <a:t>– page 4</a:t>
            </a:r>
            <a:endParaRPr lang="en-US" sz="1300" b="1" dirty="0">
              <a:solidFill>
                <a:schemeClr val="tx1">
                  <a:lumMod val="85000"/>
                  <a:lumOff val="15000"/>
                </a:schemeClr>
              </a:solidFill>
              <a:latin typeface="Century Gothic" pitchFamily="34" charset="0"/>
            </a:endParaRPr>
          </a:p>
        </p:txBody>
      </p:sp>
      <p:sp>
        <p:nvSpPr>
          <p:cNvPr id="25" name="TextBox 24"/>
          <p:cNvSpPr txBox="1"/>
          <p:nvPr/>
        </p:nvSpPr>
        <p:spPr>
          <a:xfrm>
            <a:off x="5386042" y="1862259"/>
            <a:ext cx="2074127" cy="1949454"/>
          </a:xfrm>
          <a:prstGeom prst="rect">
            <a:avLst/>
          </a:prstGeom>
          <a:noFill/>
        </p:spPr>
        <p:txBody>
          <a:bodyPr wrap="square" lIns="101799" tIns="50900" rIns="101799" bIns="50900" rtlCol="0">
            <a:spAutoFit/>
          </a:bodyPr>
          <a:lstStyle/>
          <a:p>
            <a:r>
              <a:rPr lang="en-US" sz="1200" dirty="0"/>
              <a:t>Prototypes by their very nature are rough objects. Without refinement, they will not be very aesthetically pleasing. Make sure the students are not disheartened about the appearance of their prototype, we are simply trying to get the shape and idea down right now. </a:t>
            </a:r>
            <a:endParaRPr lang="en-US" sz="1200" dirty="0"/>
          </a:p>
        </p:txBody>
      </p:sp>
      <p:sp>
        <p:nvSpPr>
          <p:cNvPr id="26" name="TextBox 25"/>
          <p:cNvSpPr txBox="1"/>
          <p:nvPr/>
        </p:nvSpPr>
        <p:spPr>
          <a:xfrm>
            <a:off x="5397194" y="6043970"/>
            <a:ext cx="2074127" cy="472126"/>
          </a:xfrm>
          <a:prstGeom prst="rect">
            <a:avLst/>
          </a:prstGeom>
          <a:noFill/>
        </p:spPr>
        <p:txBody>
          <a:bodyPr wrap="square" lIns="101799" tIns="50900" rIns="101799" bIns="50900" rtlCol="0">
            <a:spAutoFit/>
          </a:bodyPr>
          <a:lstStyle/>
          <a:p>
            <a:r>
              <a:rPr lang="en-US" sz="1200" dirty="0"/>
              <a:t>Next week we will go through constructive feedback</a:t>
            </a:r>
            <a:endParaRPr lang="en-US" sz="1200" dirty="0"/>
          </a:p>
        </p:txBody>
      </p:sp>
      <p:sp>
        <p:nvSpPr>
          <p:cNvPr id="38" name="TextBox 37"/>
          <p:cNvSpPr txBox="1"/>
          <p:nvPr/>
        </p:nvSpPr>
        <p:spPr>
          <a:xfrm>
            <a:off x="172728" y="922020"/>
            <a:ext cx="7315201" cy="507832"/>
          </a:xfrm>
          <a:prstGeom prst="rect">
            <a:avLst/>
          </a:prstGeom>
          <a:noFill/>
          <a:ln>
            <a:noFill/>
          </a:ln>
        </p:spPr>
        <p:txBody>
          <a:bodyPr wrap="square" lIns="101799" tIns="50900" rIns="101799" bIns="50900" rtlCol="0">
            <a:spAutoFit/>
          </a:bodyPr>
          <a:lstStyle/>
          <a:p>
            <a:pPr>
              <a:buFont typeface="Wingdings" pitchFamily="2" charset="2"/>
              <a:buChar char="§"/>
            </a:pPr>
            <a:r>
              <a:rPr lang="en-US" sz="1300" dirty="0"/>
              <a:t>Objective: </a:t>
            </a:r>
            <a:r>
              <a:rPr lang="en-US" sz="1300" dirty="0">
                <a:solidFill>
                  <a:schemeClr val="tx1">
                    <a:lumMod val="85000"/>
                    <a:lumOff val="15000"/>
                  </a:schemeClr>
                </a:solidFill>
                <a:latin typeface="Century Gothic" pitchFamily="34" charset="0"/>
              </a:rPr>
              <a:t>Exercise flexibility and willingness to be helpful in making necessary compromises to accomplish a common goal </a:t>
            </a:r>
          </a:p>
        </p:txBody>
      </p:sp>
      <p:sp>
        <p:nvSpPr>
          <p:cNvPr id="24" name="TextBox 23"/>
          <p:cNvSpPr txBox="1"/>
          <p:nvPr/>
        </p:nvSpPr>
        <p:spPr>
          <a:xfrm>
            <a:off x="345440" y="1927861"/>
            <a:ext cx="4577080" cy="1625061"/>
          </a:xfrm>
          <a:prstGeom prst="rect">
            <a:avLst/>
          </a:prstGeom>
          <a:noFill/>
        </p:spPr>
        <p:txBody>
          <a:bodyPr wrap="square" lIns="101799" tIns="50900" rIns="101799" bIns="50900"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Have the students record the results of their prototyping activity in their journals. Be sure to include the following items, with the various roles recording appropriate information:</a:t>
            </a:r>
          </a:p>
          <a:p>
            <a:pPr lvl="1">
              <a:buFont typeface="Wingdings" pitchFamily="2" charset="2"/>
              <a:buChar char="§"/>
            </a:pPr>
            <a:r>
              <a:rPr lang="en-US" sz="1100" dirty="0">
                <a:solidFill>
                  <a:schemeClr val="tx1">
                    <a:lumMod val="85000"/>
                    <a:lumOff val="15000"/>
                  </a:schemeClr>
                </a:solidFill>
                <a:latin typeface="Century Gothic" pitchFamily="34" charset="0"/>
              </a:rPr>
              <a:t>Any changes they made to their designs</a:t>
            </a:r>
          </a:p>
          <a:p>
            <a:pPr lvl="1">
              <a:buFont typeface="Wingdings" pitchFamily="2" charset="2"/>
              <a:buChar char="§"/>
            </a:pPr>
            <a:r>
              <a:rPr lang="en-US" sz="1100" dirty="0">
                <a:solidFill>
                  <a:schemeClr val="tx1">
                    <a:lumMod val="85000"/>
                    <a:lumOff val="15000"/>
                  </a:schemeClr>
                </a:solidFill>
                <a:latin typeface="Century Gothic" pitchFamily="34" charset="0"/>
              </a:rPr>
              <a:t>Any potential issues they predict will come up when they switch to the final materials. </a:t>
            </a:r>
          </a:p>
          <a:p>
            <a:pPr lvl="1">
              <a:buFont typeface="Wingdings" pitchFamily="2" charset="2"/>
              <a:buChar char="§"/>
            </a:pPr>
            <a:r>
              <a:rPr lang="en-US" sz="1100" dirty="0">
                <a:solidFill>
                  <a:schemeClr val="tx1">
                    <a:lumMod val="85000"/>
                    <a:lumOff val="15000"/>
                  </a:schemeClr>
                </a:solidFill>
                <a:latin typeface="Century Gothic" pitchFamily="34" charset="0"/>
              </a:rPr>
              <a:t>Sketches/photographs of their prototype</a:t>
            </a:r>
          </a:p>
          <a:p>
            <a:pPr lvl="1">
              <a:buFont typeface="Wingdings" pitchFamily="2" charset="2"/>
              <a:buChar char="§"/>
            </a:pPr>
            <a:r>
              <a:rPr lang="en-US" sz="1100" dirty="0">
                <a:solidFill>
                  <a:schemeClr val="tx1">
                    <a:lumMod val="85000"/>
                    <a:lumOff val="15000"/>
                  </a:schemeClr>
                </a:solidFill>
                <a:latin typeface="Century Gothic" pitchFamily="34" charset="0"/>
              </a:rPr>
              <a:t>How the various team members contributed to the prototyping</a:t>
            </a:r>
            <a:endParaRPr lang="en-US" sz="1100" dirty="0">
              <a:solidFill>
                <a:schemeClr val="tx1">
                  <a:lumMod val="85000"/>
                  <a:lumOff val="15000"/>
                </a:schemeClr>
              </a:solidFill>
              <a:latin typeface="Century Gothic" pitchFamily="34" charset="0"/>
            </a:endParaRPr>
          </a:p>
        </p:txBody>
      </p:sp>
      <p:sp>
        <p:nvSpPr>
          <p:cNvPr id="39" name="TextBox 38"/>
          <p:cNvSpPr txBox="1"/>
          <p:nvPr/>
        </p:nvSpPr>
        <p:spPr>
          <a:xfrm>
            <a:off x="172720" y="6035040"/>
            <a:ext cx="4903096" cy="3149782"/>
          </a:xfrm>
          <a:prstGeom prst="rect">
            <a:avLst/>
          </a:prstGeom>
          <a:noFill/>
        </p:spPr>
        <p:txBody>
          <a:bodyPr wrap="square" lIns="101799" tIns="50900" rIns="101799" bIns="50900" rtlCol="0">
            <a:spAutoFit/>
          </a:bodyPr>
          <a:lstStyle/>
          <a:p>
            <a:pPr>
              <a:buFont typeface="Wingdings" pitchFamily="2" charset="2"/>
              <a:buChar char="§"/>
            </a:pPr>
            <a:r>
              <a:rPr lang="en-US" sz="1100" b="1" dirty="0">
                <a:solidFill>
                  <a:schemeClr val="tx1">
                    <a:lumMod val="85000"/>
                    <a:lumOff val="15000"/>
                  </a:schemeClr>
                </a:solidFill>
                <a:latin typeface="Century Gothic" pitchFamily="34" charset="0"/>
              </a:rPr>
              <a:t> Teach Back / Exit Ticket: </a:t>
            </a:r>
            <a:r>
              <a:rPr lang="en-US" sz="1100" i="1" dirty="0">
                <a:solidFill>
                  <a:schemeClr val="tx1">
                    <a:lumMod val="85000"/>
                    <a:lumOff val="15000"/>
                  </a:schemeClr>
                </a:solidFill>
                <a:latin typeface="Century Gothic" pitchFamily="34" charset="0"/>
              </a:rPr>
              <a:t> </a:t>
            </a:r>
            <a:r>
              <a:rPr lang="en-US" sz="1100" dirty="0">
                <a:solidFill>
                  <a:schemeClr val="tx1">
                    <a:lumMod val="85000"/>
                    <a:lumOff val="15000"/>
                  </a:schemeClr>
                </a:solidFill>
                <a:latin typeface="Century Gothic" pitchFamily="34" charset="0"/>
              </a:rPr>
              <a:t>The assessment for this class will be an exit ticket that summarizes todays’ activities. Feel free to edit the exit ticket based on changes in the annual topic. </a:t>
            </a:r>
            <a:endParaRPr lang="en-US" sz="1100" b="1" dirty="0">
              <a:solidFill>
                <a:schemeClr val="tx1">
                  <a:lumMod val="85000"/>
                  <a:lumOff val="15000"/>
                </a:schemeClr>
              </a:solidFill>
              <a:latin typeface="Century Gothic" pitchFamily="34" charset="0"/>
            </a:endParaRPr>
          </a:p>
          <a:p>
            <a:endParaRPr lang="en-US" sz="1100" b="1" dirty="0">
              <a:solidFill>
                <a:schemeClr val="tx1">
                  <a:lumMod val="85000"/>
                  <a:lumOff val="15000"/>
                </a:schemeClr>
              </a:solidFill>
              <a:latin typeface="Century Gothic" pitchFamily="34" charset="0"/>
            </a:endParaRPr>
          </a:p>
          <a:p>
            <a:r>
              <a:rPr lang="en-US" sz="1100" b="1" dirty="0">
                <a:solidFill>
                  <a:schemeClr val="tx1">
                    <a:lumMod val="85000"/>
                    <a:lumOff val="15000"/>
                  </a:schemeClr>
                </a:solidFill>
                <a:latin typeface="Century Gothic" pitchFamily="34" charset="0"/>
              </a:rPr>
              <a:t> Key Questions:</a:t>
            </a:r>
            <a:r>
              <a:rPr lang="en-US" sz="1100" i="1" dirty="0">
                <a:solidFill>
                  <a:schemeClr val="tx1">
                    <a:lumMod val="85000"/>
                    <a:lumOff val="15000"/>
                  </a:schemeClr>
                </a:solidFill>
                <a:latin typeface="Century Gothic" pitchFamily="34" charset="0"/>
              </a:rPr>
              <a:t>  </a:t>
            </a:r>
            <a:endParaRPr lang="en-US" sz="1100" dirty="0">
              <a:latin typeface="Century Gothic"/>
              <a:cs typeface="Century Gothic"/>
            </a:endParaRPr>
          </a:p>
          <a:p>
            <a:r>
              <a:rPr lang="en-US" sz="1100" dirty="0">
                <a:latin typeface="Century Gothic"/>
                <a:cs typeface="Century Gothic"/>
              </a:rPr>
              <a:t>What types of failures or flaws in your prototypes </a:t>
            </a:r>
            <a:r>
              <a:rPr lang="en-US" sz="1100" dirty="0">
                <a:latin typeface="Century Gothic"/>
                <a:cs typeface="Century Gothic"/>
              </a:rPr>
              <a:t>will </a:t>
            </a:r>
            <a:r>
              <a:rPr lang="en-US" sz="1100" dirty="0">
                <a:latin typeface="Century Gothic"/>
                <a:cs typeface="Century Gothic"/>
              </a:rPr>
              <a:t>have to be changed in your final design</a:t>
            </a:r>
            <a:r>
              <a:rPr lang="en-US" sz="1100" dirty="0">
                <a:latin typeface="Century Gothic"/>
                <a:cs typeface="Century Gothic"/>
              </a:rPr>
              <a:t>?</a:t>
            </a:r>
            <a:r>
              <a:rPr lang="en-US" sz="1100" dirty="0">
                <a:solidFill>
                  <a:schemeClr val="tx1">
                    <a:lumMod val="85000"/>
                    <a:lumOff val="15000"/>
                  </a:schemeClr>
                </a:solidFill>
                <a:latin typeface="Century Gothic" pitchFamily="34" charset="0"/>
              </a:rPr>
              <a:t> </a:t>
            </a:r>
            <a:r>
              <a:rPr lang="en-US" sz="1100" dirty="0">
                <a:solidFill>
                  <a:schemeClr val="tx1">
                    <a:lumMod val="85000"/>
                    <a:lumOff val="15000"/>
                  </a:schemeClr>
                </a:solidFill>
                <a:latin typeface="Century Gothic" pitchFamily="34" charset="0"/>
              </a:rPr>
              <a:t>This question will let you evaluate how teams are cooperating and where you might have to intervene. If team members largely agree, the team is functioning well. If everyone has a different idea, they might not be communicating well.  </a:t>
            </a:r>
            <a:endParaRPr lang="en-US" sz="1100" b="1" dirty="0">
              <a:solidFill>
                <a:schemeClr val="tx1">
                  <a:lumMod val="85000"/>
                  <a:lumOff val="15000"/>
                </a:schemeClr>
              </a:solidFill>
              <a:latin typeface="Century Gothic" pitchFamily="34" charset="0"/>
            </a:endParaRPr>
          </a:p>
          <a:p>
            <a:pPr>
              <a:buFont typeface="Wingdings" pitchFamily="2" charset="2"/>
              <a:buChar char="§"/>
            </a:pPr>
            <a:endParaRPr lang="en-US" sz="1100" b="1" dirty="0">
              <a:solidFill>
                <a:schemeClr val="tx1">
                  <a:lumMod val="85000"/>
                  <a:lumOff val="15000"/>
                </a:schemeClr>
              </a:solidFill>
              <a:latin typeface="Century Gothic" pitchFamily="34" charset="0"/>
            </a:endParaRPr>
          </a:p>
          <a:p>
            <a:pPr>
              <a:buFont typeface="Wingdings" pitchFamily="2" charset="2"/>
              <a:buChar char="§"/>
            </a:pPr>
            <a:r>
              <a:rPr lang="en-US" sz="1100" b="1" dirty="0">
                <a:solidFill>
                  <a:schemeClr val="tx1">
                    <a:lumMod val="85000"/>
                    <a:lumOff val="15000"/>
                  </a:schemeClr>
                </a:solidFill>
                <a:latin typeface="Century Gothic" pitchFamily="34" charset="0"/>
              </a:rPr>
              <a:t> Demonstration of Mastery: </a:t>
            </a:r>
            <a:r>
              <a:rPr lang="en-US" sz="1100" dirty="0">
                <a:solidFill>
                  <a:schemeClr val="tx1">
                    <a:lumMod val="85000"/>
                    <a:lumOff val="15000"/>
                  </a:schemeClr>
                </a:solidFill>
                <a:latin typeface="Century Gothic" pitchFamily="34" charset="0"/>
              </a:rPr>
              <a:t>Sample question:</a:t>
            </a:r>
            <a:r>
              <a:rPr lang="en-US" sz="1100" i="1" dirty="0">
                <a:solidFill>
                  <a:schemeClr val="tx1">
                    <a:lumMod val="85000"/>
                    <a:lumOff val="15000"/>
                  </a:schemeClr>
                </a:solidFill>
                <a:latin typeface="Century Gothic" pitchFamily="34" charset="0"/>
              </a:rPr>
              <a:t> </a:t>
            </a:r>
            <a:r>
              <a:rPr lang="en-US" sz="1100" dirty="0">
                <a:solidFill>
                  <a:schemeClr val="tx1">
                    <a:lumMod val="85000"/>
                    <a:lumOff val="15000"/>
                  </a:schemeClr>
                </a:solidFill>
                <a:latin typeface="Century Gothic" pitchFamily="34" charset="0"/>
              </a:rPr>
              <a:t>“Why do we make prototypes before the final product?”</a:t>
            </a:r>
          </a:p>
          <a:p>
            <a:pPr lvl="1">
              <a:buFont typeface="Wingdings" pitchFamily="2" charset="2"/>
              <a:buChar char="§"/>
            </a:pPr>
            <a:r>
              <a:rPr lang="en-US" sz="1100" dirty="0">
                <a:solidFill>
                  <a:schemeClr val="tx1">
                    <a:lumMod val="85000"/>
                    <a:lumOff val="15000"/>
                  </a:schemeClr>
                </a:solidFill>
                <a:latin typeface="Century Gothic" pitchFamily="34" charset="0"/>
              </a:rPr>
              <a:t>Sample Answer: “We make prototypes so we don’t invest too much time, effort or money into designs that might not work/we try to find problems early on in the design process.”</a:t>
            </a:r>
          </a:p>
          <a:p>
            <a:endParaRPr lang="en-US" sz="1100" b="1" dirty="0">
              <a:solidFill>
                <a:schemeClr val="tx1">
                  <a:lumMod val="85000"/>
                  <a:lumOff val="15000"/>
                </a:schemeClr>
              </a:solidFill>
              <a:latin typeface="Century Gothic" pitchFamily="34" charset="0"/>
            </a:endParaRPr>
          </a:p>
        </p:txBody>
      </p:sp>
    </p:spTree>
    <p:extLst>
      <p:ext uri="{BB962C8B-B14F-4D97-AF65-F5344CB8AC3E}">
        <p14:creationId xmlns:p14="http://schemas.microsoft.com/office/powerpoint/2010/main" val="22662316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1910"/>
            <a:ext cx="4663440" cy="1210873"/>
          </a:xfrm>
          <a:prstGeom prst="rect">
            <a:avLst/>
          </a:prstGeom>
          <a:noFill/>
        </p:spPr>
        <p:txBody>
          <a:bodyPr wrap="square" lIns="101799" tIns="50900" rIns="101799" bIns="50900" rtlCol="0">
            <a:spAutoFit/>
          </a:bodyPr>
          <a:lstStyle/>
          <a:p>
            <a:r>
              <a:rPr lang="en-US" sz="1800" dirty="0">
                <a:latin typeface="Century Gothic"/>
                <a:cs typeface="Century Gothic"/>
              </a:rPr>
              <a:t>Tech Challenge Apprenticeship</a:t>
            </a:r>
          </a:p>
          <a:p>
            <a:r>
              <a:rPr lang="en-US" sz="1800" dirty="0">
                <a:latin typeface="Century Gothic"/>
                <a:cs typeface="Century Gothic"/>
              </a:rPr>
              <a:t>Lesson 3 – Prototyping </a:t>
            </a:r>
          </a:p>
          <a:p>
            <a:r>
              <a:rPr lang="en-US" sz="1800" dirty="0">
                <a:latin typeface="Century Gothic"/>
                <a:cs typeface="Century Gothic"/>
              </a:rPr>
              <a:t>Exit Ticket</a:t>
            </a:r>
          </a:p>
          <a:p>
            <a:r>
              <a:rPr lang="en-US" sz="1800" dirty="0">
                <a:latin typeface="Century Gothic"/>
                <a:cs typeface="Century Gothic"/>
              </a:rPr>
              <a:t>Name:</a:t>
            </a:r>
          </a:p>
        </p:txBody>
      </p:sp>
      <p:pic>
        <p:nvPicPr>
          <p:cNvPr id="6" name="Picture 5" descr="CitizenSchools.BW.jpg"/>
          <p:cNvPicPr>
            <a:picLocks noChangeAspect="1"/>
          </p:cNvPicPr>
          <p:nvPr/>
        </p:nvPicPr>
        <p:blipFill>
          <a:blip r:embed="rId2" cstate="print"/>
          <a:stretch>
            <a:fillRect/>
          </a:stretch>
        </p:blipFill>
        <p:spPr>
          <a:xfrm>
            <a:off x="5481829" y="1"/>
            <a:ext cx="2290571" cy="634049"/>
          </a:xfrm>
          <a:prstGeom prst="rect">
            <a:avLst/>
          </a:prstGeom>
        </p:spPr>
      </p:pic>
      <p:sp>
        <p:nvSpPr>
          <p:cNvPr id="4" name="TextBox 3"/>
          <p:cNvSpPr txBox="1"/>
          <p:nvPr/>
        </p:nvSpPr>
        <p:spPr>
          <a:xfrm>
            <a:off x="86363" y="1424940"/>
            <a:ext cx="7000816" cy="3796113"/>
          </a:xfrm>
          <a:prstGeom prst="rect">
            <a:avLst/>
          </a:prstGeom>
          <a:noFill/>
        </p:spPr>
        <p:txBody>
          <a:bodyPr wrap="none" lIns="101799" tIns="50900" rIns="101799" bIns="50900" rtlCol="0">
            <a:spAutoFit/>
          </a:bodyPr>
          <a:lstStyle/>
          <a:p>
            <a:r>
              <a:rPr lang="en-US" dirty="0" smtClean="0">
                <a:latin typeface="Century Gothic"/>
                <a:cs typeface="Century Gothic"/>
              </a:rPr>
              <a:t>Why do we make prototypes before the final product?</a:t>
            </a:r>
          </a:p>
          <a:p>
            <a:endParaRPr lang="en-US" dirty="0">
              <a:latin typeface="Century Gothic"/>
              <a:cs typeface="Century Gothic"/>
            </a:endParaRPr>
          </a:p>
          <a:p>
            <a:endParaRPr lang="en-US" dirty="0" smtClean="0">
              <a:latin typeface="Century Gothic"/>
              <a:cs typeface="Century Gothic"/>
            </a:endParaRPr>
          </a:p>
          <a:p>
            <a:endParaRPr lang="en-US" dirty="0">
              <a:latin typeface="Century Gothic"/>
              <a:cs typeface="Century Gothic"/>
            </a:endParaRPr>
          </a:p>
          <a:p>
            <a:endParaRPr lang="en-US" dirty="0" smtClean="0">
              <a:latin typeface="Century Gothic"/>
              <a:cs typeface="Century Gothic"/>
            </a:endParaRPr>
          </a:p>
          <a:p>
            <a:r>
              <a:rPr lang="en-US" dirty="0" smtClean="0">
                <a:latin typeface="Century Gothic"/>
                <a:cs typeface="Century Gothic"/>
              </a:rPr>
              <a:t>What types of failures or flaws in your prototypes </a:t>
            </a:r>
          </a:p>
          <a:p>
            <a:r>
              <a:rPr lang="en-US" dirty="0" smtClean="0">
                <a:latin typeface="Century Gothic"/>
                <a:cs typeface="Century Gothic"/>
              </a:rPr>
              <a:t>will have to be changed in your final design?</a:t>
            </a:r>
          </a:p>
          <a:p>
            <a:endParaRPr lang="en-US" dirty="0">
              <a:latin typeface="Century Gothic"/>
              <a:cs typeface="Century Gothic"/>
            </a:endParaRPr>
          </a:p>
          <a:p>
            <a:endParaRPr lang="en-US" dirty="0" smtClean="0">
              <a:latin typeface="Century Gothic"/>
              <a:cs typeface="Century Gothic"/>
            </a:endParaRPr>
          </a:p>
          <a:p>
            <a:endParaRPr lang="en-US" dirty="0">
              <a:latin typeface="Century Gothic"/>
              <a:cs typeface="Century Gothic"/>
            </a:endParaRPr>
          </a:p>
          <a:p>
            <a:endParaRPr lang="en-US" dirty="0" smtClean="0">
              <a:latin typeface="Century Gothic"/>
              <a:cs typeface="Century Gothic"/>
            </a:endParaRPr>
          </a:p>
          <a:p>
            <a:r>
              <a:rPr lang="en-US" dirty="0" smtClean="0">
                <a:latin typeface="Century Gothic"/>
                <a:cs typeface="Century Gothic"/>
              </a:rPr>
              <a:t>Is your area cleaned up from the prototyping activity?</a:t>
            </a:r>
          </a:p>
        </p:txBody>
      </p:sp>
    </p:spTree>
    <p:extLst>
      <p:ext uri="{BB962C8B-B14F-4D97-AF65-F5344CB8AC3E}">
        <p14:creationId xmlns:p14="http://schemas.microsoft.com/office/powerpoint/2010/main" val="598436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a:xfrm>
            <a:off x="943163" y="223848"/>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811" tIns="50906" rIns="101811" bIns="50906" rtlCol="0" anchor="ctr"/>
          <a:lstStyle/>
          <a:p>
            <a:pPr algn="ctr"/>
            <a:endParaRPr lang="en-US" dirty="0">
              <a:solidFill>
                <a:schemeClr val="bg1">
                  <a:lumMod val="50000"/>
                </a:schemeClr>
              </a:solidFill>
            </a:endParaRPr>
          </a:p>
        </p:txBody>
      </p:sp>
      <p:sp>
        <p:nvSpPr>
          <p:cNvPr id="4" name="TextBox 3"/>
          <p:cNvSpPr txBox="1"/>
          <p:nvPr/>
        </p:nvSpPr>
        <p:spPr>
          <a:xfrm>
            <a:off x="86367" y="1005840"/>
            <a:ext cx="4909531" cy="575542"/>
          </a:xfrm>
          <a:prstGeom prst="rect">
            <a:avLst/>
          </a:prstGeom>
          <a:noFill/>
        </p:spPr>
        <p:txBody>
          <a:bodyPr wrap="square" lIns="101811" tIns="50906" rIns="101811" bIns="50906" rtlCol="0">
            <a:spAutoFit/>
          </a:bodyPr>
          <a:lstStyle/>
          <a:p>
            <a:r>
              <a:rPr lang="en-US" sz="3100" b="1" dirty="0">
                <a:solidFill>
                  <a:schemeClr val="tx1">
                    <a:lumMod val="85000"/>
                    <a:lumOff val="15000"/>
                  </a:schemeClr>
                </a:solidFill>
                <a:latin typeface="Century Gothic" pitchFamily="34" charset="0"/>
              </a:rPr>
              <a:t>Primary Analysis</a:t>
            </a:r>
            <a:endParaRPr lang="en-US" sz="3100" b="1" dirty="0">
              <a:solidFill>
                <a:schemeClr val="tx1">
                  <a:lumMod val="85000"/>
                  <a:lumOff val="15000"/>
                </a:schemeClr>
              </a:solidFill>
              <a:latin typeface="Century Gothic" pitchFamily="34" charset="0"/>
            </a:endParaRPr>
          </a:p>
        </p:txBody>
      </p:sp>
      <p:sp>
        <p:nvSpPr>
          <p:cNvPr id="6" name="TextBox 5"/>
          <p:cNvSpPr txBox="1"/>
          <p:nvPr/>
        </p:nvSpPr>
        <p:spPr>
          <a:xfrm>
            <a:off x="930894" y="305792"/>
            <a:ext cx="3743848" cy="595319"/>
          </a:xfrm>
          <a:prstGeom prst="rect">
            <a:avLst/>
          </a:prstGeom>
          <a:noFill/>
        </p:spPr>
        <p:txBody>
          <a:bodyPr wrap="square" lIns="101811" tIns="50906" rIns="101811" bIns="50906"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a:t>
            </a:r>
            <a:r>
              <a:rPr lang="en-US" sz="1600" b="1" dirty="0">
                <a:solidFill>
                  <a:schemeClr val="tx1">
                    <a:lumMod val="85000"/>
                    <a:lumOff val="15000"/>
                  </a:schemeClr>
                </a:solidFill>
                <a:latin typeface="Century Gothic" pitchFamily="34" charset="0"/>
              </a:rPr>
              <a:t>4</a:t>
            </a:r>
            <a:r>
              <a:rPr lang="en-US" sz="1600" b="1" dirty="0">
                <a:solidFill>
                  <a:schemeClr val="tx1">
                    <a:lumMod val="85000"/>
                    <a:lumOff val="15000"/>
                  </a:schemeClr>
                </a:solidFill>
                <a:latin typeface="Century Gothic" pitchFamily="34" charset="0"/>
              </a:rPr>
              <a:t> </a:t>
            </a:r>
            <a:r>
              <a:rPr lang="en-US" sz="1300" dirty="0">
                <a:solidFill>
                  <a:schemeClr val="tx1">
                    <a:lumMod val="85000"/>
                    <a:lumOff val="15000"/>
                  </a:schemeClr>
                </a:solidFill>
                <a:latin typeface="Century Gothic" pitchFamily="34" charset="0"/>
              </a:rPr>
              <a:t>– page 1</a:t>
            </a:r>
            <a:endParaRPr lang="en-US" sz="1300" b="1" dirty="0">
              <a:solidFill>
                <a:schemeClr val="tx1">
                  <a:lumMod val="85000"/>
                  <a:lumOff val="15000"/>
                </a:schemeClr>
              </a:solidFill>
              <a:latin typeface="Century Gothic" pitchFamily="34" charset="0"/>
            </a:endParaRPr>
          </a:p>
        </p:txBody>
      </p:sp>
      <p:sp>
        <p:nvSpPr>
          <p:cNvPr id="7" name="TextBox 6"/>
          <p:cNvSpPr txBox="1"/>
          <p:nvPr/>
        </p:nvSpPr>
        <p:spPr>
          <a:xfrm>
            <a:off x="172720" y="1508767"/>
            <a:ext cx="4903096" cy="846385"/>
          </a:xfrm>
          <a:prstGeom prst="rect">
            <a:avLst/>
          </a:prstGeom>
          <a:noFill/>
        </p:spPr>
        <p:txBody>
          <a:bodyPr wrap="square" lIns="101811" tIns="50906" rIns="101811" bIns="50906" rtlCol="0">
            <a:spAutoFit/>
          </a:bodyPr>
          <a:lstStyle/>
          <a:p>
            <a:r>
              <a:rPr lang="en-US" sz="1200" dirty="0">
                <a:solidFill>
                  <a:schemeClr val="tx1">
                    <a:lumMod val="85000"/>
                    <a:lumOff val="15000"/>
                  </a:schemeClr>
                </a:solidFill>
                <a:latin typeface="Century Gothic" pitchFamily="34" charset="0"/>
              </a:rPr>
              <a:t>Today is all about reflection and analysis. Students are going to be looking at the primary Challenge, how their and each others devices are going to accomplish that task, the feasibility of the designs.</a:t>
            </a:r>
          </a:p>
        </p:txBody>
      </p:sp>
      <p:grpSp>
        <p:nvGrpSpPr>
          <p:cNvPr id="2" name="Group 58"/>
          <p:cNvGrpSpPr/>
          <p:nvPr/>
        </p:nvGrpSpPr>
        <p:grpSpPr>
          <a:xfrm>
            <a:off x="-172721" y="4059819"/>
            <a:ext cx="4520604" cy="3819267"/>
            <a:chOff x="-23737" y="2373653"/>
            <a:chExt cx="2824458" cy="2491407"/>
          </a:xfrm>
        </p:grpSpPr>
        <p:sp>
          <p:nvSpPr>
            <p:cNvPr id="66" name="Rectangle 65"/>
            <p:cNvSpPr/>
            <p:nvPr/>
          </p:nvSpPr>
          <p:spPr>
            <a:xfrm>
              <a:off x="228600" y="2373653"/>
              <a:ext cx="2572121" cy="317492"/>
            </a:xfrm>
            <a:prstGeom prst="rect">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p:cNvSpPr/>
            <p:nvPr/>
          </p:nvSpPr>
          <p:spPr>
            <a:xfrm>
              <a:off x="228600" y="3606808"/>
              <a:ext cx="2572121" cy="31749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228600" y="4225933"/>
              <a:ext cx="2572121" cy="31749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228600" y="2987683"/>
              <a:ext cx="2572121" cy="31749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238367" y="2433573"/>
              <a:ext cx="1809751" cy="200771"/>
            </a:xfrm>
            <a:prstGeom prst="rect">
              <a:avLst/>
            </a:prstGeom>
            <a:noFill/>
          </p:spPr>
          <p:txBody>
            <a:bodyPr wrap="square" rtlCol="0">
              <a:spAutoFit/>
            </a:bodyPr>
            <a:lstStyle/>
            <a:p>
              <a:r>
                <a:rPr lang="en-US" sz="1400" b="1" dirty="0">
                  <a:solidFill>
                    <a:schemeClr val="tx1">
                      <a:lumMod val="85000"/>
                      <a:lumOff val="15000"/>
                    </a:schemeClr>
                  </a:solidFill>
                  <a:latin typeface="Century Gothic" pitchFamily="34" charset="0"/>
                </a:rPr>
                <a:t>Lesson Agenda</a:t>
              </a:r>
              <a:endParaRPr lang="en-US" sz="1400" b="1" dirty="0">
                <a:solidFill>
                  <a:schemeClr val="tx1">
                    <a:lumMod val="85000"/>
                    <a:lumOff val="15000"/>
                  </a:schemeClr>
                </a:solidFill>
                <a:latin typeface="Century Gothic" pitchFamily="34" charset="0"/>
              </a:endParaRPr>
            </a:p>
          </p:txBody>
        </p:sp>
        <p:cxnSp>
          <p:nvCxnSpPr>
            <p:cNvPr id="39" name="Straight Connector 38"/>
            <p:cNvCxnSpPr/>
            <p:nvPr/>
          </p:nvCxnSpPr>
          <p:spPr>
            <a:xfrm>
              <a:off x="652325" y="2673567"/>
              <a:ext cx="25385" cy="2191493"/>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8969" y="2761040"/>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10 Min</a:t>
              </a:r>
              <a:endParaRPr lang="en-US" sz="1100" b="1" dirty="0">
                <a:solidFill>
                  <a:schemeClr val="tx1">
                    <a:lumMod val="85000"/>
                    <a:lumOff val="15000"/>
                  </a:schemeClr>
                </a:solidFill>
                <a:latin typeface="Century Gothic" pitchFamily="34" charset="0"/>
              </a:endParaRPr>
            </a:p>
          </p:txBody>
        </p:sp>
        <p:sp>
          <p:nvSpPr>
            <p:cNvPr id="60" name="TextBox 59"/>
            <p:cNvSpPr txBox="1"/>
            <p:nvPr/>
          </p:nvSpPr>
          <p:spPr>
            <a:xfrm>
              <a:off x="-8132" y="3072687"/>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5</a:t>
              </a:r>
              <a:r>
                <a:rPr lang="en-US" sz="1100" b="1" dirty="0">
                  <a:solidFill>
                    <a:schemeClr val="tx1">
                      <a:lumMod val="85000"/>
                      <a:lumOff val="15000"/>
                    </a:schemeClr>
                  </a:solidFill>
                  <a:latin typeface="Century Gothic" pitchFamily="34" charset="0"/>
                </a:rPr>
                <a:t> Min</a:t>
              </a:r>
              <a:endParaRPr lang="en-US" sz="1100" b="1" dirty="0">
                <a:solidFill>
                  <a:schemeClr val="tx1">
                    <a:lumMod val="85000"/>
                    <a:lumOff val="15000"/>
                  </a:schemeClr>
                </a:solidFill>
                <a:latin typeface="Century Gothic" pitchFamily="34" charset="0"/>
              </a:endParaRPr>
            </a:p>
          </p:txBody>
        </p:sp>
        <p:sp>
          <p:nvSpPr>
            <p:cNvPr id="61" name="TextBox 60"/>
            <p:cNvSpPr txBox="1"/>
            <p:nvPr/>
          </p:nvSpPr>
          <p:spPr>
            <a:xfrm>
              <a:off x="-23736" y="3662146"/>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1</a:t>
              </a:r>
              <a:r>
                <a:rPr lang="en-US" sz="1100" b="1" dirty="0">
                  <a:solidFill>
                    <a:schemeClr val="tx1">
                      <a:lumMod val="85000"/>
                      <a:lumOff val="15000"/>
                    </a:schemeClr>
                  </a:solidFill>
                  <a:latin typeface="Century Gothic" pitchFamily="34" charset="0"/>
                </a:rPr>
                <a:t>5 Min</a:t>
              </a:r>
              <a:endParaRPr lang="en-US" sz="1100" b="1" dirty="0">
                <a:solidFill>
                  <a:schemeClr val="tx1">
                    <a:lumMod val="85000"/>
                    <a:lumOff val="15000"/>
                  </a:schemeClr>
                </a:solidFill>
                <a:latin typeface="Century Gothic" pitchFamily="34" charset="0"/>
              </a:endParaRPr>
            </a:p>
          </p:txBody>
        </p:sp>
        <p:sp>
          <p:nvSpPr>
            <p:cNvPr id="62" name="TextBox 61"/>
            <p:cNvSpPr txBox="1"/>
            <p:nvPr/>
          </p:nvSpPr>
          <p:spPr>
            <a:xfrm>
              <a:off x="-23736" y="3990213"/>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30 Min</a:t>
              </a:r>
              <a:endParaRPr lang="en-US" sz="1100" b="1" dirty="0">
                <a:solidFill>
                  <a:schemeClr val="tx1">
                    <a:lumMod val="85000"/>
                    <a:lumOff val="15000"/>
                  </a:schemeClr>
                </a:solidFill>
                <a:latin typeface="Century Gothic" pitchFamily="34" charset="0"/>
              </a:endParaRPr>
            </a:p>
          </p:txBody>
        </p:sp>
        <p:sp>
          <p:nvSpPr>
            <p:cNvPr id="63" name="TextBox 62"/>
            <p:cNvSpPr txBox="1"/>
            <p:nvPr/>
          </p:nvSpPr>
          <p:spPr>
            <a:xfrm>
              <a:off x="-23736" y="4263603"/>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1</a:t>
              </a:r>
              <a:r>
                <a:rPr lang="en-US" sz="1100" b="1" dirty="0">
                  <a:solidFill>
                    <a:schemeClr val="tx1">
                      <a:lumMod val="85000"/>
                      <a:lumOff val="15000"/>
                    </a:schemeClr>
                  </a:solidFill>
                  <a:latin typeface="Century Gothic" pitchFamily="34" charset="0"/>
                </a:rPr>
                <a:t>0</a:t>
              </a:r>
              <a:r>
                <a:rPr lang="en-US" sz="1100" b="1" dirty="0">
                  <a:solidFill>
                    <a:schemeClr val="tx1">
                      <a:lumMod val="85000"/>
                      <a:lumOff val="15000"/>
                    </a:schemeClr>
                  </a:solidFill>
                  <a:latin typeface="Century Gothic" pitchFamily="34" charset="0"/>
                </a:rPr>
                <a:t> Min</a:t>
              </a:r>
              <a:endParaRPr lang="en-US" sz="1100" b="1" dirty="0">
                <a:solidFill>
                  <a:schemeClr val="tx1">
                    <a:lumMod val="85000"/>
                    <a:lumOff val="15000"/>
                  </a:schemeClr>
                </a:solidFill>
                <a:latin typeface="Century Gothic" pitchFamily="34" charset="0"/>
              </a:endParaRPr>
            </a:p>
          </p:txBody>
        </p:sp>
        <p:sp>
          <p:nvSpPr>
            <p:cNvPr id="65" name="TextBox 64"/>
            <p:cNvSpPr txBox="1"/>
            <p:nvPr/>
          </p:nvSpPr>
          <p:spPr>
            <a:xfrm>
              <a:off x="-23737" y="4591671"/>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10 Min</a:t>
              </a:r>
              <a:endParaRPr lang="en-US" sz="1100" b="1" dirty="0">
                <a:solidFill>
                  <a:schemeClr val="tx1">
                    <a:lumMod val="85000"/>
                    <a:lumOff val="15000"/>
                  </a:schemeClr>
                </a:solidFill>
                <a:latin typeface="Century Gothic" pitchFamily="34" charset="0"/>
              </a:endParaRPr>
            </a:p>
          </p:txBody>
        </p:sp>
      </p:grpSp>
      <p:sp>
        <p:nvSpPr>
          <p:cNvPr id="45" name="TextBox 44"/>
          <p:cNvSpPr txBox="1"/>
          <p:nvPr/>
        </p:nvSpPr>
        <p:spPr>
          <a:xfrm>
            <a:off x="5313894" y="7381965"/>
            <a:ext cx="2350213" cy="1936712"/>
          </a:xfrm>
          <a:prstGeom prst="rect">
            <a:avLst/>
          </a:prstGeom>
          <a:noFill/>
        </p:spPr>
        <p:txBody>
          <a:bodyPr wrap="square" lIns="101811" tIns="50906" rIns="101811" bIns="50906" rtlCol="0">
            <a:spAutoFit/>
          </a:bodyPr>
          <a:lstStyle/>
          <a:p>
            <a:pPr marL="254527" indent="-254527">
              <a:lnSpc>
                <a:spcPct val="150000"/>
              </a:lnSpc>
              <a:buAutoNum type="arabicPeriod"/>
            </a:pPr>
            <a:r>
              <a:rPr lang="en-US" sz="1000" dirty="0">
                <a:solidFill>
                  <a:schemeClr val="tx1">
                    <a:lumMod val="85000"/>
                    <a:lumOff val="15000"/>
                  </a:schemeClr>
                </a:solidFill>
                <a:latin typeface="Century Gothic" pitchFamily="34" charset="0"/>
              </a:rPr>
              <a:t>Structures from hook in week two</a:t>
            </a:r>
          </a:p>
          <a:p>
            <a:pPr marL="254527" indent="-254527">
              <a:lnSpc>
                <a:spcPct val="150000"/>
              </a:lnSpc>
              <a:buAutoNum type="arabicPeriod"/>
            </a:pPr>
            <a:r>
              <a:rPr lang="en-US" sz="1000" dirty="0">
                <a:solidFill>
                  <a:schemeClr val="tx1">
                    <a:lumMod val="85000"/>
                    <a:lumOff val="15000"/>
                  </a:schemeClr>
                </a:solidFill>
                <a:latin typeface="Century Gothic" pitchFamily="34" charset="0"/>
              </a:rPr>
              <a:t>Each team’s binder</a:t>
            </a:r>
            <a:endParaRPr lang="en-US" sz="1000" dirty="0">
              <a:solidFill>
                <a:schemeClr val="tx1">
                  <a:lumMod val="85000"/>
                  <a:lumOff val="15000"/>
                </a:schemeClr>
              </a:solidFill>
              <a:latin typeface="Century Gothic" pitchFamily="34" charset="0"/>
            </a:endParaRPr>
          </a:p>
          <a:p>
            <a:pPr marL="254527" indent="-254527">
              <a:lnSpc>
                <a:spcPct val="150000"/>
              </a:lnSpc>
              <a:buAutoNum type="arabicPeriod"/>
            </a:pPr>
            <a:r>
              <a:rPr lang="en-US" sz="1000" dirty="0">
                <a:solidFill>
                  <a:schemeClr val="tx1">
                    <a:lumMod val="85000"/>
                    <a:lumOff val="15000"/>
                  </a:schemeClr>
                </a:solidFill>
                <a:latin typeface="Century Gothic" pitchFamily="34" charset="0"/>
              </a:rPr>
              <a:t>The team’s prototypes</a:t>
            </a:r>
          </a:p>
          <a:p>
            <a:pPr marL="254527" indent="-254527">
              <a:lnSpc>
                <a:spcPct val="150000"/>
              </a:lnSpc>
              <a:buAutoNum type="arabicPeriod"/>
            </a:pPr>
            <a:r>
              <a:rPr lang="en-US" sz="1000" dirty="0">
                <a:solidFill>
                  <a:schemeClr val="tx1">
                    <a:lumMod val="85000"/>
                    <a:lumOff val="15000"/>
                  </a:schemeClr>
                </a:solidFill>
                <a:latin typeface="Century Gothic" pitchFamily="34" charset="0"/>
              </a:rPr>
              <a:t>Post-it notes</a:t>
            </a:r>
          </a:p>
          <a:p>
            <a:pPr marL="254527" indent="-254527">
              <a:lnSpc>
                <a:spcPct val="150000"/>
              </a:lnSpc>
              <a:buAutoNum type="arabicPeriod"/>
            </a:pPr>
            <a:r>
              <a:rPr lang="en-US" sz="1000" dirty="0">
                <a:solidFill>
                  <a:schemeClr val="tx1">
                    <a:lumMod val="85000"/>
                    <a:lumOff val="15000"/>
                  </a:schemeClr>
                </a:solidFill>
                <a:latin typeface="Century Gothic" pitchFamily="34" charset="0"/>
              </a:rPr>
              <a:t>Copies of the constructive feedback worksheet attached at the end.</a:t>
            </a:r>
          </a:p>
        </p:txBody>
      </p:sp>
      <p:sp>
        <p:nvSpPr>
          <p:cNvPr id="75" name="TextBox 74"/>
          <p:cNvSpPr txBox="1"/>
          <p:nvPr/>
        </p:nvSpPr>
        <p:spPr>
          <a:xfrm>
            <a:off x="259087" y="2263141"/>
            <a:ext cx="2896545" cy="321627"/>
          </a:xfrm>
          <a:prstGeom prst="rect">
            <a:avLst/>
          </a:prstGeom>
          <a:noFill/>
        </p:spPr>
        <p:txBody>
          <a:bodyPr wrap="square" lIns="101811" tIns="50906" rIns="101811" bIns="50906" rtlCol="0">
            <a:spAutoFit/>
          </a:bodyPr>
          <a:lstStyle/>
          <a:p>
            <a:r>
              <a:rPr lang="en-US" sz="1400" b="1" dirty="0">
                <a:solidFill>
                  <a:schemeClr val="tx1">
                    <a:lumMod val="85000"/>
                    <a:lumOff val="15000"/>
                  </a:schemeClr>
                </a:solidFill>
                <a:latin typeface="Century Gothic" pitchFamily="34" charset="0"/>
              </a:rPr>
              <a:t>Lesson Objective</a:t>
            </a:r>
            <a:endParaRPr lang="en-US" sz="1400" b="1" dirty="0">
              <a:solidFill>
                <a:schemeClr val="tx1">
                  <a:lumMod val="85000"/>
                  <a:lumOff val="15000"/>
                </a:schemeClr>
              </a:solidFill>
              <a:latin typeface="Century Gothic" pitchFamily="34" charset="0"/>
            </a:endParaRPr>
          </a:p>
        </p:txBody>
      </p:sp>
      <p:sp>
        <p:nvSpPr>
          <p:cNvPr id="83" name="TextBox 82"/>
          <p:cNvSpPr txBox="1"/>
          <p:nvPr/>
        </p:nvSpPr>
        <p:spPr>
          <a:xfrm>
            <a:off x="259080" y="2514600"/>
            <a:ext cx="4873759" cy="1210873"/>
          </a:xfrm>
          <a:prstGeom prst="rect">
            <a:avLst/>
          </a:prstGeom>
          <a:noFill/>
        </p:spPr>
        <p:txBody>
          <a:bodyPr wrap="square" lIns="101811" tIns="50906" rIns="101811" bIns="50906" rtlCol="0">
            <a:spAutoFit/>
          </a:bodyPr>
          <a:lstStyle/>
          <a:p>
            <a:pPr>
              <a:buFont typeface="Wingdings" pitchFamily="2" charset="2"/>
              <a:buChar char="§"/>
            </a:pPr>
            <a:r>
              <a:rPr lang="en-US" sz="1800" dirty="0">
                <a:solidFill>
                  <a:schemeClr val="tx1">
                    <a:lumMod val="85000"/>
                    <a:lumOff val="15000"/>
                  </a:schemeClr>
                </a:solidFill>
                <a:latin typeface="Century Gothic" pitchFamily="34" charset="0"/>
              </a:rPr>
              <a:t>Improve a product or process by gathering data and feedback on possible options</a:t>
            </a:r>
          </a:p>
          <a:p>
            <a:pPr>
              <a:buFont typeface="Wingdings" pitchFamily="2" charset="2"/>
              <a:buChar char="§"/>
            </a:pPr>
            <a:r>
              <a:rPr lang="en-US" sz="1800" dirty="0">
                <a:solidFill>
                  <a:schemeClr val="tx1">
                    <a:lumMod val="85000"/>
                    <a:lumOff val="15000"/>
                  </a:schemeClr>
                </a:solidFill>
                <a:latin typeface="Century Gothic" pitchFamily="34" charset="0"/>
              </a:rPr>
              <a:t>Give and receive constructive feedback</a:t>
            </a:r>
          </a:p>
        </p:txBody>
      </p:sp>
      <p:sp>
        <p:nvSpPr>
          <p:cNvPr id="84" name="TextBox 83"/>
          <p:cNvSpPr txBox="1"/>
          <p:nvPr/>
        </p:nvSpPr>
        <p:spPr>
          <a:xfrm>
            <a:off x="172727" y="7879081"/>
            <a:ext cx="2896545" cy="321627"/>
          </a:xfrm>
          <a:prstGeom prst="rect">
            <a:avLst/>
          </a:prstGeom>
          <a:noFill/>
        </p:spPr>
        <p:txBody>
          <a:bodyPr wrap="square" lIns="101811" tIns="50906" rIns="101811" bIns="50906" rtlCol="0">
            <a:spAutoFit/>
          </a:bodyPr>
          <a:lstStyle/>
          <a:p>
            <a:r>
              <a:rPr lang="en-US" sz="1400" b="1" dirty="0">
                <a:solidFill>
                  <a:schemeClr val="tx1">
                    <a:lumMod val="85000"/>
                    <a:lumOff val="15000"/>
                  </a:schemeClr>
                </a:solidFill>
                <a:latin typeface="Century Gothic" pitchFamily="34" charset="0"/>
              </a:rPr>
              <a:t>Lesson Preparation</a:t>
            </a:r>
            <a:endParaRPr lang="en-US" sz="1400" b="1" dirty="0">
              <a:solidFill>
                <a:schemeClr val="tx1">
                  <a:lumMod val="85000"/>
                  <a:lumOff val="15000"/>
                </a:schemeClr>
              </a:solidFill>
              <a:latin typeface="Century Gothic" pitchFamily="34" charset="0"/>
            </a:endParaRPr>
          </a:p>
        </p:txBody>
      </p:sp>
      <p:sp>
        <p:nvSpPr>
          <p:cNvPr id="44" name="TextBox 43"/>
          <p:cNvSpPr txBox="1"/>
          <p:nvPr/>
        </p:nvSpPr>
        <p:spPr>
          <a:xfrm>
            <a:off x="172720" y="8214361"/>
            <a:ext cx="5295690" cy="1333983"/>
          </a:xfrm>
          <a:prstGeom prst="rect">
            <a:avLst/>
          </a:prstGeom>
          <a:noFill/>
        </p:spPr>
        <p:txBody>
          <a:bodyPr wrap="square" lIns="101811" tIns="50906" rIns="101811" bIns="50906" rtlCol="0">
            <a:spAutoFit/>
          </a:bodyPr>
          <a:lstStyle/>
          <a:p>
            <a:pPr>
              <a:buFont typeface="Wingdings" pitchFamily="2" charset="2"/>
              <a:buChar char="§"/>
            </a:pPr>
            <a:r>
              <a:rPr lang="en-US" sz="1000" b="1" dirty="0">
                <a:solidFill>
                  <a:schemeClr val="tx1">
                    <a:lumMod val="85000"/>
                    <a:lumOff val="15000"/>
                  </a:schemeClr>
                </a:solidFill>
                <a:latin typeface="Century Gothic" pitchFamily="34" charset="0"/>
              </a:rPr>
              <a:t> Space: Clear the space, ensure tables are arranged so students can sit in their challenge teams. Have the structures from Week 2 out in the front of the room for the hook. Have the teams’ prototypes and binders readily accessible. </a:t>
            </a: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Group: The students will need to sit with their groups for this lesson. </a:t>
            </a:r>
          </a:p>
          <a:p>
            <a:pPr>
              <a:buFont typeface="Wingdings" pitchFamily="2" charset="2"/>
              <a:buChar char="§"/>
            </a:pPr>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Resources: Students will require their journals, writing utensils and the materials listed on the sidebar to the right.</a:t>
            </a:r>
          </a:p>
        </p:txBody>
      </p:sp>
      <p:sp>
        <p:nvSpPr>
          <p:cNvPr id="34" name="TextBox 33"/>
          <p:cNvSpPr txBox="1"/>
          <p:nvPr/>
        </p:nvSpPr>
        <p:spPr>
          <a:xfrm>
            <a:off x="1036320" y="4610107"/>
            <a:ext cx="3105442" cy="270843"/>
          </a:xfrm>
          <a:prstGeom prst="rect">
            <a:avLst/>
          </a:prstGeom>
          <a:noFill/>
        </p:spPr>
        <p:txBody>
          <a:bodyPr wrap="square" lIns="101811" tIns="50906" rIns="101811" bIns="50906" rtlCol="0">
            <a:spAutoFit/>
          </a:bodyPr>
          <a:lstStyle/>
          <a:p>
            <a:r>
              <a:rPr lang="en-US" sz="1100" b="1" dirty="0">
                <a:solidFill>
                  <a:schemeClr val="tx1">
                    <a:lumMod val="85000"/>
                    <a:lumOff val="15000"/>
                  </a:schemeClr>
                </a:solidFill>
                <a:latin typeface="Century Gothic" pitchFamily="34" charset="0"/>
              </a:rPr>
              <a:t>Hook: </a:t>
            </a:r>
            <a:r>
              <a:rPr lang="en-US" sz="1100" dirty="0"/>
              <a:t>Analyze a previous hook</a:t>
            </a:r>
            <a:endParaRPr lang="en-US" sz="1100" dirty="0"/>
          </a:p>
        </p:txBody>
      </p:sp>
      <p:sp>
        <p:nvSpPr>
          <p:cNvPr id="35" name="TextBox 34"/>
          <p:cNvSpPr txBox="1"/>
          <p:nvPr/>
        </p:nvSpPr>
        <p:spPr>
          <a:xfrm>
            <a:off x="1036320" y="5113027"/>
            <a:ext cx="2763520" cy="270843"/>
          </a:xfrm>
          <a:prstGeom prst="rect">
            <a:avLst/>
          </a:prstGeom>
          <a:noFill/>
        </p:spPr>
        <p:txBody>
          <a:bodyPr wrap="square" lIns="101811" tIns="50906" rIns="101811" bIns="50906" rtlCol="0">
            <a:spAutoFit/>
          </a:bodyPr>
          <a:lstStyle/>
          <a:p>
            <a:r>
              <a:rPr lang="en-US" sz="1100" b="1" dirty="0">
                <a:latin typeface="Century Gothic"/>
                <a:cs typeface="Century Gothic"/>
              </a:rPr>
              <a:t>Mini-Lesson</a:t>
            </a:r>
            <a:r>
              <a:rPr lang="en-US" sz="1100" b="1" dirty="0">
                <a:latin typeface="Century Gothic"/>
                <a:cs typeface="Century Gothic"/>
              </a:rPr>
              <a:t>: </a:t>
            </a:r>
            <a:r>
              <a:rPr lang="en-US" sz="1100" dirty="0">
                <a:cs typeface="Century Gothic"/>
              </a:rPr>
              <a:t>Constructive feedback</a:t>
            </a:r>
            <a:endParaRPr lang="en-US" sz="1100" dirty="0"/>
          </a:p>
        </p:txBody>
      </p:sp>
      <p:sp>
        <p:nvSpPr>
          <p:cNvPr id="37" name="TextBox 36"/>
          <p:cNvSpPr txBox="1"/>
          <p:nvPr/>
        </p:nvSpPr>
        <p:spPr>
          <a:xfrm>
            <a:off x="1036320" y="6035047"/>
            <a:ext cx="3108960" cy="270843"/>
          </a:xfrm>
          <a:prstGeom prst="rect">
            <a:avLst/>
          </a:prstGeom>
          <a:noFill/>
        </p:spPr>
        <p:txBody>
          <a:bodyPr wrap="square" lIns="101811" tIns="50906" rIns="101811" bIns="50906" rtlCol="0">
            <a:spAutoFit/>
          </a:bodyPr>
          <a:lstStyle/>
          <a:p>
            <a:r>
              <a:rPr lang="en-US" sz="1100" b="1" dirty="0">
                <a:latin typeface="Century Gothic"/>
                <a:cs typeface="Century Gothic"/>
              </a:rPr>
              <a:t>Activity </a:t>
            </a:r>
            <a:r>
              <a:rPr lang="en-US" sz="1100" b="1" dirty="0">
                <a:latin typeface="Century Gothic"/>
                <a:cs typeface="Century Gothic"/>
              </a:rPr>
              <a:t>2: </a:t>
            </a:r>
            <a:r>
              <a:rPr lang="en-US" sz="1100" dirty="0"/>
              <a:t>Reviewing gallery walk feedback</a:t>
            </a:r>
            <a:endParaRPr lang="en-US" sz="1100" dirty="0"/>
          </a:p>
        </p:txBody>
      </p:sp>
      <p:sp>
        <p:nvSpPr>
          <p:cNvPr id="41" name="TextBox 40"/>
          <p:cNvSpPr txBox="1"/>
          <p:nvPr/>
        </p:nvSpPr>
        <p:spPr>
          <a:xfrm>
            <a:off x="1036327" y="6957060"/>
            <a:ext cx="2350213" cy="440121"/>
          </a:xfrm>
          <a:prstGeom prst="rect">
            <a:avLst/>
          </a:prstGeom>
          <a:noFill/>
        </p:spPr>
        <p:txBody>
          <a:bodyPr wrap="square" lIns="101811" tIns="50906" rIns="101811" bIns="50906" rtlCol="0">
            <a:spAutoFit/>
          </a:bodyPr>
          <a:lstStyle/>
          <a:p>
            <a:r>
              <a:rPr lang="en-US" sz="1100" b="1" dirty="0">
                <a:latin typeface="Century Gothic"/>
                <a:cs typeface="Century Gothic"/>
              </a:rPr>
              <a:t>Activity </a:t>
            </a:r>
            <a:r>
              <a:rPr lang="en-US" sz="1100" b="1" dirty="0">
                <a:latin typeface="Century Gothic"/>
                <a:cs typeface="Century Gothic"/>
              </a:rPr>
              <a:t>4:</a:t>
            </a:r>
            <a:r>
              <a:rPr lang="en-US" sz="1100" dirty="0"/>
              <a:t> Journaling</a:t>
            </a:r>
            <a:endParaRPr lang="en-US" sz="1100" dirty="0"/>
          </a:p>
          <a:p>
            <a:endParaRPr lang="en-US" sz="1100" b="1" dirty="0">
              <a:latin typeface="Century Gothic"/>
              <a:cs typeface="Century Gothic"/>
            </a:endParaRPr>
          </a:p>
        </p:txBody>
      </p:sp>
      <p:sp>
        <p:nvSpPr>
          <p:cNvPr id="47" name="TextBox 46"/>
          <p:cNvSpPr txBox="1"/>
          <p:nvPr/>
        </p:nvSpPr>
        <p:spPr>
          <a:xfrm>
            <a:off x="1036327" y="7459987"/>
            <a:ext cx="2350213" cy="270843"/>
          </a:xfrm>
          <a:prstGeom prst="rect">
            <a:avLst/>
          </a:prstGeom>
          <a:noFill/>
        </p:spPr>
        <p:txBody>
          <a:bodyPr wrap="square" lIns="101811" tIns="50906" rIns="101811" bIns="50906" rtlCol="0">
            <a:spAutoFit/>
          </a:bodyPr>
          <a:lstStyle/>
          <a:p>
            <a:r>
              <a:rPr lang="en-US" sz="1100" b="1" dirty="0">
                <a:solidFill>
                  <a:schemeClr val="tx1">
                    <a:lumMod val="85000"/>
                    <a:lumOff val="15000"/>
                  </a:schemeClr>
                </a:solidFill>
                <a:latin typeface="Century Gothic" pitchFamily="34" charset="0"/>
              </a:rPr>
              <a:t>Assessment: </a:t>
            </a:r>
            <a:r>
              <a:rPr lang="en-US" sz="1100" dirty="0">
                <a:solidFill>
                  <a:schemeClr val="tx1">
                    <a:lumMod val="85000"/>
                    <a:lumOff val="15000"/>
                  </a:schemeClr>
                </a:solidFill>
              </a:rPr>
              <a:t>Exit Ticket</a:t>
            </a:r>
            <a:endParaRPr lang="en-US" sz="1100" dirty="0">
              <a:solidFill>
                <a:schemeClr val="tx1">
                  <a:lumMod val="85000"/>
                  <a:lumOff val="15000"/>
                </a:schemeClr>
              </a:solidFill>
            </a:endParaRPr>
          </a:p>
        </p:txBody>
      </p:sp>
      <p:sp>
        <p:nvSpPr>
          <p:cNvPr id="49" name="TextBox 48"/>
          <p:cNvSpPr txBox="1"/>
          <p:nvPr/>
        </p:nvSpPr>
        <p:spPr>
          <a:xfrm>
            <a:off x="1036320" y="6537967"/>
            <a:ext cx="2849880" cy="270843"/>
          </a:xfrm>
          <a:prstGeom prst="rect">
            <a:avLst/>
          </a:prstGeom>
          <a:noFill/>
        </p:spPr>
        <p:txBody>
          <a:bodyPr wrap="square" lIns="101811" tIns="50906" rIns="101811" bIns="50906" rtlCol="0">
            <a:spAutoFit/>
          </a:bodyPr>
          <a:lstStyle/>
          <a:p>
            <a:r>
              <a:rPr lang="en-US" sz="1100" b="1" dirty="0">
                <a:latin typeface="Century Gothic"/>
                <a:cs typeface="Century Gothic"/>
              </a:rPr>
              <a:t>Activity </a:t>
            </a:r>
            <a:r>
              <a:rPr lang="en-US" sz="1100" b="1" dirty="0">
                <a:latin typeface="Century Gothic"/>
                <a:cs typeface="Century Gothic"/>
              </a:rPr>
              <a:t>3: </a:t>
            </a:r>
            <a:r>
              <a:rPr lang="en-US" sz="1100" dirty="0"/>
              <a:t>Update prototypes</a:t>
            </a:r>
            <a:endParaRPr lang="en-US" sz="1100" dirty="0"/>
          </a:p>
        </p:txBody>
      </p:sp>
      <p:cxnSp>
        <p:nvCxnSpPr>
          <p:cNvPr id="53" name="Straight Connector 52"/>
          <p:cNvCxnSpPr/>
          <p:nvPr/>
        </p:nvCxnSpPr>
        <p:spPr>
          <a:xfrm>
            <a:off x="5257802" y="1500960"/>
            <a:ext cx="2267466" cy="0"/>
          </a:xfrm>
          <a:prstGeom prst="line">
            <a:avLst/>
          </a:prstGeom>
          <a:ln w="3175">
            <a:solidFill>
              <a:schemeClr val="bg1">
                <a:lumMod val="65000"/>
                <a:alpha val="80000"/>
              </a:schemeClr>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5248620" y="1219945"/>
            <a:ext cx="1809751" cy="321627"/>
          </a:xfrm>
          <a:prstGeom prst="rect">
            <a:avLst/>
          </a:prstGeom>
          <a:noFill/>
        </p:spPr>
        <p:txBody>
          <a:bodyPr wrap="square" lIns="101811" tIns="50906" rIns="101811" bIns="50906" rtlCol="0">
            <a:spAutoFit/>
          </a:bodyPr>
          <a:lstStyle/>
          <a:p>
            <a:r>
              <a:rPr lang="en-US" sz="1400" b="1" dirty="0">
                <a:solidFill>
                  <a:schemeClr val="tx1">
                    <a:lumMod val="85000"/>
                    <a:lumOff val="15000"/>
                  </a:schemeClr>
                </a:solidFill>
                <a:latin typeface="Century Gothic" pitchFamily="34" charset="0"/>
              </a:rPr>
              <a:t>Standards for Unit</a:t>
            </a:r>
            <a:endParaRPr lang="en-US" sz="1400" b="1" dirty="0">
              <a:solidFill>
                <a:schemeClr val="tx1">
                  <a:lumMod val="85000"/>
                  <a:lumOff val="15000"/>
                </a:schemeClr>
              </a:solidFill>
              <a:latin typeface="Century Gothic" pitchFamily="34" charset="0"/>
            </a:endParaRPr>
          </a:p>
        </p:txBody>
      </p:sp>
      <p:sp>
        <p:nvSpPr>
          <p:cNvPr id="56" name="TextBox 55"/>
          <p:cNvSpPr txBox="1"/>
          <p:nvPr/>
        </p:nvSpPr>
        <p:spPr>
          <a:xfrm>
            <a:off x="5262581" y="7081330"/>
            <a:ext cx="1809751" cy="321627"/>
          </a:xfrm>
          <a:prstGeom prst="rect">
            <a:avLst/>
          </a:prstGeom>
          <a:noFill/>
        </p:spPr>
        <p:txBody>
          <a:bodyPr wrap="square" lIns="101811" tIns="50906" rIns="101811" bIns="50906" rtlCol="0">
            <a:spAutoFit/>
          </a:bodyPr>
          <a:lstStyle/>
          <a:p>
            <a:r>
              <a:rPr lang="en-US" sz="1400" b="1" dirty="0">
                <a:solidFill>
                  <a:schemeClr val="tx1">
                    <a:lumMod val="85000"/>
                    <a:lumOff val="15000"/>
                  </a:schemeClr>
                </a:solidFill>
                <a:latin typeface="Century Gothic" pitchFamily="34" charset="0"/>
              </a:rPr>
              <a:t>Materials </a:t>
            </a:r>
            <a:endParaRPr lang="en-US" sz="1400" b="1" dirty="0">
              <a:solidFill>
                <a:schemeClr val="tx1">
                  <a:lumMod val="85000"/>
                  <a:lumOff val="15000"/>
                </a:schemeClr>
              </a:solidFill>
              <a:latin typeface="Century Gothic" pitchFamily="34" charset="0"/>
            </a:endParaRPr>
          </a:p>
        </p:txBody>
      </p:sp>
      <p:cxnSp>
        <p:nvCxnSpPr>
          <p:cNvPr id="57" name="Straight Connector 56"/>
          <p:cNvCxnSpPr/>
          <p:nvPr/>
        </p:nvCxnSpPr>
        <p:spPr>
          <a:xfrm>
            <a:off x="5257802" y="4442918"/>
            <a:ext cx="2267466" cy="0"/>
          </a:xfrm>
          <a:prstGeom prst="line">
            <a:avLst/>
          </a:prstGeom>
          <a:ln w="3175">
            <a:solidFill>
              <a:schemeClr val="bg1">
                <a:lumMod val="65000"/>
                <a:alpha val="8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5257802" y="7369220"/>
            <a:ext cx="2267466" cy="0"/>
          </a:xfrm>
          <a:prstGeom prst="line">
            <a:avLst/>
          </a:prstGeom>
          <a:ln w="3175">
            <a:solidFill>
              <a:schemeClr val="bg1">
                <a:lumMod val="65000"/>
                <a:alpha val="80000"/>
              </a:schemeClr>
            </a:solidFill>
          </a:ln>
        </p:spPr>
        <p:style>
          <a:lnRef idx="1">
            <a:schemeClr val="accent1"/>
          </a:lnRef>
          <a:fillRef idx="0">
            <a:schemeClr val="accent1"/>
          </a:fillRef>
          <a:effectRef idx="0">
            <a:schemeClr val="accent1"/>
          </a:effectRef>
          <a:fontRef idx="minor">
            <a:schemeClr val="tx1"/>
          </a:fontRef>
        </p:style>
      </p:cxnSp>
      <p:pic>
        <p:nvPicPr>
          <p:cNvPr id="67" name="Picture 66" descr="CitizenSchools.BW.jpg"/>
          <p:cNvPicPr>
            <a:picLocks noChangeAspect="1"/>
          </p:cNvPicPr>
          <p:nvPr/>
        </p:nvPicPr>
        <p:blipFill>
          <a:blip r:embed="rId2" cstate="print"/>
          <a:stretch>
            <a:fillRect/>
          </a:stretch>
        </p:blipFill>
        <p:spPr>
          <a:xfrm>
            <a:off x="5253230" y="239493"/>
            <a:ext cx="2290571" cy="634049"/>
          </a:xfrm>
          <a:prstGeom prst="rect">
            <a:avLst/>
          </a:prstGeom>
        </p:spPr>
      </p:pic>
      <p:pic>
        <p:nvPicPr>
          <p:cNvPr id="38" name="Picture 37" descr="icons square-14.png"/>
          <p:cNvPicPr>
            <a:picLocks noChangeAspect="1"/>
          </p:cNvPicPr>
          <p:nvPr/>
        </p:nvPicPr>
        <p:blipFill>
          <a:blip r:embed="rId3" cstate="print"/>
          <a:stretch>
            <a:fillRect/>
          </a:stretch>
        </p:blipFill>
        <p:spPr>
          <a:xfrm>
            <a:off x="4" y="6"/>
            <a:ext cx="1055914" cy="1121616"/>
          </a:xfrm>
          <a:prstGeom prst="rect">
            <a:avLst/>
          </a:prstGeom>
        </p:spPr>
      </p:pic>
      <p:sp>
        <p:nvSpPr>
          <p:cNvPr id="42" name="TextBox 41"/>
          <p:cNvSpPr txBox="1"/>
          <p:nvPr/>
        </p:nvSpPr>
        <p:spPr>
          <a:xfrm>
            <a:off x="5185319" y="1616934"/>
            <a:ext cx="2297152" cy="2072576"/>
          </a:xfrm>
          <a:prstGeom prst="rect">
            <a:avLst/>
          </a:prstGeom>
          <a:noFill/>
        </p:spPr>
        <p:txBody>
          <a:bodyPr wrap="square" lIns="101811" tIns="50906" rIns="101811" bIns="50906" rtlCol="0">
            <a:spAutoFit/>
          </a:bodyPr>
          <a:lstStyle/>
          <a:p>
            <a:r>
              <a:rPr lang="en-US" sz="1200" dirty="0">
                <a:solidFill>
                  <a:schemeClr val="tx1">
                    <a:lumMod val="85000"/>
                    <a:lumOff val="15000"/>
                  </a:schemeClr>
                </a:solidFill>
                <a:latin typeface="Century Gothic" pitchFamily="34" charset="0"/>
              </a:rPr>
              <a:t>Citizen Schools Unit Standard #1: CS Students will use a Design Process to create ideas or products</a:t>
            </a:r>
          </a:p>
          <a:p>
            <a:r>
              <a:rPr lang="en-US" sz="1200" dirty="0">
                <a:solidFill>
                  <a:schemeClr val="tx1">
                    <a:lumMod val="85000"/>
                    <a:lumOff val="15000"/>
                  </a:schemeClr>
                </a:solidFill>
                <a:latin typeface="Century Gothic" pitchFamily="34" charset="0"/>
              </a:rPr>
              <a:t>Citizen Schools Unit Standard #2:Citizen Schools students will demonstrate an ability to work as a member of a team</a:t>
            </a:r>
          </a:p>
          <a:p>
            <a:endParaRPr lang="en-US" sz="1000" b="1" dirty="0">
              <a:solidFill>
                <a:schemeClr val="bg1">
                  <a:lumMod val="50000"/>
                </a:schemeClr>
              </a:solidFill>
              <a:latin typeface="Century Gothic" pitchFamily="34" charset="0"/>
            </a:endParaRPr>
          </a:p>
          <a:p>
            <a:endParaRPr lang="en-US" sz="1000" b="1" dirty="0">
              <a:solidFill>
                <a:schemeClr val="bg1">
                  <a:lumMod val="50000"/>
                </a:schemeClr>
              </a:solidFill>
              <a:latin typeface="Century Gothic" pitchFamily="34" charset="0"/>
            </a:endParaRPr>
          </a:p>
        </p:txBody>
      </p:sp>
      <p:sp>
        <p:nvSpPr>
          <p:cNvPr id="43" name="TextBox 42"/>
          <p:cNvSpPr txBox="1"/>
          <p:nvPr/>
        </p:nvSpPr>
        <p:spPr>
          <a:xfrm>
            <a:off x="1036320" y="5615947"/>
            <a:ext cx="3108960" cy="270843"/>
          </a:xfrm>
          <a:prstGeom prst="rect">
            <a:avLst/>
          </a:prstGeom>
          <a:noFill/>
        </p:spPr>
        <p:txBody>
          <a:bodyPr wrap="square" lIns="101811" tIns="50906" rIns="101811" bIns="50906" rtlCol="0">
            <a:spAutoFit/>
          </a:bodyPr>
          <a:lstStyle/>
          <a:p>
            <a:r>
              <a:rPr lang="en-US" sz="1100" b="1" dirty="0">
                <a:latin typeface="Century Gothic"/>
                <a:cs typeface="Century Gothic"/>
              </a:rPr>
              <a:t>Activity 1: </a:t>
            </a:r>
            <a:r>
              <a:rPr lang="en-US" sz="1100" dirty="0"/>
              <a:t>Gallery Walk</a:t>
            </a:r>
            <a:endParaRPr lang="en-US" sz="1100" dirty="0"/>
          </a:p>
        </p:txBody>
      </p:sp>
      <p:sp>
        <p:nvSpPr>
          <p:cNvPr id="59" name="TextBox 58"/>
          <p:cNvSpPr txBox="1"/>
          <p:nvPr/>
        </p:nvSpPr>
        <p:spPr>
          <a:xfrm>
            <a:off x="-172720" y="5615947"/>
            <a:ext cx="1036658" cy="270843"/>
          </a:xfrm>
          <a:prstGeom prst="rect">
            <a:avLst/>
          </a:prstGeom>
          <a:noFill/>
        </p:spPr>
        <p:txBody>
          <a:bodyPr wrap="square" lIns="101811" tIns="50906" rIns="101811" bIns="50906" rtlCol="0">
            <a:spAutoFit/>
          </a:bodyPr>
          <a:lstStyle/>
          <a:p>
            <a:pPr algn="r"/>
            <a:r>
              <a:rPr lang="en-US" sz="1100" b="1" dirty="0">
                <a:solidFill>
                  <a:schemeClr val="tx1">
                    <a:lumMod val="85000"/>
                    <a:lumOff val="15000"/>
                  </a:schemeClr>
                </a:solidFill>
                <a:latin typeface="Century Gothic" pitchFamily="34" charset="0"/>
              </a:rPr>
              <a:t>10 Min</a:t>
            </a:r>
            <a:endParaRPr lang="en-US" sz="1100" b="1" dirty="0">
              <a:solidFill>
                <a:schemeClr val="tx1">
                  <a:lumMod val="85000"/>
                  <a:lumOff val="15000"/>
                </a:schemeClr>
              </a:solidFill>
              <a:latin typeface="Century Gothic" pitchFamily="34" charset="0"/>
            </a:endParaRPr>
          </a:p>
        </p:txBody>
      </p:sp>
      <p:sp>
        <p:nvSpPr>
          <p:cNvPr id="64" name="TextBox 63"/>
          <p:cNvSpPr txBox="1"/>
          <p:nvPr/>
        </p:nvSpPr>
        <p:spPr>
          <a:xfrm>
            <a:off x="5257797" y="4157218"/>
            <a:ext cx="1809751" cy="541687"/>
          </a:xfrm>
          <a:prstGeom prst="rect">
            <a:avLst/>
          </a:prstGeom>
          <a:noFill/>
        </p:spPr>
        <p:txBody>
          <a:bodyPr wrap="square" lIns="101811" tIns="50906" rIns="101811" bIns="50906" rtlCol="0">
            <a:spAutoFit/>
          </a:bodyPr>
          <a:lstStyle/>
          <a:p>
            <a:r>
              <a:rPr lang="en-US" sz="1400" b="1" dirty="0">
                <a:solidFill>
                  <a:schemeClr val="tx1">
                    <a:lumMod val="85000"/>
                    <a:lumOff val="15000"/>
                  </a:schemeClr>
                </a:solidFill>
                <a:latin typeface="Century Gothic" pitchFamily="34" charset="0"/>
              </a:rPr>
              <a:t>Common Core Standard </a:t>
            </a:r>
            <a:endParaRPr lang="en-US" sz="1400" b="1" dirty="0">
              <a:solidFill>
                <a:schemeClr val="tx1">
                  <a:lumMod val="85000"/>
                  <a:lumOff val="15000"/>
                </a:schemeClr>
              </a:solidFill>
              <a:latin typeface="Century Gothic" pitchFamily="34" charset="0"/>
            </a:endParaRPr>
          </a:p>
        </p:txBody>
      </p:sp>
      <p:sp>
        <p:nvSpPr>
          <p:cNvPr id="68" name="TextBox 67"/>
          <p:cNvSpPr txBox="1"/>
          <p:nvPr/>
        </p:nvSpPr>
        <p:spPr>
          <a:xfrm>
            <a:off x="5190978" y="4538547"/>
            <a:ext cx="2280339" cy="2320507"/>
          </a:xfrm>
          <a:prstGeom prst="rect">
            <a:avLst/>
          </a:prstGeom>
          <a:noFill/>
        </p:spPr>
        <p:txBody>
          <a:bodyPr wrap="square" lIns="101811" tIns="50906" rIns="101811" bIns="50906" rtlCol="0">
            <a:spAutoFit/>
          </a:bodyPr>
          <a:lstStyle/>
          <a:p>
            <a:pPr>
              <a:lnSpc>
                <a:spcPct val="150000"/>
              </a:lnSpc>
              <a:buFont typeface="Wingdings" pitchFamily="2" charset="2"/>
              <a:buChar char="§"/>
            </a:pPr>
            <a:r>
              <a:rPr lang="en-US" sz="1200" dirty="0">
                <a:solidFill>
                  <a:schemeClr val="tx1">
                    <a:lumMod val="85000"/>
                    <a:lumOff val="15000"/>
                  </a:schemeClr>
                </a:solidFill>
                <a:latin typeface="Century Gothic" pitchFamily="34" charset="0"/>
              </a:rPr>
              <a:t>ELACCSS.ELA-Literacy.WHST.6-8.2</a:t>
            </a:r>
          </a:p>
          <a:p>
            <a:pPr>
              <a:lnSpc>
                <a:spcPct val="150000"/>
              </a:lnSpc>
              <a:buFont typeface="Wingdings" pitchFamily="2" charset="2"/>
              <a:buChar char="§"/>
            </a:pPr>
            <a:r>
              <a:rPr lang="en-US" sz="1200" dirty="0">
                <a:solidFill>
                  <a:schemeClr val="tx1">
                    <a:lumMod val="85000"/>
                    <a:lumOff val="15000"/>
                  </a:schemeClr>
                </a:solidFill>
                <a:latin typeface="Century Gothic" pitchFamily="34" charset="0"/>
              </a:rPr>
              <a:t>Write informative/explanatory texts, including the narration of historical events, scientific procedures/ experiments, or technical processes. </a:t>
            </a:r>
          </a:p>
        </p:txBody>
      </p:sp>
    </p:spTree>
    <p:extLst>
      <p:ext uri="{BB962C8B-B14F-4D97-AF65-F5344CB8AC3E}">
        <p14:creationId xmlns:p14="http://schemas.microsoft.com/office/powerpoint/2010/main" val="19044978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5257809" y="5458275"/>
            <a:ext cx="2293707" cy="4368361"/>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11" tIns="50906" rIns="101811" bIns="50906" rtlCol="0" anchor="ctr"/>
          <a:lstStyle/>
          <a:p>
            <a:pPr algn="ctr"/>
            <a:endParaRPr lang="en-US"/>
          </a:p>
        </p:txBody>
      </p:sp>
      <p:sp>
        <p:nvSpPr>
          <p:cNvPr id="32" name="Rectangle 31"/>
          <p:cNvSpPr/>
          <p:nvPr/>
        </p:nvSpPr>
        <p:spPr>
          <a:xfrm>
            <a:off x="943163" y="223848"/>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811" tIns="50906" rIns="101811" bIns="50906" rtlCol="0" anchor="ctr"/>
          <a:lstStyle/>
          <a:p>
            <a:pPr algn="ctr"/>
            <a:endParaRPr lang="en-US" dirty="0">
              <a:solidFill>
                <a:schemeClr val="bg1">
                  <a:lumMod val="50000"/>
                </a:schemeClr>
              </a:solidFill>
            </a:endParaRPr>
          </a:p>
        </p:txBody>
      </p:sp>
      <p:sp>
        <p:nvSpPr>
          <p:cNvPr id="75" name="TextBox 74"/>
          <p:cNvSpPr txBox="1"/>
          <p:nvPr/>
        </p:nvSpPr>
        <p:spPr>
          <a:xfrm>
            <a:off x="175341" y="1402261"/>
            <a:ext cx="2896545" cy="321627"/>
          </a:xfrm>
          <a:prstGeom prst="rect">
            <a:avLst/>
          </a:prstGeom>
          <a:noFill/>
        </p:spPr>
        <p:txBody>
          <a:bodyPr wrap="square" lIns="101811" tIns="50906" rIns="101811" bIns="50906" rtlCol="0">
            <a:spAutoFit/>
          </a:bodyPr>
          <a:lstStyle/>
          <a:p>
            <a:r>
              <a:rPr lang="en-US" sz="1400" b="1" dirty="0">
                <a:solidFill>
                  <a:schemeClr val="tx1">
                    <a:lumMod val="85000"/>
                    <a:lumOff val="15000"/>
                  </a:schemeClr>
                </a:solidFill>
                <a:latin typeface="Century Gothic" pitchFamily="34" charset="0"/>
              </a:rPr>
              <a:t>Hook</a:t>
            </a:r>
            <a:endParaRPr lang="en-US" sz="1400" b="1" dirty="0">
              <a:solidFill>
                <a:schemeClr val="tx1">
                  <a:lumMod val="85000"/>
                  <a:lumOff val="15000"/>
                </a:schemeClr>
              </a:solidFill>
              <a:latin typeface="Century Gothic" pitchFamily="34" charset="0"/>
            </a:endParaRPr>
          </a:p>
        </p:txBody>
      </p:sp>
      <p:sp>
        <p:nvSpPr>
          <p:cNvPr id="57" name="TextBox 56"/>
          <p:cNvSpPr txBox="1"/>
          <p:nvPr/>
        </p:nvSpPr>
        <p:spPr>
          <a:xfrm>
            <a:off x="4163240" y="1402271"/>
            <a:ext cx="1098956" cy="541687"/>
          </a:xfrm>
          <a:prstGeom prst="rect">
            <a:avLst/>
          </a:prstGeom>
          <a:noFill/>
        </p:spPr>
        <p:txBody>
          <a:bodyPr wrap="square" lIns="101811" tIns="50906" rIns="101811" bIns="50906" rtlCol="0">
            <a:spAutoFit/>
          </a:bodyPr>
          <a:lstStyle/>
          <a:p>
            <a:r>
              <a:rPr lang="en-US" sz="1400" b="1" dirty="0">
                <a:solidFill>
                  <a:schemeClr val="tx1">
                    <a:lumMod val="85000"/>
                    <a:lumOff val="15000"/>
                  </a:schemeClr>
                </a:solidFill>
                <a:latin typeface="Century Gothic" pitchFamily="34" charset="0"/>
              </a:rPr>
              <a:t>      10 Minutes</a:t>
            </a:r>
            <a:endParaRPr lang="en-US" sz="1400" b="1" dirty="0">
              <a:solidFill>
                <a:schemeClr val="tx1">
                  <a:lumMod val="85000"/>
                  <a:lumOff val="15000"/>
                </a:schemeClr>
              </a:solidFill>
              <a:latin typeface="Century Gothic" pitchFamily="34" charset="0"/>
            </a:endParaRPr>
          </a:p>
        </p:txBody>
      </p:sp>
      <p:sp>
        <p:nvSpPr>
          <p:cNvPr id="27" name="TextBox 26"/>
          <p:cNvSpPr txBox="1"/>
          <p:nvPr/>
        </p:nvSpPr>
        <p:spPr>
          <a:xfrm>
            <a:off x="175341" y="5577170"/>
            <a:ext cx="2896545" cy="321627"/>
          </a:xfrm>
          <a:prstGeom prst="rect">
            <a:avLst/>
          </a:prstGeom>
          <a:noFill/>
        </p:spPr>
        <p:txBody>
          <a:bodyPr wrap="square" lIns="101811" tIns="50906" rIns="101811" bIns="50906" rtlCol="0">
            <a:spAutoFit/>
          </a:bodyPr>
          <a:lstStyle/>
          <a:p>
            <a:r>
              <a:rPr lang="en-US" sz="1400" b="1" dirty="0">
                <a:solidFill>
                  <a:schemeClr val="tx1">
                    <a:lumMod val="85000"/>
                    <a:lumOff val="15000"/>
                  </a:schemeClr>
                </a:solidFill>
                <a:latin typeface="Century Gothic" pitchFamily="34" charset="0"/>
              </a:rPr>
              <a:t>Mini-Lesson</a:t>
            </a:r>
            <a:endParaRPr lang="en-US" sz="1400" b="1" dirty="0">
              <a:solidFill>
                <a:schemeClr val="tx1">
                  <a:lumMod val="85000"/>
                  <a:lumOff val="15000"/>
                </a:schemeClr>
              </a:solidFill>
              <a:latin typeface="Century Gothic" pitchFamily="34" charset="0"/>
            </a:endParaRPr>
          </a:p>
        </p:txBody>
      </p:sp>
      <p:sp>
        <p:nvSpPr>
          <p:cNvPr id="29" name="TextBox 28"/>
          <p:cNvSpPr txBox="1"/>
          <p:nvPr/>
        </p:nvSpPr>
        <p:spPr>
          <a:xfrm>
            <a:off x="4206785" y="5577178"/>
            <a:ext cx="1098956" cy="541687"/>
          </a:xfrm>
          <a:prstGeom prst="rect">
            <a:avLst/>
          </a:prstGeom>
          <a:noFill/>
        </p:spPr>
        <p:txBody>
          <a:bodyPr wrap="square" lIns="101811" tIns="50906" rIns="101811" bIns="50906" rtlCol="0">
            <a:spAutoFit/>
          </a:bodyPr>
          <a:lstStyle/>
          <a:p>
            <a:r>
              <a:rPr lang="en-US" sz="1400" b="1" dirty="0">
                <a:solidFill>
                  <a:schemeClr val="tx1">
                    <a:lumMod val="85000"/>
                    <a:lumOff val="15000"/>
                  </a:schemeClr>
                </a:solidFill>
                <a:latin typeface="Century Gothic" pitchFamily="34" charset="0"/>
              </a:rPr>
              <a:t>     5</a:t>
            </a:r>
          </a:p>
          <a:p>
            <a:r>
              <a:rPr lang="en-US" sz="1400" b="1" dirty="0">
                <a:solidFill>
                  <a:schemeClr val="tx1">
                    <a:lumMod val="85000"/>
                    <a:lumOff val="15000"/>
                  </a:schemeClr>
                </a:solidFill>
                <a:latin typeface="Century Gothic" pitchFamily="34" charset="0"/>
              </a:rPr>
              <a:t>Minutes</a:t>
            </a:r>
            <a:endParaRPr lang="en-US" sz="1400" b="1" dirty="0">
              <a:solidFill>
                <a:schemeClr val="tx1">
                  <a:lumMod val="85000"/>
                  <a:lumOff val="15000"/>
                </a:schemeClr>
              </a:solidFill>
              <a:latin typeface="Century Gothic" pitchFamily="34" charset="0"/>
            </a:endParaRPr>
          </a:p>
        </p:txBody>
      </p:sp>
      <p:pic>
        <p:nvPicPr>
          <p:cNvPr id="33" name="Picture 32" descr="CitizenSchools.BW.jpg"/>
          <p:cNvPicPr>
            <a:picLocks noChangeAspect="1"/>
          </p:cNvPicPr>
          <p:nvPr/>
        </p:nvPicPr>
        <p:blipFill>
          <a:blip r:embed="rId2" cstate="print"/>
          <a:stretch>
            <a:fillRect/>
          </a:stretch>
        </p:blipFill>
        <p:spPr>
          <a:xfrm>
            <a:off x="5253230" y="239493"/>
            <a:ext cx="2290571" cy="634049"/>
          </a:xfrm>
          <a:prstGeom prst="rect">
            <a:avLst/>
          </a:prstGeom>
        </p:spPr>
      </p:pic>
      <p:cxnSp>
        <p:nvCxnSpPr>
          <p:cNvPr id="34" name="Straight Connector 33"/>
          <p:cNvCxnSpPr/>
          <p:nvPr/>
        </p:nvCxnSpPr>
        <p:spPr>
          <a:xfrm>
            <a:off x="236304" y="1688056"/>
            <a:ext cx="4902436"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25198" y="5873384"/>
            <a:ext cx="4924661"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5281754" y="1477109"/>
            <a:ext cx="2293707" cy="384048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11" tIns="50906" rIns="101811" bIns="50906" rtlCol="0" anchor="ctr"/>
          <a:lstStyle/>
          <a:p>
            <a:pPr algn="ctr"/>
            <a:endParaRPr lang="en-US"/>
          </a:p>
        </p:txBody>
      </p:sp>
      <p:pic>
        <p:nvPicPr>
          <p:cNvPr id="38" name="Picture 37" descr="Chat active 32x32.png"/>
          <p:cNvPicPr>
            <a:picLocks noChangeAspect="1"/>
          </p:cNvPicPr>
          <p:nvPr/>
        </p:nvPicPr>
        <p:blipFill>
          <a:blip r:embed="rId3" cstate="print"/>
          <a:stretch>
            <a:fillRect/>
          </a:stretch>
        </p:blipFill>
        <p:spPr>
          <a:xfrm>
            <a:off x="6886223" y="1472186"/>
            <a:ext cx="444105" cy="444105"/>
          </a:xfrm>
          <a:prstGeom prst="rect">
            <a:avLst/>
          </a:prstGeom>
        </p:spPr>
      </p:pic>
      <p:sp>
        <p:nvSpPr>
          <p:cNvPr id="40" name="TextBox 39"/>
          <p:cNvSpPr txBox="1"/>
          <p:nvPr/>
        </p:nvSpPr>
        <p:spPr>
          <a:xfrm>
            <a:off x="5370911" y="1547448"/>
            <a:ext cx="1873952" cy="321627"/>
          </a:xfrm>
          <a:prstGeom prst="rect">
            <a:avLst/>
          </a:prstGeom>
          <a:noFill/>
        </p:spPr>
        <p:txBody>
          <a:bodyPr wrap="square" lIns="101811" tIns="50906" rIns="101811" bIns="50906" rtlCol="0">
            <a:spAutoFit/>
          </a:bodyPr>
          <a:lstStyle/>
          <a:p>
            <a:r>
              <a:rPr lang="en-US" sz="1400" b="1" dirty="0">
                <a:solidFill>
                  <a:schemeClr val="tx1">
                    <a:lumMod val="65000"/>
                    <a:lumOff val="35000"/>
                  </a:schemeClr>
                </a:solidFill>
                <a:latin typeface="Century Gothic" pitchFamily="34" charset="0"/>
              </a:rPr>
              <a:t>Student Says…</a:t>
            </a:r>
            <a:endParaRPr lang="en-US" sz="1400" b="1" dirty="0">
              <a:solidFill>
                <a:schemeClr val="tx1">
                  <a:lumMod val="65000"/>
                  <a:lumOff val="35000"/>
                </a:schemeClr>
              </a:solidFill>
              <a:latin typeface="Century Gothic" pitchFamily="34" charset="0"/>
            </a:endParaRPr>
          </a:p>
        </p:txBody>
      </p:sp>
      <p:pic>
        <p:nvPicPr>
          <p:cNvPr id="39" name="Picture 38" descr="Zoom in 32x32.png"/>
          <p:cNvPicPr>
            <a:picLocks noChangeAspect="1"/>
          </p:cNvPicPr>
          <p:nvPr/>
        </p:nvPicPr>
        <p:blipFill>
          <a:blip r:embed="rId4" cstate="print"/>
          <a:stretch>
            <a:fillRect/>
          </a:stretch>
        </p:blipFill>
        <p:spPr>
          <a:xfrm>
            <a:off x="6983849" y="5568969"/>
            <a:ext cx="391526" cy="391525"/>
          </a:xfrm>
          <a:prstGeom prst="rect">
            <a:avLst/>
          </a:prstGeom>
        </p:spPr>
      </p:pic>
      <p:sp>
        <p:nvSpPr>
          <p:cNvPr id="41" name="TextBox 40"/>
          <p:cNvSpPr txBox="1"/>
          <p:nvPr/>
        </p:nvSpPr>
        <p:spPr>
          <a:xfrm>
            <a:off x="5349750" y="5590487"/>
            <a:ext cx="1809751" cy="321627"/>
          </a:xfrm>
          <a:prstGeom prst="rect">
            <a:avLst/>
          </a:prstGeom>
          <a:noFill/>
        </p:spPr>
        <p:txBody>
          <a:bodyPr wrap="square" lIns="101811" tIns="50906" rIns="101811" bIns="50906" rtlCol="0">
            <a:spAutoFit/>
          </a:bodyPr>
          <a:lstStyle/>
          <a:p>
            <a:r>
              <a:rPr lang="en-US" sz="1400" b="1" dirty="0">
                <a:solidFill>
                  <a:schemeClr val="tx1">
                    <a:lumMod val="65000"/>
                    <a:lumOff val="35000"/>
                  </a:schemeClr>
                </a:solidFill>
                <a:latin typeface="Century Gothic" pitchFamily="34" charset="0"/>
              </a:rPr>
              <a:t>Closer Look!</a:t>
            </a:r>
            <a:endParaRPr lang="en-US" sz="1400" b="1" dirty="0">
              <a:solidFill>
                <a:schemeClr val="tx1">
                  <a:lumMod val="65000"/>
                  <a:lumOff val="35000"/>
                </a:schemeClr>
              </a:solidFill>
              <a:latin typeface="Century Gothic" pitchFamily="34" charset="0"/>
            </a:endParaRPr>
          </a:p>
        </p:txBody>
      </p:sp>
      <p:sp>
        <p:nvSpPr>
          <p:cNvPr id="19" name="TextBox 18"/>
          <p:cNvSpPr txBox="1"/>
          <p:nvPr/>
        </p:nvSpPr>
        <p:spPr>
          <a:xfrm>
            <a:off x="148416" y="1787389"/>
            <a:ext cx="5003457" cy="2640723"/>
          </a:xfrm>
          <a:prstGeom prst="rect">
            <a:avLst/>
          </a:prstGeom>
          <a:noFill/>
        </p:spPr>
        <p:txBody>
          <a:bodyPr wrap="square" lIns="101811" tIns="50906" rIns="101811" bIns="50906"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Model the process of giving and receiving constructive feedback by analyzing the designs from the second week. </a:t>
            </a:r>
          </a:p>
          <a:p>
            <a:pPr>
              <a:buFont typeface="Wingdings" pitchFamily="2" charset="2"/>
              <a:buChar char="§"/>
            </a:pPr>
            <a:r>
              <a:rPr lang="en-US" sz="1100" dirty="0">
                <a:solidFill>
                  <a:schemeClr val="tx1">
                    <a:lumMod val="85000"/>
                    <a:lumOff val="15000"/>
                  </a:schemeClr>
                </a:solidFill>
                <a:latin typeface="Century Gothic" pitchFamily="34" charset="0"/>
              </a:rPr>
              <a:t>Model the behavior of positive feedback for the students on the first few structures so they know how to participate. Always start with something positive about the structure(e.g. they used very precise construction techniques) and then move on to places where they could have improvement (e.g. perhaps this group could have used more tape for support at this spot.)</a:t>
            </a:r>
          </a:p>
          <a:p>
            <a:endParaRPr lang="en-US" sz="1100" dirty="0">
              <a:solidFill>
                <a:schemeClr val="tx1">
                  <a:lumMod val="85000"/>
                  <a:lumOff val="15000"/>
                </a:schemeClr>
              </a:solidFill>
              <a:latin typeface="Century Gothic" pitchFamily="34" charset="0"/>
            </a:endParaRPr>
          </a:p>
          <a:p>
            <a:pPr>
              <a:buFont typeface="Wingdings" pitchFamily="2" charset="2"/>
              <a:buChar char="§"/>
            </a:pPr>
            <a:r>
              <a:rPr lang="en-US" sz="1100" dirty="0">
                <a:solidFill>
                  <a:schemeClr val="tx1">
                    <a:lumMod val="85000"/>
                    <a:lumOff val="15000"/>
                  </a:schemeClr>
                </a:solidFill>
                <a:latin typeface="Century Gothic" pitchFamily="34" charset="0"/>
              </a:rPr>
              <a:t>Either have the structures in front of the class or prepare a slideshow of photographs of each structure. </a:t>
            </a:r>
          </a:p>
          <a:p>
            <a:pPr>
              <a:buFont typeface="Wingdings" pitchFamily="2" charset="2"/>
              <a:buChar char="§"/>
            </a:pPr>
            <a:r>
              <a:rPr lang="en-US" sz="1100" dirty="0">
                <a:solidFill>
                  <a:schemeClr val="tx1">
                    <a:lumMod val="85000"/>
                    <a:lumOff val="15000"/>
                  </a:schemeClr>
                </a:solidFill>
                <a:latin typeface="Century Gothic" pitchFamily="34" charset="0"/>
              </a:rPr>
              <a:t>As a class, analyze each structure. Avoid criticism without suggestions for improvement, ensure the conversation stays positive.   </a:t>
            </a:r>
          </a:p>
          <a:p>
            <a:pPr>
              <a:buFont typeface="Wingdings" pitchFamily="2" charset="2"/>
              <a:buChar char="§"/>
            </a:pPr>
            <a:r>
              <a:rPr lang="en-US" sz="1100" dirty="0">
                <a:solidFill>
                  <a:schemeClr val="tx1">
                    <a:lumMod val="85000"/>
                    <a:lumOff val="15000"/>
                  </a:schemeClr>
                </a:solidFill>
                <a:latin typeface="Century Gothic" pitchFamily="34" charset="0"/>
              </a:rPr>
              <a:t>Allot enough time for each structure such that the activity takes approximately 10 minutes and you get through every structure. </a:t>
            </a:r>
          </a:p>
        </p:txBody>
      </p:sp>
      <p:sp>
        <p:nvSpPr>
          <p:cNvPr id="20" name="TextBox 19"/>
          <p:cNvSpPr txBox="1"/>
          <p:nvPr/>
        </p:nvSpPr>
        <p:spPr>
          <a:xfrm>
            <a:off x="148415" y="6007696"/>
            <a:ext cx="5042573" cy="2565089"/>
          </a:xfrm>
          <a:prstGeom prst="rect">
            <a:avLst/>
          </a:prstGeom>
          <a:noFill/>
        </p:spPr>
        <p:txBody>
          <a:bodyPr wrap="square" lIns="101811" tIns="50906" rIns="101811" bIns="50906" rtlCol="0">
            <a:spAutoFit/>
          </a:bodyPr>
          <a:lstStyle/>
          <a:p>
            <a:pPr>
              <a:buFont typeface="Wingdings" pitchFamily="2" charset="2"/>
              <a:buChar char="§"/>
            </a:pPr>
            <a:r>
              <a:rPr lang="en-US" sz="1000" b="1" dirty="0">
                <a:solidFill>
                  <a:schemeClr val="tx1">
                    <a:lumMod val="85000"/>
                    <a:lumOff val="15000"/>
                  </a:schemeClr>
                </a:solidFill>
                <a:latin typeface="Century Gothic" pitchFamily="34" charset="0"/>
              </a:rPr>
              <a:t> Objectives / Agenda: </a:t>
            </a:r>
            <a:r>
              <a:rPr lang="en-US" sz="1000" dirty="0">
                <a:solidFill>
                  <a:schemeClr val="tx1">
                    <a:lumMod val="85000"/>
                    <a:lumOff val="15000"/>
                  </a:schemeClr>
                </a:solidFill>
                <a:latin typeface="Century Gothic" pitchFamily="34" charset="0"/>
              </a:rPr>
              <a:t>Go over the schedule for the day,  </a:t>
            </a:r>
            <a:endParaRPr lang="en-US" sz="1000" b="1" dirty="0">
              <a:solidFill>
                <a:schemeClr val="tx1">
                  <a:lumMod val="85000"/>
                  <a:lumOff val="15000"/>
                </a:schemeClr>
              </a:solidFill>
              <a:latin typeface="Century Gothic" pitchFamily="34" charset="0"/>
            </a:endParaRP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Preview assessment: </a:t>
            </a:r>
            <a:r>
              <a:rPr lang="en-US" sz="1000" dirty="0">
                <a:solidFill>
                  <a:schemeClr val="tx1">
                    <a:lumMod val="85000"/>
                    <a:lumOff val="15000"/>
                  </a:schemeClr>
                </a:solidFill>
                <a:latin typeface="Century Gothic" pitchFamily="34" charset="0"/>
              </a:rPr>
              <a:t>Today’s assessment will be an exit ticket. </a:t>
            </a:r>
            <a:endParaRPr lang="en-US" sz="1000" b="1" dirty="0">
              <a:solidFill>
                <a:schemeClr val="tx1">
                  <a:lumMod val="85000"/>
                  <a:lumOff val="15000"/>
                </a:schemeClr>
              </a:solidFill>
              <a:latin typeface="Century Gothic" pitchFamily="34" charset="0"/>
            </a:endParaRP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Direct Teach/Connections: </a:t>
            </a:r>
            <a:r>
              <a:rPr lang="en-US" sz="1000" dirty="0">
                <a:solidFill>
                  <a:schemeClr val="tx1">
                    <a:lumMod val="85000"/>
                    <a:lumOff val="15000"/>
                  </a:schemeClr>
                </a:solidFill>
                <a:latin typeface="Century Gothic" pitchFamily="34" charset="0"/>
              </a:rPr>
              <a:t>Explain how the previous activity was a model for how constructive criticism works best. Maintaining positivity helps keep people focused and looking for ways to improve while validating their ideas. Model this with the students by specifically telling students good things they did during the activity and possible places for improvement. </a:t>
            </a: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Transition: </a:t>
            </a:r>
            <a:r>
              <a:rPr lang="en-US" sz="1000" dirty="0">
                <a:solidFill>
                  <a:schemeClr val="tx1">
                    <a:lumMod val="85000"/>
                    <a:lumOff val="15000"/>
                  </a:schemeClr>
                </a:solidFill>
                <a:latin typeface="Century Gothic" pitchFamily="34" charset="0"/>
              </a:rPr>
              <a:t>So, we’re going to take our new constructive criticism methods from the last activity, that is saying something positive first and then looking at places for improvement with specific suggestions, to look at our designs for the Tech Challenge. We’re first going to have a gallery walk to look at our prototypes and then we’re going to look at the results of the walk in a structured way.  </a:t>
            </a:r>
            <a:endParaRPr lang="en-US" sz="1000" b="1" dirty="0">
              <a:solidFill>
                <a:schemeClr val="tx1">
                  <a:lumMod val="85000"/>
                  <a:lumOff val="15000"/>
                </a:schemeClr>
              </a:solidFill>
              <a:latin typeface="Century Gothic" pitchFamily="34" charset="0"/>
            </a:endParaRPr>
          </a:p>
        </p:txBody>
      </p:sp>
      <p:pic>
        <p:nvPicPr>
          <p:cNvPr id="21" name="Picture 20" descr="icons square-14.png"/>
          <p:cNvPicPr>
            <a:picLocks noChangeAspect="1"/>
          </p:cNvPicPr>
          <p:nvPr/>
        </p:nvPicPr>
        <p:blipFill>
          <a:blip r:embed="rId5" cstate="print"/>
          <a:stretch>
            <a:fillRect/>
          </a:stretch>
        </p:blipFill>
        <p:spPr>
          <a:xfrm>
            <a:off x="4" y="6"/>
            <a:ext cx="1055914" cy="1121616"/>
          </a:xfrm>
          <a:prstGeom prst="rect">
            <a:avLst/>
          </a:prstGeom>
        </p:spPr>
      </p:pic>
      <p:sp>
        <p:nvSpPr>
          <p:cNvPr id="22" name="TextBox 21"/>
          <p:cNvSpPr txBox="1"/>
          <p:nvPr/>
        </p:nvSpPr>
        <p:spPr>
          <a:xfrm>
            <a:off x="930894" y="305792"/>
            <a:ext cx="3743848" cy="595319"/>
          </a:xfrm>
          <a:prstGeom prst="rect">
            <a:avLst/>
          </a:prstGeom>
          <a:noFill/>
        </p:spPr>
        <p:txBody>
          <a:bodyPr wrap="square" lIns="101811" tIns="50906" rIns="101811" bIns="50906"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a:t>
            </a:r>
            <a:r>
              <a:rPr lang="en-US" sz="1600" b="1" dirty="0">
                <a:solidFill>
                  <a:schemeClr val="tx1">
                    <a:lumMod val="85000"/>
                    <a:lumOff val="15000"/>
                  </a:schemeClr>
                </a:solidFill>
                <a:latin typeface="Century Gothic" pitchFamily="34" charset="0"/>
              </a:rPr>
              <a:t>4</a:t>
            </a:r>
            <a:r>
              <a:rPr lang="en-US" sz="1600" b="1" dirty="0">
                <a:solidFill>
                  <a:schemeClr val="tx1">
                    <a:lumMod val="85000"/>
                    <a:lumOff val="15000"/>
                  </a:schemeClr>
                </a:solidFill>
                <a:latin typeface="Century Gothic" pitchFamily="34" charset="0"/>
              </a:rPr>
              <a:t> </a:t>
            </a:r>
            <a:r>
              <a:rPr lang="en-US" sz="1300" dirty="0">
                <a:solidFill>
                  <a:schemeClr val="tx1">
                    <a:lumMod val="85000"/>
                    <a:lumOff val="15000"/>
                  </a:schemeClr>
                </a:solidFill>
                <a:latin typeface="Century Gothic" pitchFamily="34" charset="0"/>
              </a:rPr>
              <a:t>– page 2</a:t>
            </a:r>
            <a:endParaRPr lang="en-US" sz="1300" b="1" dirty="0">
              <a:solidFill>
                <a:schemeClr val="tx1">
                  <a:lumMod val="85000"/>
                  <a:lumOff val="15000"/>
                </a:schemeClr>
              </a:solidFill>
              <a:latin typeface="Century Gothic" pitchFamily="34" charset="0"/>
            </a:endParaRPr>
          </a:p>
        </p:txBody>
      </p:sp>
      <p:sp>
        <p:nvSpPr>
          <p:cNvPr id="23" name="TextBox 22"/>
          <p:cNvSpPr txBox="1"/>
          <p:nvPr/>
        </p:nvSpPr>
        <p:spPr>
          <a:xfrm>
            <a:off x="5486402" y="1951466"/>
            <a:ext cx="2018371" cy="2503463"/>
          </a:xfrm>
          <a:prstGeom prst="rect">
            <a:avLst/>
          </a:prstGeom>
          <a:noFill/>
        </p:spPr>
        <p:txBody>
          <a:bodyPr wrap="square" lIns="101811" tIns="50906" rIns="101811" bIns="50906" rtlCol="0">
            <a:spAutoFit/>
          </a:bodyPr>
          <a:lstStyle/>
          <a:p>
            <a:r>
              <a:rPr lang="en-US" sz="1200" dirty="0"/>
              <a:t>“(Nothing)”</a:t>
            </a:r>
          </a:p>
          <a:p>
            <a:r>
              <a:rPr lang="en-US" sz="1200" i="1" dirty="0"/>
              <a:t>Getting students to provide constructive feedback can be challenging. Use your classroom management techniques to encourage every student to participate in the feedback activity. Also, use your general positivity and personal demeanor to encourage students to keep on task and avoid negative commentary.  </a:t>
            </a:r>
            <a:endParaRPr lang="en-US" sz="1200" i="1" dirty="0"/>
          </a:p>
        </p:txBody>
      </p:sp>
      <p:sp>
        <p:nvSpPr>
          <p:cNvPr id="24" name="TextBox 23"/>
          <p:cNvSpPr txBox="1"/>
          <p:nvPr/>
        </p:nvSpPr>
        <p:spPr>
          <a:xfrm>
            <a:off x="5397192" y="6077423"/>
            <a:ext cx="2029522" cy="2872795"/>
          </a:xfrm>
          <a:prstGeom prst="rect">
            <a:avLst/>
          </a:prstGeom>
          <a:noFill/>
        </p:spPr>
        <p:txBody>
          <a:bodyPr wrap="square" lIns="101811" tIns="50906" rIns="101811" bIns="50906" rtlCol="0">
            <a:spAutoFit/>
          </a:bodyPr>
          <a:lstStyle/>
          <a:p>
            <a:r>
              <a:rPr lang="en-US" sz="1200" dirty="0"/>
              <a:t>Giving and receiving constructive feedback is a very important skill. Ensuring the students participate in this in a positive manner is vital. One way to maintain positivity is to always start out with a positive or encouraging statement instead of going straight to places for improvement. This helps to validate ideas and makes the person who is receiving the feedback more receptive to critiques. </a:t>
            </a:r>
            <a:endParaRPr lang="en-US" sz="1200" dirty="0"/>
          </a:p>
        </p:txBody>
      </p:sp>
      <p:sp>
        <p:nvSpPr>
          <p:cNvPr id="25" name="TextBox 24"/>
          <p:cNvSpPr txBox="1"/>
          <p:nvPr/>
        </p:nvSpPr>
        <p:spPr>
          <a:xfrm>
            <a:off x="196956" y="1041020"/>
            <a:ext cx="7315201" cy="304699"/>
          </a:xfrm>
          <a:prstGeom prst="rect">
            <a:avLst/>
          </a:prstGeom>
          <a:noFill/>
          <a:ln>
            <a:noFill/>
          </a:ln>
        </p:spPr>
        <p:txBody>
          <a:bodyPr wrap="square" lIns="101811" tIns="50906" rIns="101811" bIns="50906" rtlCol="0">
            <a:spAutoFit/>
          </a:bodyPr>
          <a:lstStyle/>
          <a:p>
            <a:pPr>
              <a:buFont typeface="Wingdings" pitchFamily="2" charset="2"/>
              <a:buChar char="§"/>
            </a:pPr>
            <a:r>
              <a:rPr lang="en-US" sz="1300" dirty="0"/>
              <a:t>Objective: </a:t>
            </a:r>
            <a:r>
              <a:rPr lang="en-US" sz="1300" dirty="0">
                <a:solidFill>
                  <a:schemeClr val="tx1">
                    <a:lumMod val="85000"/>
                    <a:lumOff val="15000"/>
                  </a:schemeClr>
                </a:solidFill>
                <a:latin typeface="Century Gothic" pitchFamily="34" charset="0"/>
              </a:rPr>
              <a:t>Give and receive constructive feedback</a:t>
            </a:r>
          </a:p>
        </p:txBody>
      </p:sp>
    </p:spTree>
    <p:extLst>
      <p:ext uri="{BB962C8B-B14F-4D97-AF65-F5344CB8AC3E}">
        <p14:creationId xmlns:p14="http://schemas.microsoft.com/office/powerpoint/2010/main" val="10158372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943163" y="223848"/>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811" tIns="50906" rIns="101811" bIns="50906" rtlCol="0" anchor="ctr"/>
          <a:lstStyle/>
          <a:p>
            <a:pPr algn="ctr"/>
            <a:endParaRPr lang="en-US" dirty="0">
              <a:solidFill>
                <a:schemeClr val="bg1">
                  <a:lumMod val="50000"/>
                </a:schemeClr>
              </a:solidFill>
            </a:endParaRPr>
          </a:p>
        </p:txBody>
      </p:sp>
      <p:sp>
        <p:nvSpPr>
          <p:cNvPr id="75" name="TextBox 74"/>
          <p:cNvSpPr txBox="1"/>
          <p:nvPr/>
        </p:nvSpPr>
        <p:spPr>
          <a:xfrm>
            <a:off x="175341" y="1408696"/>
            <a:ext cx="2896545" cy="321627"/>
          </a:xfrm>
          <a:prstGeom prst="rect">
            <a:avLst/>
          </a:prstGeom>
          <a:noFill/>
        </p:spPr>
        <p:txBody>
          <a:bodyPr wrap="square" lIns="101811" tIns="50906" rIns="101811" bIns="50906" rtlCol="0">
            <a:spAutoFit/>
          </a:bodyPr>
          <a:lstStyle/>
          <a:p>
            <a:r>
              <a:rPr lang="en-US" sz="1400" b="1" dirty="0">
                <a:solidFill>
                  <a:schemeClr val="tx1">
                    <a:lumMod val="85000"/>
                    <a:lumOff val="15000"/>
                  </a:schemeClr>
                </a:solidFill>
                <a:latin typeface="Century Gothic" pitchFamily="34" charset="0"/>
              </a:rPr>
              <a:t>Activity 1 Gallery walk	</a:t>
            </a:r>
            <a:endParaRPr lang="en-US" sz="1400" b="1" dirty="0">
              <a:solidFill>
                <a:schemeClr val="tx1">
                  <a:lumMod val="85000"/>
                  <a:lumOff val="15000"/>
                </a:schemeClr>
              </a:solidFill>
              <a:latin typeface="Century Gothic" pitchFamily="34" charset="0"/>
            </a:endParaRPr>
          </a:p>
        </p:txBody>
      </p:sp>
      <p:sp>
        <p:nvSpPr>
          <p:cNvPr id="58" name="TextBox 57"/>
          <p:cNvSpPr txBox="1"/>
          <p:nvPr/>
        </p:nvSpPr>
        <p:spPr>
          <a:xfrm>
            <a:off x="172722" y="5029207"/>
            <a:ext cx="3969947" cy="761747"/>
          </a:xfrm>
          <a:prstGeom prst="rect">
            <a:avLst/>
          </a:prstGeom>
          <a:noFill/>
        </p:spPr>
        <p:txBody>
          <a:bodyPr wrap="square" lIns="101811" tIns="50906" rIns="101811" bIns="50906" rtlCol="0">
            <a:spAutoFit/>
          </a:bodyPr>
          <a:lstStyle/>
          <a:p>
            <a:r>
              <a:rPr lang="en-US" sz="1400" b="1" dirty="0">
                <a:solidFill>
                  <a:schemeClr val="tx1">
                    <a:lumMod val="85000"/>
                    <a:lumOff val="15000"/>
                  </a:schemeClr>
                </a:solidFill>
                <a:latin typeface="Century Gothic" pitchFamily="34" charset="0"/>
              </a:rPr>
              <a:t>Activity </a:t>
            </a:r>
            <a:r>
              <a:rPr lang="en-US" sz="1400" b="1" dirty="0">
                <a:solidFill>
                  <a:schemeClr val="tx1">
                    <a:lumMod val="85000"/>
                    <a:lumOff val="15000"/>
                  </a:schemeClr>
                </a:solidFill>
                <a:latin typeface="Century Gothic" pitchFamily="34" charset="0"/>
              </a:rPr>
              <a:t>2 </a:t>
            </a:r>
            <a:r>
              <a:rPr lang="en-US" sz="1400" b="1" dirty="0">
                <a:solidFill>
                  <a:schemeClr val="tx1">
                    <a:lumMod val="85000"/>
                    <a:lumOff val="15000"/>
                  </a:schemeClr>
                </a:solidFill>
                <a:latin typeface="Century Gothic" pitchFamily="34" charset="0"/>
              </a:rPr>
              <a:t>Review gallery walk </a:t>
            </a:r>
          </a:p>
          <a:p>
            <a:r>
              <a:rPr lang="en-US" sz="1400" b="1" dirty="0">
                <a:solidFill>
                  <a:schemeClr val="tx1">
                    <a:lumMod val="85000"/>
                    <a:lumOff val="15000"/>
                  </a:schemeClr>
                </a:solidFill>
                <a:latin typeface="Century Gothic" pitchFamily="34" charset="0"/>
              </a:rPr>
              <a:t>f</a:t>
            </a:r>
            <a:r>
              <a:rPr lang="en-US" sz="1400" b="1" dirty="0">
                <a:solidFill>
                  <a:schemeClr val="tx1">
                    <a:lumMod val="85000"/>
                    <a:lumOff val="15000"/>
                  </a:schemeClr>
                </a:solidFill>
                <a:latin typeface="Century Gothic" pitchFamily="34" charset="0"/>
              </a:rPr>
              <a:t>eedback</a:t>
            </a:r>
            <a:endParaRPr lang="en-US" sz="1400" b="1" dirty="0">
              <a:solidFill>
                <a:schemeClr val="tx1">
                  <a:lumMod val="85000"/>
                  <a:lumOff val="15000"/>
                </a:schemeClr>
              </a:solidFill>
              <a:latin typeface="Century Gothic" pitchFamily="34" charset="0"/>
            </a:endParaRPr>
          </a:p>
          <a:p>
            <a:endParaRPr lang="en-US" sz="1400" b="1" dirty="0">
              <a:solidFill>
                <a:schemeClr val="tx1">
                  <a:lumMod val="85000"/>
                  <a:lumOff val="15000"/>
                </a:schemeClr>
              </a:solidFill>
              <a:latin typeface="Century Gothic" pitchFamily="34" charset="0"/>
            </a:endParaRPr>
          </a:p>
        </p:txBody>
      </p:sp>
      <p:sp>
        <p:nvSpPr>
          <p:cNvPr id="21" name="TextBox 20"/>
          <p:cNvSpPr txBox="1"/>
          <p:nvPr/>
        </p:nvSpPr>
        <p:spPr>
          <a:xfrm>
            <a:off x="4163240" y="1408706"/>
            <a:ext cx="1098956" cy="541687"/>
          </a:xfrm>
          <a:prstGeom prst="rect">
            <a:avLst/>
          </a:prstGeom>
          <a:noFill/>
        </p:spPr>
        <p:txBody>
          <a:bodyPr wrap="square" lIns="101811" tIns="50906" rIns="101811" bIns="50906" rtlCol="0">
            <a:spAutoFit/>
          </a:bodyPr>
          <a:lstStyle/>
          <a:p>
            <a:r>
              <a:rPr lang="en-US" sz="1400" b="1" dirty="0">
                <a:solidFill>
                  <a:schemeClr val="tx1">
                    <a:lumMod val="85000"/>
                    <a:lumOff val="15000"/>
                  </a:schemeClr>
                </a:solidFill>
                <a:latin typeface="Century Gothic" pitchFamily="34" charset="0"/>
              </a:rPr>
              <a:t>     10 Minutes</a:t>
            </a:r>
            <a:endParaRPr lang="en-US" sz="1400" b="1" dirty="0">
              <a:solidFill>
                <a:schemeClr val="tx1">
                  <a:lumMod val="85000"/>
                  <a:lumOff val="15000"/>
                </a:schemeClr>
              </a:solidFill>
              <a:latin typeface="Century Gothic" pitchFamily="34" charset="0"/>
            </a:endParaRPr>
          </a:p>
        </p:txBody>
      </p:sp>
      <p:sp>
        <p:nvSpPr>
          <p:cNvPr id="22" name="TextBox 21"/>
          <p:cNvSpPr txBox="1"/>
          <p:nvPr/>
        </p:nvSpPr>
        <p:spPr>
          <a:xfrm>
            <a:off x="4231645" y="5029207"/>
            <a:ext cx="1098956" cy="541687"/>
          </a:xfrm>
          <a:prstGeom prst="rect">
            <a:avLst/>
          </a:prstGeom>
          <a:noFill/>
        </p:spPr>
        <p:txBody>
          <a:bodyPr wrap="square" lIns="101811" tIns="50906" rIns="101811" bIns="50906" rtlCol="0">
            <a:spAutoFit/>
          </a:bodyPr>
          <a:lstStyle/>
          <a:p>
            <a:r>
              <a:rPr lang="en-US" sz="1400" b="1" dirty="0">
                <a:solidFill>
                  <a:schemeClr val="tx1">
                    <a:lumMod val="85000"/>
                    <a:lumOff val="15000"/>
                  </a:schemeClr>
                </a:solidFill>
                <a:latin typeface="Century Gothic" pitchFamily="34" charset="0"/>
              </a:rPr>
              <a:t>15    Minutes</a:t>
            </a:r>
            <a:endParaRPr lang="en-US" sz="1400" b="1" dirty="0">
              <a:solidFill>
                <a:schemeClr val="tx1">
                  <a:lumMod val="85000"/>
                  <a:lumOff val="15000"/>
                </a:schemeClr>
              </a:solidFill>
              <a:latin typeface="Century Gothic" pitchFamily="34" charset="0"/>
            </a:endParaRPr>
          </a:p>
        </p:txBody>
      </p:sp>
      <p:pic>
        <p:nvPicPr>
          <p:cNvPr id="31" name="Picture 30" descr="CitizenSchools.BW.jpg"/>
          <p:cNvPicPr>
            <a:picLocks noChangeAspect="1"/>
          </p:cNvPicPr>
          <p:nvPr/>
        </p:nvPicPr>
        <p:blipFill>
          <a:blip r:embed="rId2" cstate="print"/>
          <a:stretch>
            <a:fillRect/>
          </a:stretch>
        </p:blipFill>
        <p:spPr>
          <a:xfrm>
            <a:off x="5253230" y="239493"/>
            <a:ext cx="2290571" cy="634049"/>
          </a:xfrm>
          <a:prstGeom prst="rect">
            <a:avLst/>
          </a:prstGeom>
        </p:spPr>
      </p:pic>
      <p:sp>
        <p:nvSpPr>
          <p:cNvPr id="40" name="Rectangle 39"/>
          <p:cNvSpPr/>
          <p:nvPr/>
        </p:nvSpPr>
        <p:spPr>
          <a:xfrm>
            <a:off x="5257809" y="1250960"/>
            <a:ext cx="2293707" cy="4092575"/>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11" tIns="50906" rIns="101811" bIns="50906" rtlCol="0" anchor="ctr"/>
          <a:lstStyle/>
          <a:p>
            <a:pPr algn="ctr"/>
            <a:endParaRPr lang="en-US"/>
          </a:p>
        </p:txBody>
      </p:sp>
      <p:sp>
        <p:nvSpPr>
          <p:cNvPr id="41" name="Rectangle 40"/>
          <p:cNvSpPr/>
          <p:nvPr/>
        </p:nvSpPr>
        <p:spPr>
          <a:xfrm>
            <a:off x="5257809" y="5464175"/>
            <a:ext cx="2293707" cy="4362450"/>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11" tIns="50906" rIns="101811" bIns="50906" rtlCol="0" anchor="ctr"/>
          <a:lstStyle/>
          <a:p>
            <a:pPr algn="ctr"/>
            <a:endParaRPr lang="en-US"/>
          </a:p>
        </p:txBody>
      </p:sp>
      <p:sp>
        <p:nvSpPr>
          <p:cNvPr id="42" name="TextBox 41"/>
          <p:cNvSpPr txBox="1"/>
          <p:nvPr/>
        </p:nvSpPr>
        <p:spPr>
          <a:xfrm>
            <a:off x="5366167" y="5614984"/>
            <a:ext cx="1809751" cy="321627"/>
          </a:xfrm>
          <a:prstGeom prst="rect">
            <a:avLst/>
          </a:prstGeom>
          <a:noFill/>
        </p:spPr>
        <p:txBody>
          <a:bodyPr wrap="square" lIns="101811" tIns="50906" rIns="101811" bIns="50906" rtlCol="0">
            <a:spAutoFit/>
          </a:bodyPr>
          <a:lstStyle/>
          <a:p>
            <a:r>
              <a:rPr lang="en-US" sz="1400" b="1" dirty="0">
                <a:solidFill>
                  <a:schemeClr val="tx1">
                    <a:lumMod val="65000"/>
                    <a:lumOff val="35000"/>
                  </a:schemeClr>
                </a:solidFill>
                <a:latin typeface="Century Gothic" pitchFamily="34" charset="0"/>
              </a:rPr>
              <a:t>Additional Notes</a:t>
            </a:r>
            <a:endParaRPr lang="en-US" sz="1400" b="1" dirty="0">
              <a:solidFill>
                <a:schemeClr val="tx1">
                  <a:lumMod val="65000"/>
                  <a:lumOff val="35000"/>
                </a:schemeClr>
              </a:solidFill>
              <a:latin typeface="Century Gothic" pitchFamily="34" charset="0"/>
            </a:endParaRPr>
          </a:p>
        </p:txBody>
      </p:sp>
      <p:pic>
        <p:nvPicPr>
          <p:cNvPr id="43" name="Picture 42" descr="Pie chart 32x32.png"/>
          <p:cNvPicPr>
            <a:picLocks noChangeAspect="1"/>
          </p:cNvPicPr>
          <p:nvPr/>
        </p:nvPicPr>
        <p:blipFill>
          <a:blip r:embed="rId3" cstate="print"/>
          <a:stretch>
            <a:fillRect/>
          </a:stretch>
        </p:blipFill>
        <p:spPr>
          <a:xfrm>
            <a:off x="7021534" y="1371475"/>
            <a:ext cx="393844" cy="393843"/>
          </a:xfrm>
          <a:prstGeom prst="rect">
            <a:avLst/>
          </a:prstGeom>
        </p:spPr>
      </p:pic>
      <p:pic>
        <p:nvPicPr>
          <p:cNvPr id="45" name="Picture 44" descr="Document 32x32.png"/>
          <p:cNvPicPr>
            <a:picLocks noChangeAspect="1"/>
          </p:cNvPicPr>
          <p:nvPr/>
        </p:nvPicPr>
        <p:blipFill>
          <a:blip r:embed="rId4" cstate="print"/>
          <a:stretch>
            <a:fillRect/>
          </a:stretch>
        </p:blipFill>
        <p:spPr>
          <a:xfrm>
            <a:off x="7031810" y="5575965"/>
            <a:ext cx="393844" cy="393843"/>
          </a:xfrm>
          <a:prstGeom prst="rect">
            <a:avLst/>
          </a:prstGeom>
        </p:spPr>
      </p:pic>
      <p:sp>
        <p:nvSpPr>
          <p:cNvPr id="46" name="TextBox 45"/>
          <p:cNvSpPr txBox="1"/>
          <p:nvPr/>
        </p:nvSpPr>
        <p:spPr>
          <a:xfrm>
            <a:off x="5381806" y="1413911"/>
            <a:ext cx="1809751" cy="321627"/>
          </a:xfrm>
          <a:prstGeom prst="rect">
            <a:avLst/>
          </a:prstGeom>
          <a:noFill/>
        </p:spPr>
        <p:txBody>
          <a:bodyPr wrap="square" lIns="101811" tIns="50906" rIns="101811" bIns="50906" rtlCol="0">
            <a:spAutoFit/>
          </a:bodyPr>
          <a:lstStyle/>
          <a:p>
            <a:r>
              <a:rPr lang="en-US" sz="1400" b="1" dirty="0">
                <a:solidFill>
                  <a:schemeClr val="tx1">
                    <a:lumMod val="65000"/>
                    <a:lumOff val="35000"/>
                  </a:schemeClr>
                </a:solidFill>
                <a:latin typeface="Century Gothic" pitchFamily="34" charset="0"/>
              </a:rPr>
              <a:t>Missing Parts…</a:t>
            </a:r>
            <a:endParaRPr lang="en-US" sz="1400" b="1" dirty="0">
              <a:solidFill>
                <a:schemeClr val="tx1">
                  <a:lumMod val="65000"/>
                  <a:lumOff val="35000"/>
                </a:schemeClr>
              </a:solidFill>
              <a:latin typeface="Century Gothic" pitchFamily="34" charset="0"/>
            </a:endParaRPr>
          </a:p>
        </p:txBody>
      </p:sp>
      <p:cxnSp>
        <p:nvCxnSpPr>
          <p:cNvPr id="47" name="Straight Connector 46"/>
          <p:cNvCxnSpPr/>
          <p:nvPr/>
        </p:nvCxnSpPr>
        <p:spPr>
          <a:xfrm>
            <a:off x="236303" y="1694492"/>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59082" y="5280660"/>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8" name="Picture 17" descr="icons square-14.png"/>
          <p:cNvPicPr>
            <a:picLocks noChangeAspect="1"/>
          </p:cNvPicPr>
          <p:nvPr/>
        </p:nvPicPr>
        <p:blipFill>
          <a:blip r:embed="rId5" cstate="print"/>
          <a:stretch>
            <a:fillRect/>
          </a:stretch>
        </p:blipFill>
        <p:spPr>
          <a:xfrm>
            <a:off x="4" y="6"/>
            <a:ext cx="1055914" cy="1121616"/>
          </a:xfrm>
          <a:prstGeom prst="rect">
            <a:avLst/>
          </a:prstGeom>
        </p:spPr>
      </p:pic>
      <p:sp>
        <p:nvSpPr>
          <p:cNvPr id="19" name="TextBox 18"/>
          <p:cNvSpPr txBox="1"/>
          <p:nvPr/>
        </p:nvSpPr>
        <p:spPr>
          <a:xfrm>
            <a:off x="930894" y="305792"/>
            <a:ext cx="3743848" cy="595319"/>
          </a:xfrm>
          <a:prstGeom prst="rect">
            <a:avLst/>
          </a:prstGeom>
          <a:noFill/>
        </p:spPr>
        <p:txBody>
          <a:bodyPr wrap="square" lIns="101811" tIns="50906" rIns="101811" bIns="50906"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4 </a:t>
            </a:r>
            <a:r>
              <a:rPr lang="en-US" sz="1300" dirty="0">
                <a:solidFill>
                  <a:schemeClr val="tx1">
                    <a:lumMod val="85000"/>
                    <a:lumOff val="15000"/>
                  </a:schemeClr>
                </a:solidFill>
                <a:latin typeface="Century Gothic" pitchFamily="34" charset="0"/>
              </a:rPr>
              <a:t>– page 3</a:t>
            </a:r>
            <a:endParaRPr lang="en-US" sz="1300" b="1" dirty="0">
              <a:solidFill>
                <a:schemeClr val="tx1">
                  <a:lumMod val="85000"/>
                  <a:lumOff val="15000"/>
                </a:schemeClr>
              </a:solidFill>
              <a:latin typeface="Century Gothic" pitchFamily="34" charset="0"/>
            </a:endParaRPr>
          </a:p>
        </p:txBody>
      </p:sp>
      <p:sp>
        <p:nvSpPr>
          <p:cNvPr id="20" name="TextBox 19"/>
          <p:cNvSpPr txBox="1"/>
          <p:nvPr/>
        </p:nvSpPr>
        <p:spPr>
          <a:xfrm>
            <a:off x="5386042" y="1862263"/>
            <a:ext cx="2074127" cy="2522229"/>
          </a:xfrm>
          <a:prstGeom prst="rect">
            <a:avLst/>
          </a:prstGeom>
          <a:noFill/>
        </p:spPr>
        <p:txBody>
          <a:bodyPr wrap="square" lIns="101811" tIns="50906" rIns="101811" bIns="50906" rtlCol="0">
            <a:spAutoFit/>
          </a:bodyPr>
          <a:lstStyle/>
          <a:p>
            <a:r>
              <a:rPr lang="en-US" sz="1200" dirty="0">
                <a:solidFill>
                  <a:schemeClr val="tx1">
                    <a:lumMod val="85000"/>
                    <a:lumOff val="15000"/>
                  </a:schemeClr>
                </a:solidFill>
                <a:latin typeface="+mj-lt"/>
              </a:rPr>
              <a:t>Gallery walks are </a:t>
            </a:r>
            <a:r>
              <a:rPr lang="en-US" sz="1200" dirty="0">
                <a:solidFill>
                  <a:schemeClr val="tx1">
                    <a:lumMod val="85000"/>
                    <a:lumOff val="15000"/>
                  </a:schemeClr>
                </a:solidFill>
                <a:latin typeface="+mj-lt"/>
              </a:rPr>
              <a:t>often used as an assessment tool, but it also provides a safe space for giving and receiving feedback. It encourages students who might not otherwise be willing to share ideas a place to do so without speaking. It also is an efficient way to gather a large amount of information rapidly, without relying to taking turns to speak. </a:t>
            </a:r>
          </a:p>
        </p:txBody>
      </p:sp>
      <p:sp>
        <p:nvSpPr>
          <p:cNvPr id="23" name="TextBox 22"/>
          <p:cNvSpPr txBox="1"/>
          <p:nvPr/>
        </p:nvSpPr>
        <p:spPr>
          <a:xfrm>
            <a:off x="5267960" y="6084857"/>
            <a:ext cx="2331720" cy="2872795"/>
          </a:xfrm>
          <a:prstGeom prst="rect">
            <a:avLst/>
          </a:prstGeom>
          <a:noFill/>
        </p:spPr>
        <p:txBody>
          <a:bodyPr wrap="square" lIns="101811" tIns="50906" rIns="101811" bIns="50906" rtlCol="0">
            <a:spAutoFit/>
          </a:bodyPr>
          <a:lstStyle/>
          <a:p>
            <a:r>
              <a:rPr lang="en-US" sz="1200" dirty="0"/>
              <a:t>Ownership of ideas can be a difficult thing to manage. Students (and adults!) often don’t want to change their ideas once they have become attached to them. One of the principle jobs of the teacher in this section might be as mediator, making sure conversations stay productive. Use of specific classroom management techniques, such as only speaking while holding a specific item, voting on thumbs-up/thumbs-down, </a:t>
            </a:r>
            <a:r>
              <a:rPr lang="en-US" sz="1200" dirty="0" err="1"/>
              <a:t>etc</a:t>
            </a:r>
            <a:r>
              <a:rPr lang="en-US" sz="1200" dirty="0"/>
              <a:t> might prove invaluable at this time. </a:t>
            </a:r>
            <a:endParaRPr lang="en-US" sz="1200" dirty="0"/>
          </a:p>
        </p:txBody>
      </p:sp>
      <p:sp>
        <p:nvSpPr>
          <p:cNvPr id="2" name="TextBox 1"/>
          <p:cNvSpPr txBox="1"/>
          <p:nvPr/>
        </p:nvSpPr>
        <p:spPr>
          <a:xfrm>
            <a:off x="1093897" y="2710184"/>
            <a:ext cx="205610" cy="410583"/>
          </a:xfrm>
          <a:prstGeom prst="rect">
            <a:avLst/>
          </a:prstGeom>
          <a:noFill/>
        </p:spPr>
        <p:txBody>
          <a:bodyPr wrap="none" lIns="101811" tIns="50906" rIns="101811" bIns="50906" rtlCol="0">
            <a:spAutoFit/>
          </a:bodyPr>
          <a:lstStyle/>
          <a:p>
            <a:endParaRPr lang="en-US" dirty="0"/>
          </a:p>
        </p:txBody>
      </p:sp>
      <p:sp>
        <p:nvSpPr>
          <p:cNvPr id="3" name="TextBox 2"/>
          <p:cNvSpPr txBox="1"/>
          <p:nvPr/>
        </p:nvSpPr>
        <p:spPr>
          <a:xfrm>
            <a:off x="431800" y="1844044"/>
            <a:ext cx="4577080" cy="1626300"/>
          </a:xfrm>
          <a:prstGeom prst="rect">
            <a:avLst/>
          </a:prstGeom>
          <a:noFill/>
        </p:spPr>
        <p:txBody>
          <a:bodyPr wrap="square" lIns="101811" tIns="50906" rIns="101811" bIns="50906"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Have </a:t>
            </a:r>
            <a:r>
              <a:rPr lang="en-US" sz="1100" dirty="0">
                <a:solidFill>
                  <a:schemeClr val="tx1">
                    <a:lumMod val="85000"/>
                    <a:lumOff val="15000"/>
                  </a:schemeClr>
                </a:solidFill>
                <a:latin typeface="Century Gothic" pitchFamily="34" charset="0"/>
              </a:rPr>
              <a:t>each team set their prototype around the room in a place other students can walk by. </a:t>
            </a:r>
            <a:endParaRPr lang="en-US" sz="1100" dirty="0">
              <a:solidFill>
                <a:schemeClr val="tx1">
                  <a:lumMod val="85000"/>
                  <a:lumOff val="15000"/>
                </a:schemeClr>
              </a:solidFill>
              <a:latin typeface="Century Gothic" pitchFamily="34" charset="0"/>
            </a:endParaRPr>
          </a:p>
          <a:p>
            <a:pPr>
              <a:buFont typeface="Wingdings" pitchFamily="2" charset="2"/>
              <a:buChar char="§"/>
            </a:pPr>
            <a:r>
              <a:rPr lang="en-US" sz="1100" dirty="0">
                <a:solidFill>
                  <a:schemeClr val="tx1">
                    <a:lumMod val="85000"/>
                    <a:lumOff val="15000"/>
                  </a:schemeClr>
                </a:solidFill>
                <a:latin typeface="Century Gothic" pitchFamily="34" charset="0"/>
              </a:rPr>
              <a:t>Give </a:t>
            </a:r>
            <a:r>
              <a:rPr lang="en-US" sz="1100" dirty="0">
                <a:solidFill>
                  <a:schemeClr val="tx1">
                    <a:lumMod val="85000"/>
                    <a:lumOff val="15000"/>
                  </a:schemeClr>
                </a:solidFill>
                <a:latin typeface="Century Gothic" pitchFamily="34" charset="0"/>
              </a:rPr>
              <a:t>each student a few post-it notes and have them walk around, writing notes about the other groups prototypes on their notes. </a:t>
            </a:r>
            <a:endParaRPr lang="en-US" sz="1100" dirty="0">
              <a:solidFill>
                <a:schemeClr val="tx1">
                  <a:lumMod val="85000"/>
                  <a:lumOff val="15000"/>
                </a:schemeClr>
              </a:solidFill>
              <a:latin typeface="Century Gothic" pitchFamily="34" charset="0"/>
            </a:endParaRPr>
          </a:p>
          <a:p>
            <a:pPr>
              <a:buFont typeface="Wingdings" pitchFamily="2" charset="2"/>
              <a:buChar char="§"/>
            </a:pPr>
            <a:r>
              <a:rPr lang="en-US" sz="1100" dirty="0">
                <a:solidFill>
                  <a:schemeClr val="tx1">
                    <a:lumMod val="85000"/>
                    <a:lumOff val="15000"/>
                  </a:schemeClr>
                </a:solidFill>
                <a:latin typeface="Century Gothic" pitchFamily="34" charset="0"/>
              </a:rPr>
              <a:t>Tell </a:t>
            </a:r>
            <a:r>
              <a:rPr lang="en-US" sz="1100" dirty="0">
                <a:solidFill>
                  <a:schemeClr val="tx1">
                    <a:lumMod val="85000"/>
                    <a:lumOff val="15000"/>
                  </a:schemeClr>
                </a:solidFill>
                <a:latin typeface="Century Gothic" pitchFamily="34" charset="0"/>
              </a:rPr>
              <a:t>the students to share both positive feedback and suggestions for </a:t>
            </a:r>
            <a:r>
              <a:rPr lang="en-US" sz="1100" dirty="0">
                <a:solidFill>
                  <a:schemeClr val="tx1">
                    <a:lumMod val="85000"/>
                    <a:lumOff val="15000"/>
                  </a:schemeClr>
                </a:solidFill>
                <a:latin typeface="Century Gothic" pitchFamily="34" charset="0"/>
              </a:rPr>
              <a:t>improvement, just as we modeled with the hook.</a:t>
            </a:r>
          </a:p>
          <a:p>
            <a:pPr>
              <a:buFont typeface="Wingdings" pitchFamily="2" charset="2"/>
              <a:buChar char="§"/>
            </a:pPr>
            <a:r>
              <a:rPr lang="en-US" sz="1100" dirty="0">
                <a:solidFill>
                  <a:schemeClr val="tx1">
                    <a:lumMod val="85000"/>
                    <a:lumOff val="15000"/>
                  </a:schemeClr>
                </a:solidFill>
                <a:latin typeface="Century Gothic" pitchFamily="34" charset="0"/>
              </a:rPr>
              <a:t> </a:t>
            </a:r>
            <a:r>
              <a:rPr lang="en-US" sz="1100" dirty="0">
                <a:solidFill>
                  <a:schemeClr val="tx1">
                    <a:lumMod val="85000"/>
                    <a:lumOff val="15000"/>
                  </a:schemeClr>
                </a:solidFill>
                <a:latin typeface="Century Gothic" pitchFamily="34" charset="0"/>
              </a:rPr>
              <a:t>Do not write simply negative comments or criticisms without suggestions for improvement. </a:t>
            </a:r>
            <a:endParaRPr lang="en-US" sz="1100" dirty="0">
              <a:solidFill>
                <a:schemeClr val="tx1">
                  <a:lumMod val="85000"/>
                  <a:lumOff val="15000"/>
                </a:schemeClr>
              </a:solidFill>
              <a:latin typeface="Century Gothic" pitchFamily="34" charset="0"/>
            </a:endParaRPr>
          </a:p>
        </p:txBody>
      </p:sp>
      <p:sp>
        <p:nvSpPr>
          <p:cNvPr id="26" name="TextBox 25"/>
          <p:cNvSpPr txBox="1"/>
          <p:nvPr/>
        </p:nvSpPr>
        <p:spPr>
          <a:xfrm>
            <a:off x="196956" y="1041015"/>
            <a:ext cx="7315201" cy="507832"/>
          </a:xfrm>
          <a:prstGeom prst="rect">
            <a:avLst/>
          </a:prstGeom>
          <a:noFill/>
          <a:ln>
            <a:noFill/>
          </a:ln>
        </p:spPr>
        <p:txBody>
          <a:bodyPr wrap="square" lIns="101811" tIns="50906" rIns="101811" bIns="50906" rtlCol="0">
            <a:spAutoFit/>
          </a:bodyPr>
          <a:lstStyle/>
          <a:p>
            <a:pPr>
              <a:buFont typeface="Wingdings" pitchFamily="2" charset="2"/>
              <a:buChar char="§"/>
            </a:pPr>
            <a:r>
              <a:rPr lang="en-US" sz="1300" dirty="0"/>
              <a:t>Objective</a:t>
            </a:r>
            <a:r>
              <a:rPr lang="en-US" sz="1300" dirty="0"/>
              <a:t>: </a:t>
            </a:r>
            <a:r>
              <a:rPr lang="en-US" sz="1300" dirty="0">
                <a:solidFill>
                  <a:schemeClr val="tx1">
                    <a:lumMod val="85000"/>
                    <a:lumOff val="15000"/>
                  </a:schemeClr>
                </a:solidFill>
                <a:latin typeface="Century Gothic" pitchFamily="34" charset="0"/>
              </a:rPr>
              <a:t>Give and receive constructive feedback</a:t>
            </a:r>
          </a:p>
          <a:p>
            <a:endParaRPr lang="en-US" sz="1300" dirty="0">
              <a:solidFill>
                <a:schemeClr val="tx1">
                  <a:lumMod val="85000"/>
                  <a:lumOff val="15000"/>
                </a:schemeClr>
              </a:solidFill>
              <a:latin typeface="Century Gothic" pitchFamily="34" charset="0"/>
            </a:endParaRPr>
          </a:p>
        </p:txBody>
      </p:sp>
      <p:sp>
        <p:nvSpPr>
          <p:cNvPr id="24" name="TextBox 23"/>
          <p:cNvSpPr txBox="1"/>
          <p:nvPr/>
        </p:nvSpPr>
        <p:spPr>
          <a:xfrm>
            <a:off x="431800" y="5532120"/>
            <a:ext cx="4577080" cy="3317831"/>
          </a:xfrm>
          <a:prstGeom prst="rect">
            <a:avLst/>
          </a:prstGeom>
          <a:noFill/>
        </p:spPr>
        <p:txBody>
          <a:bodyPr wrap="square" lIns="101811" tIns="50906" rIns="101811" bIns="50906"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Have the teams retrieve their binders, post-it notes and prototypes. Pass out copies of the activity worksheet attached at the end.</a:t>
            </a:r>
          </a:p>
          <a:p>
            <a:pPr>
              <a:buFont typeface="Wingdings" pitchFamily="2" charset="2"/>
              <a:buChar char="§"/>
            </a:pPr>
            <a:r>
              <a:rPr lang="en-US" sz="1100" dirty="0">
                <a:solidFill>
                  <a:schemeClr val="tx1">
                    <a:lumMod val="85000"/>
                    <a:lumOff val="15000"/>
                  </a:schemeClr>
                </a:solidFill>
                <a:latin typeface="Century Gothic" pitchFamily="34" charset="0"/>
              </a:rPr>
              <a:t>H</a:t>
            </a:r>
            <a:r>
              <a:rPr lang="en-US" sz="1100" dirty="0">
                <a:solidFill>
                  <a:schemeClr val="tx1">
                    <a:lumMod val="85000"/>
                    <a:lumOff val="15000"/>
                  </a:schemeClr>
                </a:solidFill>
                <a:latin typeface="Century Gothic" pitchFamily="34" charset="0"/>
              </a:rPr>
              <a:t>ave the students fill out the worksheets, transcribing the feedback into two categories: positive ideas and areas for improvement</a:t>
            </a:r>
          </a:p>
          <a:p>
            <a:pPr>
              <a:buFont typeface="Wingdings" pitchFamily="2" charset="2"/>
              <a:buChar char="§"/>
            </a:pPr>
            <a:r>
              <a:rPr lang="en-US" sz="1100" dirty="0">
                <a:solidFill>
                  <a:schemeClr val="tx1">
                    <a:lumMod val="85000"/>
                    <a:lumOff val="15000"/>
                  </a:schemeClr>
                </a:solidFill>
                <a:latin typeface="Century Gothic" pitchFamily="34" charset="0"/>
              </a:rPr>
              <a:t>If a note only has a criticism, have the teams attempt to convert the criticism into something to improve, otherwise discard the note</a:t>
            </a:r>
          </a:p>
          <a:p>
            <a:pPr>
              <a:buFont typeface="Wingdings" pitchFamily="2" charset="2"/>
              <a:buChar char="§"/>
            </a:pPr>
            <a:r>
              <a:rPr lang="en-US" sz="1100" dirty="0">
                <a:solidFill>
                  <a:schemeClr val="tx1">
                    <a:lumMod val="85000"/>
                    <a:lumOff val="15000"/>
                  </a:schemeClr>
                </a:solidFill>
                <a:latin typeface="Century Gothic" pitchFamily="34" charset="0"/>
              </a:rPr>
              <a:t>They </a:t>
            </a:r>
            <a:r>
              <a:rPr lang="en-US" sz="1100" dirty="0">
                <a:solidFill>
                  <a:schemeClr val="tx1">
                    <a:lumMod val="85000"/>
                    <a:lumOff val="15000"/>
                  </a:schemeClr>
                </a:solidFill>
                <a:latin typeface="Century Gothic" pitchFamily="34" charset="0"/>
              </a:rPr>
              <a:t>might need multiple table worksheets to complete the activity</a:t>
            </a:r>
            <a:r>
              <a:rPr lang="en-US" sz="1100" dirty="0">
                <a:solidFill>
                  <a:schemeClr val="tx1">
                    <a:lumMod val="85000"/>
                    <a:lumOff val="15000"/>
                  </a:schemeClr>
                </a:solidFill>
                <a:latin typeface="Century Gothic" pitchFamily="34" charset="0"/>
              </a:rPr>
              <a:t>.</a:t>
            </a:r>
          </a:p>
          <a:p>
            <a:pPr>
              <a:buFont typeface="Wingdings" pitchFamily="2" charset="2"/>
              <a:buChar char="§"/>
            </a:pPr>
            <a:r>
              <a:rPr lang="en-US" sz="1100" dirty="0">
                <a:solidFill>
                  <a:schemeClr val="tx1">
                    <a:lumMod val="85000"/>
                    <a:lumOff val="15000"/>
                  </a:schemeClr>
                </a:solidFill>
                <a:latin typeface="Century Gothic" pitchFamily="34" charset="0"/>
              </a:rPr>
              <a:t>Once they have transcribed everything, have them try to find common themes. Do many people think one feature is particularly good? Do many notes suggest similar improvements? As a team, decide what they think is a priority for their design and what changes they might have to make.</a:t>
            </a:r>
          </a:p>
          <a:p>
            <a:pPr>
              <a:buFont typeface="Wingdings" pitchFamily="2" charset="2"/>
              <a:buChar char="§"/>
            </a:pPr>
            <a:r>
              <a:rPr lang="en-US" sz="1100" dirty="0">
                <a:solidFill>
                  <a:schemeClr val="tx1">
                    <a:lumMod val="85000"/>
                    <a:lumOff val="15000"/>
                  </a:schemeClr>
                </a:solidFill>
                <a:latin typeface="Century Gothic" pitchFamily="34" charset="0"/>
              </a:rPr>
              <a:t>As a team, fill out the second worksheet that helps focus their ideas.  </a:t>
            </a:r>
          </a:p>
          <a:p>
            <a:endParaRPr lang="en-US" sz="1100" dirty="0">
              <a:solidFill>
                <a:schemeClr val="tx1">
                  <a:lumMod val="85000"/>
                  <a:lumOff val="15000"/>
                </a:schemeClr>
              </a:solidFill>
              <a:latin typeface="Century Gothic" pitchFamily="34" charset="0"/>
            </a:endParaRPr>
          </a:p>
        </p:txBody>
      </p:sp>
    </p:spTree>
    <p:extLst>
      <p:ext uri="{BB962C8B-B14F-4D97-AF65-F5344CB8AC3E}">
        <p14:creationId xmlns:p14="http://schemas.microsoft.com/office/powerpoint/2010/main" val="30616431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943163" y="223848"/>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811" tIns="50906" rIns="101811" bIns="50906" rtlCol="0" anchor="ctr"/>
          <a:lstStyle/>
          <a:p>
            <a:pPr algn="ctr"/>
            <a:endParaRPr lang="en-US" dirty="0">
              <a:solidFill>
                <a:schemeClr val="bg1">
                  <a:lumMod val="50000"/>
                </a:schemeClr>
              </a:solidFill>
            </a:endParaRPr>
          </a:p>
        </p:txBody>
      </p:sp>
      <p:sp>
        <p:nvSpPr>
          <p:cNvPr id="75" name="TextBox 74"/>
          <p:cNvSpPr txBox="1"/>
          <p:nvPr/>
        </p:nvSpPr>
        <p:spPr>
          <a:xfrm>
            <a:off x="172722" y="4191001"/>
            <a:ext cx="3451787" cy="321627"/>
          </a:xfrm>
          <a:prstGeom prst="rect">
            <a:avLst/>
          </a:prstGeom>
          <a:noFill/>
        </p:spPr>
        <p:txBody>
          <a:bodyPr wrap="square" lIns="101811" tIns="50906" rIns="101811" bIns="50906" rtlCol="0">
            <a:spAutoFit/>
          </a:bodyPr>
          <a:lstStyle/>
          <a:p>
            <a:r>
              <a:rPr lang="en-US" sz="1400" b="1" dirty="0">
                <a:solidFill>
                  <a:schemeClr val="tx1">
                    <a:lumMod val="85000"/>
                    <a:lumOff val="15000"/>
                  </a:schemeClr>
                </a:solidFill>
                <a:latin typeface="Century Gothic" pitchFamily="34" charset="0"/>
              </a:rPr>
              <a:t>Activity 4 Journal Recording</a:t>
            </a:r>
            <a:endParaRPr lang="en-US" sz="1400" b="1" dirty="0">
              <a:solidFill>
                <a:schemeClr val="tx1">
                  <a:lumMod val="85000"/>
                  <a:lumOff val="15000"/>
                </a:schemeClr>
              </a:solidFill>
              <a:latin typeface="Century Gothic" pitchFamily="34" charset="0"/>
            </a:endParaRPr>
          </a:p>
        </p:txBody>
      </p:sp>
      <p:sp>
        <p:nvSpPr>
          <p:cNvPr id="57" name="TextBox 56"/>
          <p:cNvSpPr txBox="1"/>
          <p:nvPr/>
        </p:nvSpPr>
        <p:spPr>
          <a:xfrm>
            <a:off x="4145285" y="4274827"/>
            <a:ext cx="1098956" cy="541687"/>
          </a:xfrm>
          <a:prstGeom prst="rect">
            <a:avLst/>
          </a:prstGeom>
          <a:noFill/>
        </p:spPr>
        <p:txBody>
          <a:bodyPr wrap="square" lIns="101811" tIns="50906" rIns="101811" bIns="50906" rtlCol="0">
            <a:spAutoFit/>
          </a:bodyPr>
          <a:lstStyle/>
          <a:p>
            <a:r>
              <a:rPr lang="en-US" sz="1400" b="1" dirty="0">
                <a:solidFill>
                  <a:schemeClr val="tx1">
                    <a:lumMod val="85000"/>
                    <a:lumOff val="15000"/>
                  </a:schemeClr>
                </a:solidFill>
                <a:latin typeface="Century Gothic" pitchFamily="34" charset="0"/>
              </a:rPr>
              <a:t>     1</a:t>
            </a:r>
            <a:r>
              <a:rPr lang="en-US" sz="1400" b="1" dirty="0">
                <a:solidFill>
                  <a:schemeClr val="tx1">
                    <a:lumMod val="85000"/>
                    <a:lumOff val="15000"/>
                  </a:schemeClr>
                </a:solidFill>
                <a:latin typeface="Century Gothic" pitchFamily="34" charset="0"/>
              </a:rPr>
              <a:t>0</a:t>
            </a:r>
            <a:endParaRPr lang="en-US" sz="1400" b="1" dirty="0">
              <a:solidFill>
                <a:schemeClr val="tx1">
                  <a:lumMod val="85000"/>
                  <a:lumOff val="15000"/>
                </a:schemeClr>
              </a:solidFill>
              <a:latin typeface="Century Gothic" pitchFamily="34" charset="0"/>
            </a:endParaRPr>
          </a:p>
          <a:p>
            <a:r>
              <a:rPr lang="en-US" sz="1400" b="1" dirty="0">
                <a:solidFill>
                  <a:schemeClr val="tx1">
                    <a:lumMod val="85000"/>
                    <a:lumOff val="15000"/>
                  </a:schemeClr>
                </a:solidFill>
                <a:latin typeface="Century Gothic" pitchFamily="34" charset="0"/>
              </a:rPr>
              <a:t>Minutes</a:t>
            </a:r>
            <a:endParaRPr lang="en-US" sz="1400" b="1" dirty="0">
              <a:solidFill>
                <a:schemeClr val="tx1">
                  <a:lumMod val="85000"/>
                  <a:lumOff val="15000"/>
                </a:schemeClr>
              </a:solidFill>
              <a:latin typeface="Century Gothic" pitchFamily="34" charset="0"/>
            </a:endParaRPr>
          </a:p>
        </p:txBody>
      </p:sp>
      <p:sp>
        <p:nvSpPr>
          <p:cNvPr id="58" name="TextBox 57"/>
          <p:cNvSpPr txBox="1"/>
          <p:nvPr/>
        </p:nvSpPr>
        <p:spPr>
          <a:xfrm>
            <a:off x="518167" y="6621781"/>
            <a:ext cx="2896545" cy="321627"/>
          </a:xfrm>
          <a:prstGeom prst="rect">
            <a:avLst/>
          </a:prstGeom>
          <a:noFill/>
        </p:spPr>
        <p:txBody>
          <a:bodyPr wrap="square" lIns="101811" tIns="50906" rIns="101811" bIns="50906" rtlCol="0">
            <a:spAutoFit/>
          </a:bodyPr>
          <a:lstStyle/>
          <a:p>
            <a:r>
              <a:rPr lang="en-US" sz="1400" b="1" dirty="0">
                <a:solidFill>
                  <a:schemeClr val="tx1">
                    <a:lumMod val="85000"/>
                    <a:lumOff val="15000"/>
                  </a:schemeClr>
                </a:solidFill>
                <a:latin typeface="Century Gothic" pitchFamily="34" charset="0"/>
              </a:rPr>
              <a:t>Assessment</a:t>
            </a:r>
            <a:endParaRPr lang="en-US" sz="1400" b="1" dirty="0">
              <a:solidFill>
                <a:schemeClr val="tx1">
                  <a:lumMod val="85000"/>
                  <a:lumOff val="15000"/>
                </a:schemeClr>
              </a:solidFill>
              <a:latin typeface="Century Gothic" pitchFamily="34" charset="0"/>
            </a:endParaRPr>
          </a:p>
        </p:txBody>
      </p:sp>
      <p:sp>
        <p:nvSpPr>
          <p:cNvPr id="64" name="TextBox 63"/>
          <p:cNvSpPr txBox="1"/>
          <p:nvPr/>
        </p:nvSpPr>
        <p:spPr>
          <a:xfrm>
            <a:off x="4231645" y="6621787"/>
            <a:ext cx="1098956" cy="541687"/>
          </a:xfrm>
          <a:prstGeom prst="rect">
            <a:avLst/>
          </a:prstGeom>
          <a:noFill/>
        </p:spPr>
        <p:txBody>
          <a:bodyPr wrap="square" lIns="101811" tIns="50906" rIns="101811" bIns="50906" rtlCol="0">
            <a:spAutoFit/>
          </a:bodyPr>
          <a:lstStyle/>
          <a:p>
            <a:r>
              <a:rPr lang="en-US" sz="1400" b="1" dirty="0">
                <a:solidFill>
                  <a:schemeClr val="tx1">
                    <a:lumMod val="85000"/>
                    <a:lumOff val="15000"/>
                  </a:schemeClr>
                </a:solidFill>
                <a:latin typeface="Century Gothic" pitchFamily="34" charset="0"/>
              </a:rPr>
              <a:t>     </a:t>
            </a:r>
            <a:r>
              <a:rPr lang="en-US" sz="1400" b="1" dirty="0">
                <a:solidFill>
                  <a:schemeClr val="tx1">
                    <a:lumMod val="85000"/>
                    <a:lumOff val="15000"/>
                  </a:schemeClr>
                </a:solidFill>
                <a:latin typeface="Century Gothic" pitchFamily="34" charset="0"/>
              </a:rPr>
              <a:t>1</a:t>
            </a:r>
            <a:r>
              <a:rPr lang="en-US" sz="1400" b="1" dirty="0">
                <a:solidFill>
                  <a:schemeClr val="tx1">
                    <a:lumMod val="85000"/>
                    <a:lumOff val="15000"/>
                  </a:schemeClr>
                </a:solidFill>
                <a:latin typeface="Century Gothic" pitchFamily="34" charset="0"/>
              </a:rPr>
              <a:t>0 Minutes</a:t>
            </a:r>
            <a:endParaRPr lang="en-US" sz="1400" b="1" dirty="0">
              <a:solidFill>
                <a:schemeClr val="tx1">
                  <a:lumMod val="85000"/>
                  <a:lumOff val="15000"/>
                </a:schemeClr>
              </a:solidFill>
              <a:latin typeface="Century Gothic" pitchFamily="34" charset="0"/>
            </a:endParaRPr>
          </a:p>
        </p:txBody>
      </p:sp>
      <p:pic>
        <p:nvPicPr>
          <p:cNvPr id="22" name="Picture 21" descr="Check 32x32.png"/>
          <p:cNvPicPr>
            <a:picLocks noChangeAspect="1"/>
          </p:cNvPicPr>
          <p:nvPr/>
        </p:nvPicPr>
        <p:blipFill>
          <a:blip r:embed="rId2" cstate="print"/>
          <a:stretch>
            <a:fillRect/>
          </a:stretch>
        </p:blipFill>
        <p:spPr>
          <a:xfrm>
            <a:off x="259080" y="6621786"/>
            <a:ext cx="304800" cy="304800"/>
          </a:xfrm>
          <a:prstGeom prst="rect">
            <a:avLst/>
          </a:prstGeom>
        </p:spPr>
      </p:pic>
      <p:pic>
        <p:nvPicPr>
          <p:cNvPr id="28" name="Picture 27" descr="CitizenSchools.BW.jpg"/>
          <p:cNvPicPr>
            <a:picLocks noChangeAspect="1"/>
          </p:cNvPicPr>
          <p:nvPr/>
        </p:nvPicPr>
        <p:blipFill>
          <a:blip r:embed="rId3" cstate="print"/>
          <a:stretch>
            <a:fillRect/>
          </a:stretch>
        </p:blipFill>
        <p:spPr>
          <a:xfrm>
            <a:off x="5253230" y="239493"/>
            <a:ext cx="2290571" cy="634049"/>
          </a:xfrm>
          <a:prstGeom prst="rect">
            <a:avLst/>
          </a:prstGeom>
        </p:spPr>
      </p:pic>
      <p:cxnSp>
        <p:nvCxnSpPr>
          <p:cNvPr id="29" name="Straight Connector 28"/>
          <p:cNvCxnSpPr/>
          <p:nvPr/>
        </p:nvCxnSpPr>
        <p:spPr>
          <a:xfrm>
            <a:off x="172722" y="4526280"/>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5257809" y="1250960"/>
            <a:ext cx="2293707" cy="4092575"/>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11" tIns="50906" rIns="101811" bIns="50906" rtlCol="0" anchor="ctr"/>
          <a:lstStyle/>
          <a:p>
            <a:pPr algn="ctr"/>
            <a:endParaRPr lang="en-US"/>
          </a:p>
        </p:txBody>
      </p:sp>
      <p:cxnSp>
        <p:nvCxnSpPr>
          <p:cNvPr id="31" name="Straight Connector 30"/>
          <p:cNvCxnSpPr/>
          <p:nvPr/>
        </p:nvCxnSpPr>
        <p:spPr>
          <a:xfrm>
            <a:off x="259082" y="6873240"/>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5257809" y="5464175"/>
            <a:ext cx="2293707" cy="4362450"/>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11" tIns="50906" rIns="101811" bIns="50906" rtlCol="0" anchor="ctr"/>
          <a:lstStyle/>
          <a:p>
            <a:pPr algn="ctr"/>
            <a:endParaRPr lang="en-US"/>
          </a:p>
        </p:txBody>
      </p:sp>
      <p:sp>
        <p:nvSpPr>
          <p:cNvPr id="33" name="TextBox 32"/>
          <p:cNvSpPr txBox="1"/>
          <p:nvPr/>
        </p:nvSpPr>
        <p:spPr>
          <a:xfrm>
            <a:off x="5366167" y="5580631"/>
            <a:ext cx="1809751" cy="321627"/>
          </a:xfrm>
          <a:prstGeom prst="rect">
            <a:avLst/>
          </a:prstGeom>
          <a:noFill/>
        </p:spPr>
        <p:txBody>
          <a:bodyPr wrap="square" lIns="101811" tIns="50906" rIns="101811" bIns="50906" rtlCol="0">
            <a:spAutoFit/>
          </a:bodyPr>
          <a:lstStyle/>
          <a:p>
            <a:r>
              <a:rPr lang="en-US" sz="1400" b="1" dirty="0">
                <a:solidFill>
                  <a:schemeClr val="tx1">
                    <a:lumMod val="65000"/>
                    <a:lumOff val="35000"/>
                  </a:schemeClr>
                </a:solidFill>
                <a:latin typeface="Century Gothic" pitchFamily="34" charset="0"/>
              </a:rPr>
              <a:t>Future Plans</a:t>
            </a:r>
            <a:endParaRPr lang="en-US" sz="1400" b="1" dirty="0">
              <a:solidFill>
                <a:schemeClr val="tx1">
                  <a:lumMod val="65000"/>
                  <a:lumOff val="35000"/>
                </a:schemeClr>
              </a:solidFill>
              <a:latin typeface="Century Gothic" pitchFamily="34" charset="0"/>
            </a:endParaRPr>
          </a:p>
        </p:txBody>
      </p:sp>
      <p:pic>
        <p:nvPicPr>
          <p:cNvPr id="34" name="Picture 33" descr="Alert alt 32x32.png"/>
          <p:cNvPicPr>
            <a:picLocks noChangeAspect="1"/>
          </p:cNvPicPr>
          <p:nvPr/>
        </p:nvPicPr>
        <p:blipFill>
          <a:blip r:embed="rId4" cstate="print"/>
          <a:stretch>
            <a:fillRect/>
          </a:stretch>
        </p:blipFill>
        <p:spPr>
          <a:xfrm>
            <a:off x="6972735" y="1290956"/>
            <a:ext cx="465763" cy="465761"/>
          </a:xfrm>
          <a:prstGeom prst="rect">
            <a:avLst/>
          </a:prstGeom>
        </p:spPr>
      </p:pic>
      <p:sp>
        <p:nvSpPr>
          <p:cNvPr id="35" name="TextBox 34"/>
          <p:cNvSpPr txBox="1"/>
          <p:nvPr/>
        </p:nvSpPr>
        <p:spPr>
          <a:xfrm>
            <a:off x="5360036" y="1405310"/>
            <a:ext cx="1809751" cy="321627"/>
          </a:xfrm>
          <a:prstGeom prst="rect">
            <a:avLst/>
          </a:prstGeom>
          <a:noFill/>
        </p:spPr>
        <p:txBody>
          <a:bodyPr wrap="square" lIns="101811" tIns="50906" rIns="101811" bIns="50906" rtlCol="0">
            <a:spAutoFit/>
          </a:bodyPr>
          <a:lstStyle/>
          <a:p>
            <a:r>
              <a:rPr lang="en-US" sz="1400" b="1" dirty="0">
                <a:solidFill>
                  <a:schemeClr val="tx1">
                    <a:lumMod val="65000"/>
                    <a:lumOff val="35000"/>
                  </a:schemeClr>
                </a:solidFill>
                <a:latin typeface="Century Gothic" pitchFamily="34" charset="0"/>
              </a:rPr>
              <a:t>Field Tips</a:t>
            </a:r>
            <a:endParaRPr lang="en-US" sz="1400" b="1" dirty="0">
              <a:solidFill>
                <a:schemeClr val="tx1">
                  <a:lumMod val="65000"/>
                  <a:lumOff val="35000"/>
                </a:schemeClr>
              </a:solidFill>
              <a:latin typeface="Century Gothic" pitchFamily="34" charset="0"/>
            </a:endParaRPr>
          </a:p>
        </p:txBody>
      </p:sp>
      <p:pic>
        <p:nvPicPr>
          <p:cNvPr id="36" name="Picture 35" descr="Calendar 32x32.png"/>
          <p:cNvPicPr>
            <a:picLocks noChangeAspect="1"/>
          </p:cNvPicPr>
          <p:nvPr/>
        </p:nvPicPr>
        <p:blipFill>
          <a:blip r:embed="rId5" cstate="print"/>
          <a:stretch>
            <a:fillRect/>
          </a:stretch>
        </p:blipFill>
        <p:spPr>
          <a:xfrm>
            <a:off x="6990708" y="5541602"/>
            <a:ext cx="414392" cy="414392"/>
          </a:xfrm>
          <a:prstGeom prst="rect">
            <a:avLst/>
          </a:prstGeom>
        </p:spPr>
      </p:pic>
      <p:pic>
        <p:nvPicPr>
          <p:cNvPr id="20" name="Picture 19" descr="icons square-14.png"/>
          <p:cNvPicPr>
            <a:picLocks noChangeAspect="1"/>
          </p:cNvPicPr>
          <p:nvPr/>
        </p:nvPicPr>
        <p:blipFill>
          <a:blip r:embed="rId6" cstate="print"/>
          <a:stretch>
            <a:fillRect/>
          </a:stretch>
        </p:blipFill>
        <p:spPr>
          <a:xfrm>
            <a:off x="4" y="6"/>
            <a:ext cx="1055914" cy="1121616"/>
          </a:xfrm>
          <a:prstGeom prst="rect">
            <a:avLst/>
          </a:prstGeom>
        </p:spPr>
      </p:pic>
      <p:sp>
        <p:nvSpPr>
          <p:cNvPr id="23" name="TextBox 22"/>
          <p:cNvSpPr txBox="1"/>
          <p:nvPr/>
        </p:nvSpPr>
        <p:spPr>
          <a:xfrm>
            <a:off x="930894" y="305792"/>
            <a:ext cx="3743848" cy="595319"/>
          </a:xfrm>
          <a:prstGeom prst="rect">
            <a:avLst/>
          </a:prstGeom>
          <a:noFill/>
        </p:spPr>
        <p:txBody>
          <a:bodyPr wrap="square" lIns="101811" tIns="50906" rIns="101811" bIns="50906"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2 </a:t>
            </a:r>
            <a:r>
              <a:rPr lang="en-US" sz="1300" dirty="0">
                <a:solidFill>
                  <a:schemeClr val="tx1">
                    <a:lumMod val="85000"/>
                    <a:lumOff val="15000"/>
                  </a:schemeClr>
                </a:solidFill>
                <a:latin typeface="Century Gothic" pitchFamily="34" charset="0"/>
              </a:rPr>
              <a:t>– page 4</a:t>
            </a:r>
            <a:endParaRPr lang="en-US" sz="1300" b="1" dirty="0">
              <a:solidFill>
                <a:schemeClr val="tx1">
                  <a:lumMod val="85000"/>
                  <a:lumOff val="15000"/>
                </a:schemeClr>
              </a:solidFill>
              <a:latin typeface="Century Gothic" pitchFamily="34" charset="0"/>
            </a:endParaRPr>
          </a:p>
        </p:txBody>
      </p:sp>
      <p:sp>
        <p:nvSpPr>
          <p:cNvPr id="25" name="TextBox 24"/>
          <p:cNvSpPr txBox="1"/>
          <p:nvPr/>
        </p:nvSpPr>
        <p:spPr>
          <a:xfrm>
            <a:off x="5386042" y="1862256"/>
            <a:ext cx="2074127" cy="1591205"/>
          </a:xfrm>
          <a:prstGeom prst="rect">
            <a:avLst/>
          </a:prstGeom>
          <a:noFill/>
        </p:spPr>
        <p:txBody>
          <a:bodyPr wrap="square" lIns="101811" tIns="50906" rIns="101811" bIns="50906" rtlCol="0">
            <a:spAutoFit/>
          </a:bodyPr>
          <a:lstStyle/>
          <a:p>
            <a:r>
              <a:rPr lang="en-US" sz="1200" dirty="0"/>
              <a:t>The second iteration of prototyping usually involves heavy damage to the initial prototype. That’s totally ok! These are meant to be temporary objects, encourage the students to cut into their old designs. </a:t>
            </a:r>
            <a:endParaRPr lang="en-US" sz="1200" dirty="0"/>
          </a:p>
        </p:txBody>
      </p:sp>
      <p:sp>
        <p:nvSpPr>
          <p:cNvPr id="26" name="TextBox 25"/>
          <p:cNvSpPr txBox="1"/>
          <p:nvPr/>
        </p:nvSpPr>
        <p:spPr>
          <a:xfrm>
            <a:off x="5397194" y="6043965"/>
            <a:ext cx="2074127" cy="660180"/>
          </a:xfrm>
          <a:prstGeom prst="rect">
            <a:avLst/>
          </a:prstGeom>
          <a:noFill/>
        </p:spPr>
        <p:txBody>
          <a:bodyPr wrap="square" lIns="101811" tIns="50906" rIns="101811" bIns="50906" rtlCol="0">
            <a:spAutoFit/>
          </a:bodyPr>
          <a:lstStyle/>
          <a:p>
            <a:r>
              <a:rPr lang="en-US" sz="1200" dirty="0"/>
              <a:t>Next week we will look at secondary implications of our designs. </a:t>
            </a:r>
            <a:endParaRPr lang="en-US" sz="1200" dirty="0"/>
          </a:p>
        </p:txBody>
      </p:sp>
      <p:sp>
        <p:nvSpPr>
          <p:cNvPr id="38" name="TextBox 37"/>
          <p:cNvSpPr txBox="1"/>
          <p:nvPr/>
        </p:nvSpPr>
        <p:spPr>
          <a:xfrm>
            <a:off x="172727" y="922027"/>
            <a:ext cx="7315201" cy="304699"/>
          </a:xfrm>
          <a:prstGeom prst="rect">
            <a:avLst/>
          </a:prstGeom>
          <a:noFill/>
          <a:ln>
            <a:noFill/>
          </a:ln>
        </p:spPr>
        <p:txBody>
          <a:bodyPr wrap="square" lIns="101811" tIns="50906" rIns="101811" bIns="50906" rtlCol="0">
            <a:spAutoFit/>
          </a:bodyPr>
          <a:lstStyle/>
          <a:p>
            <a:r>
              <a:rPr lang="en-US" sz="1300" dirty="0"/>
              <a:t>Objective: </a:t>
            </a:r>
            <a:r>
              <a:rPr lang="en-US" sz="1300" dirty="0">
                <a:solidFill>
                  <a:schemeClr val="tx1">
                    <a:lumMod val="85000"/>
                    <a:lumOff val="15000"/>
                  </a:schemeClr>
                </a:solidFill>
                <a:latin typeface="Century Gothic" pitchFamily="34" charset="0"/>
              </a:rPr>
              <a:t>Use a wide range of idea creation techniques, such as brainstorming</a:t>
            </a:r>
          </a:p>
        </p:txBody>
      </p:sp>
      <p:sp>
        <p:nvSpPr>
          <p:cNvPr id="24" name="TextBox 23"/>
          <p:cNvSpPr txBox="1"/>
          <p:nvPr/>
        </p:nvSpPr>
        <p:spPr>
          <a:xfrm>
            <a:off x="172720" y="4693920"/>
            <a:ext cx="4577080" cy="1794338"/>
          </a:xfrm>
          <a:prstGeom prst="rect">
            <a:avLst/>
          </a:prstGeom>
          <a:noFill/>
        </p:spPr>
        <p:txBody>
          <a:bodyPr wrap="square" lIns="101811" tIns="50906" rIns="101811" bIns="50906"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Have the students record the results of their prototyping activity in their journals. Be sure to include the following items, with the various roles recording appropriate information:</a:t>
            </a:r>
          </a:p>
          <a:p>
            <a:pPr lvl="1">
              <a:buFont typeface="Wingdings" pitchFamily="2" charset="2"/>
              <a:buChar char="§"/>
            </a:pPr>
            <a:r>
              <a:rPr lang="en-US" sz="1100" dirty="0">
                <a:solidFill>
                  <a:schemeClr val="tx1">
                    <a:lumMod val="85000"/>
                    <a:lumOff val="15000"/>
                  </a:schemeClr>
                </a:solidFill>
                <a:latin typeface="Century Gothic" pitchFamily="34" charset="0"/>
              </a:rPr>
              <a:t>Any changes they made to their designs</a:t>
            </a:r>
          </a:p>
          <a:p>
            <a:pPr lvl="1">
              <a:buFont typeface="Wingdings" pitchFamily="2" charset="2"/>
              <a:buChar char="§"/>
            </a:pPr>
            <a:r>
              <a:rPr lang="en-US" sz="1100" dirty="0">
                <a:solidFill>
                  <a:schemeClr val="tx1">
                    <a:lumMod val="85000"/>
                    <a:lumOff val="15000"/>
                  </a:schemeClr>
                </a:solidFill>
                <a:latin typeface="Century Gothic" pitchFamily="34" charset="0"/>
              </a:rPr>
              <a:t>Any potential issues they predict will come up when they switch to the final materials. </a:t>
            </a:r>
          </a:p>
          <a:p>
            <a:pPr lvl="1">
              <a:buFont typeface="Wingdings" pitchFamily="2" charset="2"/>
              <a:buChar char="§"/>
            </a:pPr>
            <a:r>
              <a:rPr lang="en-US" sz="1100" dirty="0">
                <a:solidFill>
                  <a:schemeClr val="tx1">
                    <a:lumMod val="85000"/>
                    <a:lumOff val="15000"/>
                  </a:schemeClr>
                </a:solidFill>
                <a:latin typeface="Century Gothic" pitchFamily="34" charset="0"/>
              </a:rPr>
              <a:t>Sketches/photographs of their prototype</a:t>
            </a:r>
          </a:p>
          <a:p>
            <a:pPr lvl="1">
              <a:buFont typeface="Wingdings" pitchFamily="2" charset="2"/>
              <a:buChar char="§"/>
            </a:pPr>
            <a:r>
              <a:rPr lang="en-US" sz="1100" dirty="0">
                <a:solidFill>
                  <a:schemeClr val="tx1">
                    <a:lumMod val="85000"/>
                    <a:lumOff val="15000"/>
                  </a:schemeClr>
                </a:solidFill>
                <a:latin typeface="Century Gothic" pitchFamily="34" charset="0"/>
              </a:rPr>
              <a:t>Notes from the feedback exercise </a:t>
            </a:r>
          </a:p>
          <a:p>
            <a:pPr lvl="1">
              <a:buFont typeface="Wingdings" pitchFamily="2" charset="2"/>
              <a:buChar char="§"/>
            </a:pPr>
            <a:r>
              <a:rPr lang="en-US" sz="1100" dirty="0">
                <a:solidFill>
                  <a:schemeClr val="tx1">
                    <a:lumMod val="85000"/>
                    <a:lumOff val="15000"/>
                  </a:schemeClr>
                </a:solidFill>
                <a:latin typeface="Century Gothic" pitchFamily="34" charset="0"/>
              </a:rPr>
              <a:t>How the various team members contributed to the updated prototyping and feedback process</a:t>
            </a:r>
            <a:endParaRPr lang="en-US" sz="1100" dirty="0">
              <a:solidFill>
                <a:schemeClr val="tx1">
                  <a:lumMod val="85000"/>
                  <a:lumOff val="15000"/>
                </a:schemeClr>
              </a:solidFill>
              <a:latin typeface="Century Gothic" pitchFamily="34" charset="0"/>
            </a:endParaRPr>
          </a:p>
        </p:txBody>
      </p:sp>
      <p:sp>
        <p:nvSpPr>
          <p:cNvPr id="37" name="TextBox 36"/>
          <p:cNvSpPr txBox="1"/>
          <p:nvPr/>
        </p:nvSpPr>
        <p:spPr>
          <a:xfrm>
            <a:off x="172722" y="1341127"/>
            <a:ext cx="3969947" cy="541687"/>
          </a:xfrm>
          <a:prstGeom prst="rect">
            <a:avLst/>
          </a:prstGeom>
          <a:noFill/>
        </p:spPr>
        <p:txBody>
          <a:bodyPr wrap="square" lIns="101811" tIns="50906" rIns="101811" bIns="50906" rtlCol="0">
            <a:spAutoFit/>
          </a:bodyPr>
          <a:lstStyle/>
          <a:p>
            <a:r>
              <a:rPr lang="en-US" sz="1400" b="1" dirty="0">
                <a:solidFill>
                  <a:schemeClr val="tx1">
                    <a:lumMod val="85000"/>
                    <a:lumOff val="15000"/>
                  </a:schemeClr>
                </a:solidFill>
                <a:latin typeface="Century Gothic" pitchFamily="34" charset="0"/>
              </a:rPr>
              <a:t>Activity </a:t>
            </a:r>
            <a:r>
              <a:rPr lang="en-US" sz="1400" b="1" dirty="0">
                <a:solidFill>
                  <a:schemeClr val="tx1">
                    <a:lumMod val="85000"/>
                    <a:lumOff val="15000"/>
                  </a:schemeClr>
                </a:solidFill>
                <a:latin typeface="Century Gothic" pitchFamily="34" charset="0"/>
              </a:rPr>
              <a:t>3</a:t>
            </a:r>
            <a:r>
              <a:rPr lang="en-US" sz="1400" b="1" dirty="0">
                <a:solidFill>
                  <a:schemeClr val="tx1">
                    <a:lumMod val="85000"/>
                    <a:lumOff val="15000"/>
                  </a:schemeClr>
                </a:solidFill>
                <a:latin typeface="Century Gothic" pitchFamily="34" charset="0"/>
              </a:rPr>
              <a:t> Update prototypes</a:t>
            </a:r>
            <a:endParaRPr lang="en-US" sz="1400" b="1" dirty="0">
              <a:solidFill>
                <a:schemeClr val="tx1">
                  <a:lumMod val="85000"/>
                  <a:lumOff val="15000"/>
                </a:schemeClr>
              </a:solidFill>
              <a:latin typeface="Century Gothic" pitchFamily="34" charset="0"/>
            </a:endParaRPr>
          </a:p>
          <a:p>
            <a:endParaRPr lang="en-US" sz="1400" b="1" dirty="0">
              <a:solidFill>
                <a:schemeClr val="tx1">
                  <a:lumMod val="85000"/>
                  <a:lumOff val="15000"/>
                </a:schemeClr>
              </a:solidFill>
              <a:latin typeface="Century Gothic" pitchFamily="34" charset="0"/>
            </a:endParaRPr>
          </a:p>
        </p:txBody>
      </p:sp>
      <p:sp>
        <p:nvSpPr>
          <p:cNvPr id="39" name="TextBox 38"/>
          <p:cNvSpPr txBox="1"/>
          <p:nvPr/>
        </p:nvSpPr>
        <p:spPr>
          <a:xfrm>
            <a:off x="4231645" y="1341127"/>
            <a:ext cx="1098956" cy="541687"/>
          </a:xfrm>
          <a:prstGeom prst="rect">
            <a:avLst/>
          </a:prstGeom>
          <a:noFill/>
        </p:spPr>
        <p:txBody>
          <a:bodyPr wrap="square" lIns="101811" tIns="50906" rIns="101811" bIns="50906" rtlCol="0">
            <a:spAutoFit/>
          </a:bodyPr>
          <a:lstStyle/>
          <a:p>
            <a:r>
              <a:rPr lang="en-US" sz="1400" b="1" dirty="0">
                <a:solidFill>
                  <a:schemeClr val="tx1">
                    <a:lumMod val="85000"/>
                    <a:lumOff val="15000"/>
                  </a:schemeClr>
                </a:solidFill>
                <a:latin typeface="Century Gothic" pitchFamily="34" charset="0"/>
              </a:rPr>
              <a:t>30    Minutes</a:t>
            </a:r>
            <a:endParaRPr lang="en-US" sz="1400" b="1" dirty="0">
              <a:solidFill>
                <a:schemeClr val="tx1">
                  <a:lumMod val="85000"/>
                  <a:lumOff val="15000"/>
                </a:schemeClr>
              </a:solidFill>
              <a:latin typeface="Century Gothic" pitchFamily="34" charset="0"/>
            </a:endParaRPr>
          </a:p>
        </p:txBody>
      </p:sp>
      <p:cxnSp>
        <p:nvCxnSpPr>
          <p:cNvPr id="40" name="Straight Connector 39"/>
          <p:cNvCxnSpPr/>
          <p:nvPr/>
        </p:nvCxnSpPr>
        <p:spPr>
          <a:xfrm>
            <a:off x="259082" y="1592580"/>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259080" y="1760227"/>
            <a:ext cx="4577080" cy="2471446"/>
          </a:xfrm>
          <a:prstGeom prst="rect">
            <a:avLst/>
          </a:prstGeom>
          <a:noFill/>
        </p:spPr>
        <p:txBody>
          <a:bodyPr wrap="square" lIns="101811" tIns="50906" rIns="101811" bIns="50906"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Now that the teams have a set of feedback and ideas from their classmates, have them work as a group to update their prototype.  </a:t>
            </a:r>
          </a:p>
          <a:p>
            <a:pPr>
              <a:buFont typeface="Wingdings" pitchFamily="2" charset="2"/>
              <a:buChar char="§"/>
            </a:pPr>
            <a:r>
              <a:rPr lang="en-US" sz="1100" dirty="0">
                <a:solidFill>
                  <a:schemeClr val="tx1">
                    <a:lumMod val="85000"/>
                    <a:lumOff val="15000"/>
                  </a:schemeClr>
                </a:solidFill>
                <a:latin typeface="Century Gothic" pitchFamily="34" charset="0"/>
              </a:rPr>
              <a:t>Remind them that the prototype is not their final device, they will start working on those next week. </a:t>
            </a:r>
          </a:p>
          <a:p>
            <a:pPr>
              <a:buFont typeface="Wingdings" pitchFamily="2" charset="2"/>
              <a:buChar char="§"/>
            </a:pPr>
            <a:r>
              <a:rPr lang="en-US" sz="1100" dirty="0">
                <a:solidFill>
                  <a:schemeClr val="tx1">
                    <a:lumMod val="85000"/>
                    <a:lumOff val="15000"/>
                  </a:schemeClr>
                </a:solidFill>
                <a:latin typeface="Century Gothic" pitchFamily="34" charset="0"/>
              </a:rPr>
              <a:t>The benefit of using cheap and disposable materials is that their prototypes should be easily modifiable and replaceable.</a:t>
            </a:r>
          </a:p>
          <a:p>
            <a:pPr>
              <a:buFont typeface="Wingdings" pitchFamily="2" charset="2"/>
              <a:buChar char="§"/>
            </a:pPr>
            <a:r>
              <a:rPr lang="en-US" sz="1100" dirty="0">
                <a:solidFill>
                  <a:schemeClr val="tx1">
                    <a:lumMod val="85000"/>
                    <a:lumOff val="15000"/>
                  </a:schemeClr>
                </a:solidFill>
                <a:latin typeface="Century Gothic" pitchFamily="34" charset="0"/>
              </a:rPr>
              <a:t> Encourage the students to disassemble, cut up and add to their prototypes at will. </a:t>
            </a:r>
          </a:p>
          <a:p>
            <a:pPr>
              <a:buFont typeface="Wingdings" pitchFamily="2" charset="2"/>
              <a:buChar char="§"/>
            </a:pPr>
            <a:r>
              <a:rPr lang="en-US" sz="1100" dirty="0">
                <a:solidFill>
                  <a:schemeClr val="tx1">
                    <a:lumMod val="85000"/>
                    <a:lumOff val="15000"/>
                  </a:schemeClr>
                </a:solidFill>
                <a:latin typeface="Century Gothic" pitchFamily="34" charset="0"/>
              </a:rPr>
              <a:t>Labeling components as Version 1, Version 2, etc. will help them keep track of any modifications they make. </a:t>
            </a:r>
          </a:p>
          <a:p>
            <a:pPr>
              <a:buFont typeface="Wingdings" pitchFamily="2" charset="2"/>
              <a:buChar char="§"/>
            </a:pPr>
            <a:r>
              <a:rPr lang="en-US" sz="1100" dirty="0">
                <a:solidFill>
                  <a:schemeClr val="tx1">
                    <a:lumMod val="85000"/>
                    <a:lumOff val="15000"/>
                  </a:schemeClr>
                </a:solidFill>
                <a:latin typeface="Century Gothic" pitchFamily="34" charset="0"/>
              </a:rPr>
              <a:t>The students need not worry about recording in their journal at this time, the next activity is specifically set aside for that. </a:t>
            </a:r>
          </a:p>
          <a:p>
            <a:endParaRPr lang="en-US" sz="1100" dirty="0">
              <a:solidFill>
                <a:schemeClr val="tx1">
                  <a:lumMod val="85000"/>
                  <a:lumOff val="15000"/>
                </a:schemeClr>
              </a:solidFill>
              <a:latin typeface="Century Gothic" pitchFamily="34" charset="0"/>
            </a:endParaRPr>
          </a:p>
        </p:txBody>
      </p:sp>
      <p:sp>
        <p:nvSpPr>
          <p:cNvPr id="42" name="TextBox 41"/>
          <p:cNvSpPr txBox="1"/>
          <p:nvPr/>
        </p:nvSpPr>
        <p:spPr>
          <a:xfrm>
            <a:off x="259080" y="7069816"/>
            <a:ext cx="4903096" cy="2302169"/>
          </a:xfrm>
          <a:prstGeom prst="rect">
            <a:avLst/>
          </a:prstGeom>
          <a:noFill/>
        </p:spPr>
        <p:txBody>
          <a:bodyPr wrap="square" lIns="101811" tIns="50906" rIns="101811" bIns="50906" rtlCol="0">
            <a:spAutoFit/>
          </a:bodyPr>
          <a:lstStyle/>
          <a:p>
            <a:pPr>
              <a:buFont typeface="Wingdings" pitchFamily="2" charset="2"/>
              <a:buChar char="§"/>
            </a:pPr>
            <a:r>
              <a:rPr lang="en-US" sz="1100" b="1" dirty="0">
                <a:solidFill>
                  <a:schemeClr val="tx1">
                    <a:lumMod val="85000"/>
                    <a:lumOff val="15000"/>
                  </a:schemeClr>
                </a:solidFill>
                <a:latin typeface="Century Gothic" pitchFamily="34" charset="0"/>
              </a:rPr>
              <a:t> Teach Back / Exit Ticket: </a:t>
            </a:r>
            <a:r>
              <a:rPr lang="en-US" sz="1100" i="1" dirty="0">
                <a:solidFill>
                  <a:schemeClr val="tx1">
                    <a:lumMod val="85000"/>
                    <a:lumOff val="15000"/>
                  </a:schemeClr>
                </a:solidFill>
                <a:latin typeface="Century Gothic" pitchFamily="34" charset="0"/>
              </a:rPr>
              <a:t> </a:t>
            </a:r>
            <a:r>
              <a:rPr lang="en-US" sz="1100" dirty="0">
                <a:solidFill>
                  <a:schemeClr val="tx1">
                    <a:lumMod val="85000"/>
                    <a:lumOff val="15000"/>
                  </a:schemeClr>
                </a:solidFill>
                <a:latin typeface="Century Gothic" pitchFamily="34" charset="0"/>
              </a:rPr>
              <a:t>The assessment for this class will be an exit ticket that summarizes todays’ activities. Feel free to edit the exit ticket based on changes in the annual topic for </a:t>
            </a:r>
            <a:r>
              <a:rPr lang="en-US" sz="1100">
                <a:solidFill>
                  <a:schemeClr val="tx1">
                    <a:lumMod val="85000"/>
                    <a:lumOff val="15000"/>
                  </a:schemeClr>
                </a:solidFill>
                <a:latin typeface="Century Gothic" pitchFamily="34" charset="0"/>
              </a:rPr>
              <a:t>the Challenge. </a:t>
            </a:r>
            <a:endParaRPr lang="en-US" sz="1100" b="1" dirty="0">
              <a:solidFill>
                <a:schemeClr val="tx1">
                  <a:lumMod val="85000"/>
                  <a:lumOff val="15000"/>
                </a:schemeClr>
              </a:solidFill>
              <a:latin typeface="Century Gothic" pitchFamily="34" charset="0"/>
            </a:endParaRPr>
          </a:p>
          <a:p>
            <a:endParaRPr lang="en-US" sz="1100" b="1" dirty="0">
              <a:solidFill>
                <a:schemeClr val="tx1">
                  <a:lumMod val="85000"/>
                  <a:lumOff val="15000"/>
                </a:schemeClr>
              </a:solidFill>
              <a:latin typeface="Century Gothic" pitchFamily="34" charset="0"/>
            </a:endParaRPr>
          </a:p>
          <a:p>
            <a:pPr>
              <a:buFont typeface="Wingdings" pitchFamily="2" charset="2"/>
              <a:buChar char="§"/>
            </a:pPr>
            <a:r>
              <a:rPr lang="en-US" sz="1100" b="1" dirty="0">
                <a:solidFill>
                  <a:schemeClr val="tx1">
                    <a:lumMod val="85000"/>
                    <a:lumOff val="15000"/>
                  </a:schemeClr>
                </a:solidFill>
                <a:latin typeface="Century Gothic" pitchFamily="34" charset="0"/>
              </a:rPr>
              <a:t> Key Questions:</a:t>
            </a:r>
            <a:r>
              <a:rPr lang="en-US" sz="1100" i="1" dirty="0">
                <a:solidFill>
                  <a:schemeClr val="tx1">
                    <a:lumMod val="85000"/>
                    <a:lumOff val="15000"/>
                  </a:schemeClr>
                </a:solidFill>
                <a:latin typeface="Century Gothic" pitchFamily="34" charset="0"/>
              </a:rPr>
              <a:t>  </a:t>
            </a:r>
            <a:r>
              <a:rPr lang="en-US" sz="1100" dirty="0">
                <a:solidFill>
                  <a:schemeClr val="tx1">
                    <a:lumMod val="85000"/>
                    <a:lumOff val="15000"/>
                  </a:schemeClr>
                </a:solidFill>
                <a:latin typeface="Century Gothic" pitchFamily="34" charset="0"/>
              </a:rPr>
              <a:t>What was the most significant change you had to make on your design? This question is for your own use, to see if there is agreement across the team and identify any areas for concern for the future.</a:t>
            </a:r>
            <a:endParaRPr lang="en-US" sz="1100" b="1" dirty="0">
              <a:solidFill>
                <a:schemeClr val="tx1">
                  <a:lumMod val="85000"/>
                  <a:lumOff val="15000"/>
                </a:schemeClr>
              </a:solidFill>
              <a:latin typeface="Century Gothic" pitchFamily="34" charset="0"/>
            </a:endParaRPr>
          </a:p>
          <a:p>
            <a:pPr>
              <a:buFont typeface="Wingdings" pitchFamily="2" charset="2"/>
              <a:buChar char="§"/>
            </a:pPr>
            <a:endParaRPr lang="en-US" sz="1100" b="1" dirty="0">
              <a:solidFill>
                <a:schemeClr val="tx1">
                  <a:lumMod val="85000"/>
                  <a:lumOff val="15000"/>
                </a:schemeClr>
              </a:solidFill>
              <a:latin typeface="Century Gothic" pitchFamily="34" charset="0"/>
            </a:endParaRPr>
          </a:p>
          <a:p>
            <a:pPr>
              <a:buFont typeface="Wingdings" pitchFamily="2" charset="2"/>
              <a:buChar char="§"/>
            </a:pPr>
            <a:r>
              <a:rPr lang="en-US" sz="1100" b="1" dirty="0">
                <a:solidFill>
                  <a:schemeClr val="tx1">
                    <a:lumMod val="85000"/>
                    <a:lumOff val="15000"/>
                  </a:schemeClr>
                </a:solidFill>
                <a:latin typeface="Century Gothic" pitchFamily="34" charset="0"/>
              </a:rPr>
              <a:t> Demonstration of Mastery: </a:t>
            </a:r>
            <a:r>
              <a:rPr lang="en-US" sz="1100" dirty="0">
                <a:solidFill>
                  <a:schemeClr val="tx1">
                    <a:lumMod val="85000"/>
                    <a:lumOff val="15000"/>
                  </a:schemeClr>
                </a:solidFill>
                <a:latin typeface="Century Gothic" pitchFamily="34" charset="0"/>
              </a:rPr>
              <a:t>Sample question:</a:t>
            </a:r>
            <a:r>
              <a:rPr lang="en-US" sz="1100" i="1" dirty="0">
                <a:solidFill>
                  <a:schemeClr val="tx1">
                    <a:lumMod val="85000"/>
                    <a:lumOff val="15000"/>
                  </a:schemeClr>
                </a:solidFill>
                <a:latin typeface="Century Gothic" pitchFamily="34" charset="0"/>
              </a:rPr>
              <a:t> </a:t>
            </a:r>
            <a:r>
              <a:rPr lang="en-US" sz="1100" dirty="0">
                <a:solidFill>
                  <a:schemeClr val="tx1">
                    <a:lumMod val="85000"/>
                    <a:lumOff val="15000"/>
                  </a:schemeClr>
                </a:solidFill>
                <a:latin typeface="Century Gothic" pitchFamily="34" charset="0"/>
              </a:rPr>
              <a:t>“What is the first step in giving good constructive feedback?”</a:t>
            </a:r>
          </a:p>
          <a:p>
            <a:pPr lvl="1">
              <a:buFont typeface="Wingdings" pitchFamily="2" charset="2"/>
              <a:buChar char="§"/>
            </a:pPr>
            <a:r>
              <a:rPr lang="en-US" sz="1100" dirty="0">
                <a:solidFill>
                  <a:schemeClr val="tx1">
                    <a:lumMod val="85000"/>
                    <a:lumOff val="15000"/>
                  </a:schemeClr>
                </a:solidFill>
                <a:latin typeface="Century Gothic" pitchFamily="34" charset="0"/>
              </a:rPr>
              <a:t>Sample Answer: “Always start with positive statements.”</a:t>
            </a:r>
          </a:p>
          <a:p>
            <a:endParaRPr lang="en-US" sz="1100" b="1" dirty="0">
              <a:solidFill>
                <a:schemeClr val="tx1">
                  <a:lumMod val="85000"/>
                  <a:lumOff val="15000"/>
                </a:schemeClr>
              </a:solidFill>
              <a:latin typeface="Century Gothic" pitchFamily="34" charset="0"/>
            </a:endParaRPr>
          </a:p>
        </p:txBody>
      </p:sp>
    </p:spTree>
    <p:extLst>
      <p:ext uri="{BB962C8B-B14F-4D97-AF65-F5344CB8AC3E}">
        <p14:creationId xmlns:p14="http://schemas.microsoft.com/office/powerpoint/2010/main" val="111035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1910"/>
            <a:ext cx="4663440" cy="1210873"/>
          </a:xfrm>
          <a:prstGeom prst="rect">
            <a:avLst/>
          </a:prstGeom>
          <a:noFill/>
        </p:spPr>
        <p:txBody>
          <a:bodyPr wrap="square" lIns="101811" tIns="50906" rIns="101811" bIns="50906" rtlCol="0">
            <a:spAutoFit/>
          </a:bodyPr>
          <a:lstStyle/>
          <a:p>
            <a:r>
              <a:rPr lang="en-US" sz="1800" dirty="0">
                <a:latin typeface="Century Gothic"/>
                <a:cs typeface="Century Gothic"/>
              </a:rPr>
              <a:t>Tech Challenge Apprenticeship</a:t>
            </a:r>
          </a:p>
          <a:p>
            <a:r>
              <a:rPr lang="en-US" sz="1800" dirty="0">
                <a:latin typeface="Century Gothic"/>
                <a:cs typeface="Century Gothic"/>
              </a:rPr>
              <a:t>Lesson 4 – Constructive Feedback </a:t>
            </a:r>
          </a:p>
          <a:p>
            <a:r>
              <a:rPr lang="en-US" sz="1800">
                <a:latin typeface="Century Gothic"/>
                <a:cs typeface="Century Gothic"/>
              </a:rPr>
              <a:t>Activity 2 </a:t>
            </a:r>
            <a:r>
              <a:rPr lang="en-US" sz="1800" dirty="0">
                <a:latin typeface="Century Gothic"/>
                <a:cs typeface="Century Gothic"/>
              </a:rPr>
              <a:t>Worksheet</a:t>
            </a:r>
          </a:p>
          <a:p>
            <a:r>
              <a:rPr lang="en-US" sz="1800" dirty="0">
                <a:latin typeface="Century Gothic"/>
                <a:cs typeface="Century Gothic"/>
              </a:rPr>
              <a:t>Name:</a:t>
            </a:r>
          </a:p>
        </p:txBody>
      </p:sp>
      <p:pic>
        <p:nvPicPr>
          <p:cNvPr id="6" name="Picture 5" descr="CitizenSchools.BW.jpg"/>
          <p:cNvPicPr>
            <a:picLocks noChangeAspect="1"/>
          </p:cNvPicPr>
          <p:nvPr/>
        </p:nvPicPr>
        <p:blipFill>
          <a:blip r:embed="rId2" cstate="print"/>
          <a:stretch>
            <a:fillRect/>
          </a:stretch>
        </p:blipFill>
        <p:spPr>
          <a:xfrm>
            <a:off x="5481829" y="1"/>
            <a:ext cx="2290571" cy="634049"/>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900387988"/>
              </p:ext>
            </p:extLst>
          </p:nvPr>
        </p:nvGraphicFramePr>
        <p:xfrm>
          <a:off x="690880" y="1676400"/>
          <a:ext cx="6131560" cy="6672072"/>
        </p:xfrm>
        <a:graphic>
          <a:graphicData uri="http://schemas.openxmlformats.org/drawingml/2006/table">
            <a:tbl>
              <a:tblPr firstRow="1" bandRow="1">
                <a:tableStyleId>{5940675A-B579-460E-94D1-54222C63F5DA}</a:tableStyleId>
              </a:tblPr>
              <a:tblGrid>
                <a:gridCol w="3065780"/>
                <a:gridCol w="3065780"/>
              </a:tblGrid>
              <a:tr h="502920">
                <a:tc>
                  <a:txBody>
                    <a:bodyPr/>
                    <a:lstStyle/>
                    <a:p>
                      <a:r>
                        <a:rPr lang="en-US" sz="2200" dirty="0" smtClean="0"/>
                        <a:t>Positive feedback</a:t>
                      </a:r>
                      <a:endParaRPr lang="en-US" sz="2200" dirty="0"/>
                    </a:p>
                  </a:txBody>
                  <a:tcPr marL="103632" marR="103632" marT="50292" marB="50292"/>
                </a:tc>
                <a:tc>
                  <a:txBody>
                    <a:bodyPr/>
                    <a:lstStyle/>
                    <a:p>
                      <a:r>
                        <a:rPr lang="en-US" sz="2200" dirty="0" smtClean="0"/>
                        <a:t>Ideas for improvement</a:t>
                      </a:r>
                      <a:endParaRPr lang="en-US" sz="2200" dirty="0"/>
                    </a:p>
                  </a:txBody>
                  <a:tcPr marL="103632" marR="103632" marT="50292" marB="50292"/>
                </a:tc>
              </a:tr>
              <a:tr h="1542288">
                <a:tc>
                  <a:txBody>
                    <a:bodyPr/>
                    <a:lstStyle/>
                    <a:p>
                      <a:endParaRPr lang="en-US" sz="2200"/>
                    </a:p>
                  </a:txBody>
                  <a:tcPr marL="103632" marR="103632" marT="50292" marB="50292"/>
                </a:tc>
                <a:tc>
                  <a:txBody>
                    <a:bodyPr/>
                    <a:lstStyle/>
                    <a:p>
                      <a:endParaRPr lang="en-US" sz="2200"/>
                    </a:p>
                  </a:txBody>
                  <a:tcPr marL="103632" marR="103632" marT="50292" marB="50292"/>
                </a:tc>
              </a:tr>
              <a:tr h="1542288">
                <a:tc>
                  <a:txBody>
                    <a:bodyPr/>
                    <a:lstStyle/>
                    <a:p>
                      <a:endParaRPr lang="en-US" sz="2200"/>
                    </a:p>
                  </a:txBody>
                  <a:tcPr marL="103632" marR="103632" marT="50292" marB="50292"/>
                </a:tc>
                <a:tc>
                  <a:txBody>
                    <a:bodyPr/>
                    <a:lstStyle/>
                    <a:p>
                      <a:endParaRPr lang="en-US" sz="2200"/>
                    </a:p>
                  </a:txBody>
                  <a:tcPr marL="103632" marR="103632" marT="50292" marB="50292"/>
                </a:tc>
              </a:tr>
              <a:tr h="1542288">
                <a:tc>
                  <a:txBody>
                    <a:bodyPr/>
                    <a:lstStyle/>
                    <a:p>
                      <a:endParaRPr lang="en-US" sz="2200"/>
                    </a:p>
                  </a:txBody>
                  <a:tcPr marL="103632" marR="103632" marT="50292" marB="50292"/>
                </a:tc>
                <a:tc>
                  <a:txBody>
                    <a:bodyPr/>
                    <a:lstStyle/>
                    <a:p>
                      <a:endParaRPr lang="en-US" sz="2200"/>
                    </a:p>
                  </a:txBody>
                  <a:tcPr marL="103632" marR="103632" marT="50292" marB="50292"/>
                </a:tc>
              </a:tr>
              <a:tr h="1542288">
                <a:tc>
                  <a:txBody>
                    <a:bodyPr/>
                    <a:lstStyle/>
                    <a:p>
                      <a:endParaRPr lang="en-US" sz="2200"/>
                    </a:p>
                  </a:txBody>
                  <a:tcPr marL="103632" marR="103632" marT="50292" marB="50292"/>
                </a:tc>
                <a:tc>
                  <a:txBody>
                    <a:bodyPr/>
                    <a:lstStyle/>
                    <a:p>
                      <a:endParaRPr lang="en-US" sz="2200" dirty="0"/>
                    </a:p>
                  </a:txBody>
                  <a:tcPr marL="103632" marR="103632" marT="50292" marB="50292"/>
                </a:tc>
              </a:tr>
            </a:tbl>
          </a:graphicData>
        </a:graphic>
      </p:graphicFrame>
    </p:spTree>
    <p:extLst>
      <p:ext uri="{BB962C8B-B14F-4D97-AF65-F5344CB8AC3E}">
        <p14:creationId xmlns:p14="http://schemas.microsoft.com/office/powerpoint/2010/main" val="71505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1910"/>
            <a:ext cx="4663440" cy="1210873"/>
          </a:xfrm>
          <a:prstGeom prst="rect">
            <a:avLst/>
          </a:prstGeom>
          <a:noFill/>
        </p:spPr>
        <p:txBody>
          <a:bodyPr wrap="square" lIns="101811" tIns="50906" rIns="101811" bIns="50906" rtlCol="0">
            <a:spAutoFit/>
          </a:bodyPr>
          <a:lstStyle/>
          <a:p>
            <a:r>
              <a:rPr lang="en-US" sz="1800" dirty="0">
                <a:latin typeface="Century Gothic"/>
                <a:cs typeface="Century Gothic"/>
              </a:rPr>
              <a:t>Tech Challenge Apprenticeship</a:t>
            </a:r>
          </a:p>
          <a:p>
            <a:r>
              <a:rPr lang="en-US" sz="1800" dirty="0">
                <a:latin typeface="Century Gothic"/>
                <a:cs typeface="Century Gothic"/>
              </a:rPr>
              <a:t>Lesson 4 – Constructive Feedback </a:t>
            </a:r>
          </a:p>
          <a:p>
            <a:r>
              <a:rPr lang="en-US" sz="1800" dirty="0">
                <a:latin typeface="Century Gothic"/>
                <a:cs typeface="Century Gothic"/>
              </a:rPr>
              <a:t>Activity </a:t>
            </a:r>
            <a:r>
              <a:rPr lang="en-US" sz="1800">
                <a:latin typeface="Century Gothic"/>
                <a:cs typeface="Century Gothic"/>
              </a:rPr>
              <a:t>1 Team </a:t>
            </a:r>
            <a:r>
              <a:rPr lang="en-US" sz="1800" dirty="0">
                <a:latin typeface="Century Gothic"/>
                <a:cs typeface="Century Gothic"/>
              </a:rPr>
              <a:t>Worksheet</a:t>
            </a:r>
          </a:p>
          <a:p>
            <a:r>
              <a:rPr lang="en-US" sz="1800" dirty="0">
                <a:latin typeface="Century Gothic"/>
                <a:cs typeface="Century Gothic"/>
              </a:rPr>
              <a:t>Name:</a:t>
            </a:r>
          </a:p>
        </p:txBody>
      </p:sp>
      <p:pic>
        <p:nvPicPr>
          <p:cNvPr id="6" name="Picture 5" descr="CitizenSchools.BW.jpg"/>
          <p:cNvPicPr>
            <a:picLocks noChangeAspect="1"/>
          </p:cNvPicPr>
          <p:nvPr/>
        </p:nvPicPr>
        <p:blipFill>
          <a:blip r:embed="rId2" cstate="print"/>
          <a:stretch>
            <a:fillRect/>
          </a:stretch>
        </p:blipFill>
        <p:spPr>
          <a:xfrm>
            <a:off x="5481829" y="1"/>
            <a:ext cx="2290571" cy="634049"/>
          </a:xfrm>
          <a:prstGeom prst="rect">
            <a:avLst/>
          </a:prstGeom>
        </p:spPr>
      </p:pic>
      <p:sp>
        <p:nvSpPr>
          <p:cNvPr id="4" name="TextBox 3"/>
          <p:cNvSpPr txBox="1"/>
          <p:nvPr/>
        </p:nvSpPr>
        <p:spPr>
          <a:xfrm>
            <a:off x="86363" y="1424946"/>
            <a:ext cx="7207728" cy="2872795"/>
          </a:xfrm>
          <a:prstGeom prst="rect">
            <a:avLst/>
          </a:prstGeom>
          <a:noFill/>
        </p:spPr>
        <p:txBody>
          <a:bodyPr wrap="none" lIns="101811" tIns="50906" rIns="101811" bIns="50906" rtlCol="0">
            <a:spAutoFit/>
          </a:bodyPr>
          <a:lstStyle/>
          <a:p>
            <a:r>
              <a:rPr lang="en-US" dirty="0" smtClean="0">
                <a:latin typeface="Century Gothic"/>
                <a:cs typeface="Century Gothic"/>
              </a:rPr>
              <a:t>What do your classmates think is the best feature on</a:t>
            </a:r>
          </a:p>
          <a:p>
            <a:r>
              <a:rPr lang="en-US" dirty="0" smtClean="0">
                <a:latin typeface="Century Gothic"/>
                <a:cs typeface="Century Gothic"/>
              </a:rPr>
              <a:t>your prototype?</a:t>
            </a:r>
          </a:p>
          <a:p>
            <a:endParaRPr lang="en-US" dirty="0">
              <a:latin typeface="Century Gothic"/>
              <a:cs typeface="Century Gothic"/>
            </a:endParaRPr>
          </a:p>
          <a:p>
            <a:endParaRPr lang="en-US" dirty="0" smtClean="0">
              <a:latin typeface="Century Gothic"/>
              <a:cs typeface="Century Gothic"/>
            </a:endParaRPr>
          </a:p>
          <a:p>
            <a:endParaRPr lang="en-US" dirty="0">
              <a:latin typeface="Century Gothic"/>
              <a:cs typeface="Century Gothic"/>
            </a:endParaRPr>
          </a:p>
          <a:p>
            <a:endParaRPr lang="en-US" dirty="0" smtClean="0">
              <a:latin typeface="Century Gothic"/>
              <a:cs typeface="Century Gothic"/>
            </a:endParaRPr>
          </a:p>
          <a:p>
            <a:endParaRPr lang="en-US" dirty="0">
              <a:latin typeface="Century Gothic"/>
              <a:cs typeface="Century Gothic"/>
            </a:endParaRPr>
          </a:p>
          <a:p>
            <a:r>
              <a:rPr lang="en-US" dirty="0" smtClean="0">
                <a:latin typeface="Century Gothic"/>
                <a:cs typeface="Century Gothic"/>
              </a:rPr>
              <a:t>What areas do your classmates think could be improved </a:t>
            </a:r>
          </a:p>
          <a:p>
            <a:r>
              <a:rPr lang="en-US" dirty="0" smtClean="0">
                <a:latin typeface="Century Gothic"/>
                <a:cs typeface="Century Gothic"/>
              </a:rPr>
              <a:t>and how do they suggest doing that?</a:t>
            </a:r>
          </a:p>
        </p:txBody>
      </p:sp>
    </p:spTree>
    <p:extLst>
      <p:ext uri="{BB962C8B-B14F-4D97-AF65-F5344CB8AC3E}">
        <p14:creationId xmlns:p14="http://schemas.microsoft.com/office/powerpoint/2010/main" val="7274180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1910"/>
            <a:ext cx="4663440" cy="1210873"/>
          </a:xfrm>
          <a:prstGeom prst="rect">
            <a:avLst/>
          </a:prstGeom>
          <a:noFill/>
        </p:spPr>
        <p:txBody>
          <a:bodyPr wrap="square" lIns="101811" tIns="50906" rIns="101811" bIns="50906" rtlCol="0">
            <a:spAutoFit/>
          </a:bodyPr>
          <a:lstStyle/>
          <a:p>
            <a:r>
              <a:rPr lang="en-US" sz="1800" dirty="0">
                <a:latin typeface="Century Gothic"/>
                <a:cs typeface="Century Gothic"/>
              </a:rPr>
              <a:t>Tech Challenge Apprenticeship</a:t>
            </a:r>
          </a:p>
          <a:p>
            <a:r>
              <a:rPr lang="en-US" sz="1800" dirty="0">
                <a:latin typeface="Century Gothic"/>
                <a:cs typeface="Century Gothic"/>
              </a:rPr>
              <a:t>Lesson 4 – Constructive Feedback </a:t>
            </a:r>
          </a:p>
          <a:p>
            <a:r>
              <a:rPr lang="en-US" sz="1800" dirty="0">
                <a:latin typeface="Century Gothic"/>
                <a:cs typeface="Century Gothic"/>
              </a:rPr>
              <a:t>Exit Ticket</a:t>
            </a:r>
          </a:p>
          <a:p>
            <a:r>
              <a:rPr lang="en-US" sz="1800" dirty="0">
                <a:latin typeface="Century Gothic"/>
                <a:cs typeface="Century Gothic"/>
              </a:rPr>
              <a:t>Name:</a:t>
            </a:r>
          </a:p>
        </p:txBody>
      </p:sp>
      <p:pic>
        <p:nvPicPr>
          <p:cNvPr id="6" name="Picture 5" descr="CitizenSchools.BW.jpg"/>
          <p:cNvPicPr>
            <a:picLocks noChangeAspect="1"/>
          </p:cNvPicPr>
          <p:nvPr/>
        </p:nvPicPr>
        <p:blipFill>
          <a:blip r:embed="rId2" cstate="print"/>
          <a:stretch>
            <a:fillRect/>
          </a:stretch>
        </p:blipFill>
        <p:spPr>
          <a:xfrm>
            <a:off x="5481829" y="1"/>
            <a:ext cx="2290571" cy="634049"/>
          </a:xfrm>
          <a:prstGeom prst="rect">
            <a:avLst/>
          </a:prstGeom>
        </p:spPr>
      </p:pic>
      <p:sp>
        <p:nvSpPr>
          <p:cNvPr id="4" name="TextBox 3"/>
          <p:cNvSpPr txBox="1"/>
          <p:nvPr/>
        </p:nvSpPr>
        <p:spPr>
          <a:xfrm>
            <a:off x="86364" y="1424943"/>
            <a:ext cx="7541102" cy="2565019"/>
          </a:xfrm>
          <a:prstGeom prst="rect">
            <a:avLst/>
          </a:prstGeom>
          <a:noFill/>
        </p:spPr>
        <p:txBody>
          <a:bodyPr wrap="none" lIns="101811" tIns="50906" rIns="101811" bIns="50906" rtlCol="0">
            <a:spAutoFit/>
          </a:bodyPr>
          <a:lstStyle/>
          <a:p>
            <a:r>
              <a:rPr lang="en-US" dirty="0" smtClean="0">
                <a:latin typeface="Century Gothic"/>
                <a:cs typeface="Century Gothic"/>
              </a:rPr>
              <a:t>What is the most significant change you had to make to</a:t>
            </a:r>
          </a:p>
          <a:p>
            <a:r>
              <a:rPr lang="en-US" dirty="0" smtClean="0">
                <a:latin typeface="Century Gothic"/>
                <a:cs typeface="Century Gothic"/>
              </a:rPr>
              <a:t>your design today?</a:t>
            </a:r>
          </a:p>
          <a:p>
            <a:endParaRPr lang="en-US" dirty="0">
              <a:latin typeface="Century Gothic"/>
              <a:cs typeface="Century Gothic"/>
            </a:endParaRPr>
          </a:p>
          <a:p>
            <a:endParaRPr lang="en-US" dirty="0" smtClean="0">
              <a:latin typeface="Century Gothic"/>
              <a:cs typeface="Century Gothic"/>
            </a:endParaRPr>
          </a:p>
          <a:p>
            <a:endParaRPr lang="en-US" dirty="0">
              <a:latin typeface="Century Gothic"/>
              <a:cs typeface="Century Gothic"/>
            </a:endParaRPr>
          </a:p>
          <a:p>
            <a:endParaRPr lang="en-US" dirty="0" smtClean="0">
              <a:latin typeface="Century Gothic"/>
              <a:cs typeface="Century Gothic"/>
            </a:endParaRPr>
          </a:p>
          <a:p>
            <a:endParaRPr lang="en-US" dirty="0">
              <a:latin typeface="Century Gothic"/>
              <a:cs typeface="Century Gothic"/>
            </a:endParaRPr>
          </a:p>
          <a:p>
            <a:r>
              <a:rPr lang="en-US" dirty="0" smtClean="0">
                <a:latin typeface="Century Gothic"/>
                <a:cs typeface="Century Gothic"/>
              </a:rPr>
              <a:t>What is the first step in giving good constructive feedback?</a:t>
            </a:r>
          </a:p>
        </p:txBody>
      </p:sp>
    </p:spTree>
    <p:extLst>
      <p:ext uri="{BB962C8B-B14F-4D97-AF65-F5344CB8AC3E}">
        <p14:creationId xmlns:p14="http://schemas.microsoft.com/office/powerpoint/2010/main" val="40962391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a:xfrm>
            <a:off x="943163" y="223847"/>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823" tIns="50911" rIns="101823" bIns="50911" rtlCol="0" anchor="ctr"/>
          <a:lstStyle/>
          <a:p>
            <a:pPr algn="ctr"/>
            <a:endParaRPr lang="en-US" dirty="0">
              <a:solidFill>
                <a:schemeClr val="bg1">
                  <a:lumMod val="50000"/>
                </a:schemeClr>
              </a:solidFill>
            </a:endParaRPr>
          </a:p>
        </p:txBody>
      </p:sp>
      <p:sp>
        <p:nvSpPr>
          <p:cNvPr id="4" name="TextBox 3"/>
          <p:cNvSpPr txBox="1"/>
          <p:nvPr/>
        </p:nvSpPr>
        <p:spPr>
          <a:xfrm>
            <a:off x="86366" y="1005840"/>
            <a:ext cx="4909531" cy="575542"/>
          </a:xfrm>
          <a:prstGeom prst="rect">
            <a:avLst/>
          </a:prstGeom>
          <a:noFill/>
        </p:spPr>
        <p:txBody>
          <a:bodyPr wrap="square" lIns="101823" tIns="50911" rIns="101823" bIns="50911" rtlCol="0">
            <a:spAutoFit/>
          </a:bodyPr>
          <a:lstStyle/>
          <a:p>
            <a:r>
              <a:rPr lang="en-US" sz="3100" b="1">
                <a:solidFill>
                  <a:schemeClr val="tx1">
                    <a:lumMod val="85000"/>
                    <a:lumOff val="15000"/>
                  </a:schemeClr>
                </a:solidFill>
                <a:latin typeface="Century Gothic" pitchFamily="34" charset="0"/>
              </a:rPr>
              <a:t>Secondary </a:t>
            </a:r>
            <a:r>
              <a:rPr lang="en-US" sz="3100" b="1" dirty="0">
                <a:solidFill>
                  <a:schemeClr val="tx1">
                    <a:lumMod val="85000"/>
                    <a:lumOff val="15000"/>
                  </a:schemeClr>
                </a:solidFill>
                <a:latin typeface="Century Gothic" pitchFamily="34" charset="0"/>
              </a:rPr>
              <a:t>Analysis</a:t>
            </a:r>
            <a:endParaRPr lang="en-US" sz="3100" b="1" dirty="0">
              <a:solidFill>
                <a:schemeClr val="tx1">
                  <a:lumMod val="85000"/>
                  <a:lumOff val="15000"/>
                </a:schemeClr>
              </a:solidFill>
              <a:latin typeface="Century Gothic" pitchFamily="34" charset="0"/>
            </a:endParaRPr>
          </a:p>
        </p:txBody>
      </p:sp>
      <p:sp>
        <p:nvSpPr>
          <p:cNvPr id="6" name="TextBox 5"/>
          <p:cNvSpPr txBox="1"/>
          <p:nvPr/>
        </p:nvSpPr>
        <p:spPr>
          <a:xfrm>
            <a:off x="930894" y="305791"/>
            <a:ext cx="3743848" cy="595319"/>
          </a:xfrm>
          <a:prstGeom prst="rect">
            <a:avLst/>
          </a:prstGeom>
          <a:noFill/>
        </p:spPr>
        <p:txBody>
          <a:bodyPr wrap="square" lIns="101823" tIns="50911" rIns="101823" bIns="50911"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a:t>
            </a:r>
            <a:r>
              <a:rPr lang="en-US" sz="1600" b="1" dirty="0">
                <a:solidFill>
                  <a:schemeClr val="tx1">
                    <a:lumMod val="85000"/>
                    <a:lumOff val="15000"/>
                  </a:schemeClr>
                </a:solidFill>
                <a:latin typeface="Century Gothic" pitchFamily="34" charset="0"/>
              </a:rPr>
              <a:t>5</a:t>
            </a:r>
            <a:r>
              <a:rPr lang="en-US" sz="1600" b="1" dirty="0">
                <a:solidFill>
                  <a:schemeClr val="tx1">
                    <a:lumMod val="85000"/>
                    <a:lumOff val="15000"/>
                  </a:schemeClr>
                </a:solidFill>
                <a:latin typeface="Century Gothic" pitchFamily="34" charset="0"/>
              </a:rPr>
              <a:t> </a:t>
            </a:r>
            <a:r>
              <a:rPr lang="en-US" sz="1300" dirty="0">
                <a:solidFill>
                  <a:schemeClr val="tx1">
                    <a:lumMod val="85000"/>
                    <a:lumOff val="15000"/>
                  </a:schemeClr>
                </a:solidFill>
                <a:latin typeface="Century Gothic" pitchFamily="34" charset="0"/>
              </a:rPr>
              <a:t>– page 1</a:t>
            </a:r>
            <a:endParaRPr lang="en-US" sz="1300" b="1" dirty="0">
              <a:solidFill>
                <a:schemeClr val="tx1">
                  <a:lumMod val="85000"/>
                  <a:lumOff val="15000"/>
                </a:schemeClr>
              </a:solidFill>
              <a:latin typeface="Century Gothic" pitchFamily="34" charset="0"/>
            </a:endParaRPr>
          </a:p>
        </p:txBody>
      </p:sp>
      <p:sp>
        <p:nvSpPr>
          <p:cNvPr id="7" name="TextBox 6"/>
          <p:cNvSpPr txBox="1"/>
          <p:nvPr/>
        </p:nvSpPr>
        <p:spPr>
          <a:xfrm>
            <a:off x="172720" y="1508766"/>
            <a:ext cx="4903096" cy="846385"/>
          </a:xfrm>
          <a:prstGeom prst="rect">
            <a:avLst/>
          </a:prstGeom>
          <a:noFill/>
        </p:spPr>
        <p:txBody>
          <a:bodyPr wrap="square" lIns="101823" tIns="50911" rIns="101823" bIns="50911" rtlCol="0">
            <a:spAutoFit/>
          </a:bodyPr>
          <a:lstStyle/>
          <a:p>
            <a:r>
              <a:rPr lang="en-US" sz="1200" dirty="0">
                <a:solidFill>
                  <a:schemeClr val="tx1">
                    <a:lumMod val="85000"/>
                    <a:lumOff val="15000"/>
                  </a:schemeClr>
                </a:solidFill>
                <a:latin typeface="Century Gothic" pitchFamily="34" charset="0"/>
              </a:rPr>
              <a:t>Today is the day when teams will finalize their designs. All design decisions will have repercussions, sometimes not obvious. Today we’ll look at how their initial decisions will impact the overall design.  </a:t>
            </a:r>
          </a:p>
        </p:txBody>
      </p:sp>
      <p:grpSp>
        <p:nvGrpSpPr>
          <p:cNvPr id="2" name="Group 58"/>
          <p:cNvGrpSpPr/>
          <p:nvPr/>
        </p:nvGrpSpPr>
        <p:grpSpPr>
          <a:xfrm>
            <a:off x="-172721" y="4059818"/>
            <a:ext cx="4520604" cy="3819267"/>
            <a:chOff x="-23737" y="2373653"/>
            <a:chExt cx="2824458" cy="2491407"/>
          </a:xfrm>
        </p:grpSpPr>
        <p:sp>
          <p:nvSpPr>
            <p:cNvPr id="66" name="Rectangle 65"/>
            <p:cNvSpPr/>
            <p:nvPr/>
          </p:nvSpPr>
          <p:spPr>
            <a:xfrm>
              <a:off x="228600" y="2373653"/>
              <a:ext cx="2572121" cy="317492"/>
            </a:xfrm>
            <a:prstGeom prst="rect">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p:cNvSpPr/>
            <p:nvPr/>
          </p:nvSpPr>
          <p:spPr>
            <a:xfrm>
              <a:off x="228600" y="3606808"/>
              <a:ext cx="2572121" cy="31749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228600" y="4225933"/>
              <a:ext cx="2572121" cy="31749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228600" y="2987683"/>
              <a:ext cx="2572121" cy="31749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238367" y="2433573"/>
              <a:ext cx="1809751" cy="200771"/>
            </a:xfrm>
            <a:prstGeom prst="rect">
              <a:avLst/>
            </a:prstGeom>
            <a:noFill/>
          </p:spPr>
          <p:txBody>
            <a:bodyPr wrap="square" rtlCol="0">
              <a:spAutoFit/>
            </a:bodyPr>
            <a:lstStyle/>
            <a:p>
              <a:r>
                <a:rPr lang="en-US" sz="1400" b="1" dirty="0">
                  <a:solidFill>
                    <a:schemeClr val="tx1">
                      <a:lumMod val="85000"/>
                      <a:lumOff val="15000"/>
                    </a:schemeClr>
                  </a:solidFill>
                  <a:latin typeface="Century Gothic" pitchFamily="34" charset="0"/>
                </a:rPr>
                <a:t>Lesson Agenda</a:t>
              </a:r>
              <a:endParaRPr lang="en-US" sz="1400" b="1" dirty="0">
                <a:solidFill>
                  <a:schemeClr val="tx1">
                    <a:lumMod val="85000"/>
                    <a:lumOff val="15000"/>
                  </a:schemeClr>
                </a:solidFill>
                <a:latin typeface="Century Gothic" pitchFamily="34" charset="0"/>
              </a:endParaRPr>
            </a:p>
          </p:txBody>
        </p:sp>
        <p:cxnSp>
          <p:nvCxnSpPr>
            <p:cNvPr id="39" name="Straight Connector 38"/>
            <p:cNvCxnSpPr/>
            <p:nvPr/>
          </p:nvCxnSpPr>
          <p:spPr>
            <a:xfrm>
              <a:off x="652325" y="2673567"/>
              <a:ext cx="25385" cy="2191493"/>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8969" y="2761040"/>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10 Min</a:t>
              </a:r>
              <a:endParaRPr lang="en-US" sz="1100" b="1" dirty="0">
                <a:solidFill>
                  <a:schemeClr val="tx1">
                    <a:lumMod val="85000"/>
                    <a:lumOff val="15000"/>
                  </a:schemeClr>
                </a:solidFill>
                <a:latin typeface="Century Gothic" pitchFamily="34" charset="0"/>
              </a:endParaRPr>
            </a:p>
          </p:txBody>
        </p:sp>
        <p:sp>
          <p:nvSpPr>
            <p:cNvPr id="60" name="TextBox 59"/>
            <p:cNvSpPr txBox="1"/>
            <p:nvPr/>
          </p:nvSpPr>
          <p:spPr>
            <a:xfrm>
              <a:off x="-8132" y="3072687"/>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5</a:t>
              </a:r>
              <a:r>
                <a:rPr lang="en-US" sz="1100" b="1" dirty="0">
                  <a:solidFill>
                    <a:schemeClr val="tx1">
                      <a:lumMod val="85000"/>
                      <a:lumOff val="15000"/>
                    </a:schemeClr>
                  </a:solidFill>
                  <a:latin typeface="Century Gothic" pitchFamily="34" charset="0"/>
                </a:rPr>
                <a:t> Min</a:t>
              </a:r>
              <a:endParaRPr lang="en-US" sz="1100" b="1" dirty="0">
                <a:solidFill>
                  <a:schemeClr val="tx1">
                    <a:lumMod val="85000"/>
                    <a:lumOff val="15000"/>
                  </a:schemeClr>
                </a:solidFill>
                <a:latin typeface="Century Gothic" pitchFamily="34" charset="0"/>
              </a:endParaRPr>
            </a:p>
          </p:txBody>
        </p:sp>
        <p:sp>
          <p:nvSpPr>
            <p:cNvPr id="61" name="TextBox 60"/>
            <p:cNvSpPr txBox="1"/>
            <p:nvPr/>
          </p:nvSpPr>
          <p:spPr>
            <a:xfrm>
              <a:off x="-23736" y="3662146"/>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1</a:t>
              </a:r>
              <a:r>
                <a:rPr lang="en-US" sz="1100" b="1" dirty="0">
                  <a:solidFill>
                    <a:schemeClr val="tx1">
                      <a:lumMod val="85000"/>
                      <a:lumOff val="15000"/>
                    </a:schemeClr>
                  </a:solidFill>
                  <a:latin typeface="Century Gothic" pitchFamily="34" charset="0"/>
                </a:rPr>
                <a:t>5 Min</a:t>
              </a:r>
              <a:endParaRPr lang="en-US" sz="1100" b="1" dirty="0">
                <a:solidFill>
                  <a:schemeClr val="tx1">
                    <a:lumMod val="85000"/>
                    <a:lumOff val="15000"/>
                  </a:schemeClr>
                </a:solidFill>
                <a:latin typeface="Century Gothic" pitchFamily="34" charset="0"/>
              </a:endParaRPr>
            </a:p>
          </p:txBody>
        </p:sp>
        <p:sp>
          <p:nvSpPr>
            <p:cNvPr id="62" name="TextBox 61"/>
            <p:cNvSpPr txBox="1"/>
            <p:nvPr/>
          </p:nvSpPr>
          <p:spPr>
            <a:xfrm>
              <a:off x="-23736" y="3990213"/>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30 Min</a:t>
              </a:r>
              <a:endParaRPr lang="en-US" sz="1100" b="1" dirty="0">
                <a:solidFill>
                  <a:schemeClr val="tx1">
                    <a:lumMod val="85000"/>
                    <a:lumOff val="15000"/>
                  </a:schemeClr>
                </a:solidFill>
                <a:latin typeface="Century Gothic" pitchFamily="34" charset="0"/>
              </a:endParaRPr>
            </a:p>
          </p:txBody>
        </p:sp>
        <p:sp>
          <p:nvSpPr>
            <p:cNvPr id="63" name="TextBox 62"/>
            <p:cNvSpPr txBox="1"/>
            <p:nvPr/>
          </p:nvSpPr>
          <p:spPr>
            <a:xfrm>
              <a:off x="-23736" y="4263603"/>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1</a:t>
              </a:r>
              <a:r>
                <a:rPr lang="en-US" sz="1100" b="1" dirty="0">
                  <a:solidFill>
                    <a:schemeClr val="tx1">
                      <a:lumMod val="85000"/>
                      <a:lumOff val="15000"/>
                    </a:schemeClr>
                  </a:solidFill>
                  <a:latin typeface="Century Gothic" pitchFamily="34" charset="0"/>
                </a:rPr>
                <a:t>0</a:t>
              </a:r>
              <a:r>
                <a:rPr lang="en-US" sz="1100" b="1" dirty="0">
                  <a:solidFill>
                    <a:schemeClr val="tx1">
                      <a:lumMod val="85000"/>
                      <a:lumOff val="15000"/>
                    </a:schemeClr>
                  </a:solidFill>
                  <a:latin typeface="Century Gothic" pitchFamily="34" charset="0"/>
                </a:rPr>
                <a:t> Min</a:t>
              </a:r>
              <a:endParaRPr lang="en-US" sz="1100" b="1" dirty="0">
                <a:solidFill>
                  <a:schemeClr val="tx1">
                    <a:lumMod val="85000"/>
                    <a:lumOff val="15000"/>
                  </a:schemeClr>
                </a:solidFill>
                <a:latin typeface="Century Gothic" pitchFamily="34" charset="0"/>
              </a:endParaRPr>
            </a:p>
          </p:txBody>
        </p:sp>
        <p:sp>
          <p:nvSpPr>
            <p:cNvPr id="65" name="TextBox 64"/>
            <p:cNvSpPr txBox="1"/>
            <p:nvPr/>
          </p:nvSpPr>
          <p:spPr>
            <a:xfrm>
              <a:off x="-23737" y="4591671"/>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10 Min</a:t>
              </a:r>
              <a:endParaRPr lang="en-US" sz="1100" b="1" dirty="0">
                <a:solidFill>
                  <a:schemeClr val="tx1">
                    <a:lumMod val="85000"/>
                    <a:lumOff val="15000"/>
                  </a:schemeClr>
                </a:solidFill>
                <a:latin typeface="Century Gothic" pitchFamily="34" charset="0"/>
              </a:endParaRPr>
            </a:p>
          </p:txBody>
        </p:sp>
      </p:grpSp>
      <p:sp>
        <p:nvSpPr>
          <p:cNvPr id="45" name="TextBox 44"/>
          <p:cNvSpPr txBox="1"/>
          <p:nvPr/>
        </p:nvSpPr>
        <p:spPr>
          <a:xfrm>
            <a:off x="5313893" y="7381966"/>
            <a:ext cx="2350213" cy="1705819"/>
          </a:xfrm>
          <a:prstGeom prst="rect">
            <a:avLst/>
          </a:prstGeom>
          <a:noFill/>
        </p:spPr>
        <p:txBody>
          <a:bodyPr wrap="square" lIns="101823" tIns="50911" rIns="101823" bIns="50911" rtlCol="0">
            <a:spAutoFit/>
          </a:bodyPr>
          <a:lstStyle/>
          <a:p>
            <a:pPr marL="254556" indent="-254556">
              <a:lnSpc>
                <a:spcPct val="150000"/>
              </a:lnSpc>
              <a:buAutoNum type="arabicPeriod"/>
            </a:pPr>
            <a:r>
              <a:rPr lang="en-US" sz="1000" dirty="0">
                <a:solidFill>
                  <a:schemeClr val="tx1">
                    <a:lumMod val="85000"/>
                    <a:lumOff val="15000"/>
                  </a:schemeClr>
                </a:solidFill>
                <a:latin typeface="Century Gothic" pitchFamily="34" charset="0"/>
              </a:rPr>
              <a:t>Structures from hook in week 3</a:t>
            </a:r>
          </a:p>
          <a:p>
            <a:pPr marL="254556" indent="-254556">
              <a:lnSpc>
                <a:spcPct val="150000"/>
              </a:lnSpc>
              <a:buAutoNum type="arabicPeriod"/>
            </a:pPr>
            <a:r>
              <a:rPr lang="en-US" sz="1000" dirty="0">
                <a:solidFill>
                  <a:schemeClr val="tx1">
                    <a:lumMod val="85000"/>
                    <a:lumOff val="15000"/>
                  </a:schemeClr>
                </a:solidFill>
                <a:latin typeface="Century Gothic" pitchFamily="34" charset="0"/>
              </a:rPr>
              <a:t>Each team’s binder</a:t>
            </a:r>
            <a:endParaRPr lang="en-US" sz="1000" dirty="0">
              <a:solidFill>
                <a:schemeClr val="tx1">
                  <a:lumMod val="85000"/>
                  <a:lumOff val="15000"/>
                </a:schemeClr>
              </a:solidFill>
              <a:latin typeface="Century Gothic" pitchFamily="34" charset="0"/>
            </a:endParaRPr>
          </a:p>
          <a:p>
            <a:pPr marL="254556" indent="-254556">
              <a:lnSpc>
                <a:spcPct val="150000"/>
              </a:lnSpc>
              <a:buAutoNum type="arabicPeriod"/>
            </a:pPr>
            <a:r>
              <a:rPr lang="en-US" sz="1000" dirty="0">
                <a:solidFill>
                  <a:schemeClr val="tx1">
                    <a:lumMod val="85000"/>
                    <a:lumOff val="15000"/>
                  </a:schemeClr>
                </a:solidFill>
                <a:latin typeface="Century Gothic" pitchFamily="34" charset="0"/>
              </a:rPr>
              <a:t>The team’s prototypes</a:t>
            </a:r>
          </a:p>
          <a:p>
            <a:pPr marL="254556" indent="-254556">
              <a:lnSpc>
                <a:spcPct val="150000"/>
              </a:lnSpc>
              <a:buAutoNum type="arabicPeriod"/>
            </a:pPr>
            <a:r>
              <a:rPr lang="en-US" sz="1000" dirty="0">
                <a:solidFill>
                  <a:schemeClr val="tx1">
                    <a:lumMod val="85000"/>
                    <a:lumOff val="15000"/>
                  </a:schemeClr>
                </a:solidFill>
                <a:latin typeface="Century Gothic" pitchFamily="34" charset="0"/>
              </a:rPr>
              <a:t>Post-it notes</a:t>
            </a:r>
          </a:p>
          <a:p>
            <a:pPr marL="254556" indent="-254556">
              <a:lnSpc>
                <a:spcPct val="150000"/>
              </a:lnSpc>
              <a:buAutoNum type="arabicPeriod"/>
            </a:pPr>
            <a:r>
              <a:rPr lang="en-US" sz="1000" dirty="0">
                <a:solidFill>
                  <a:schemeClr val="tx1">
                    <a:lumMod val="85000"/>
                    <a:lumOff val="15000"/>
                  </a:schemeClr>
                </a:solidFill>
                <a:latin typeface="Century Gothic" pitchFamily="34" charset="0"/>
              </a:rPr>
              <a:t>Copies of the constructive feedback worksheet attached at the end.</a:t>
            </a:r>
          </a:p>
        </p:txBody>
      </p:sp>
      <p:sp>
        <p:nvSpPr>
          <p:cNvPr id="75" name="TextBox 74"/>
          <p:cNvSpPr txBox="1"/>
          <p:nvPr/>
        </p:nvSpPr>
        <p:spPr>
          <a:xfrm>
            <a:off x="259086" y="2263141"/>
            <a:ext cx="2896545" cy="321627"/>
          </a:xfrm>
          <a:prstGeom prst="rect">
            <a:avLst/>
          </a:prstGeom>
          <a:noFill/>
        </p:spPr>
        <p:txBody>
          <a:bodyPr wrap="square" lIns="101823" tIns="50911" rIns="101823" bIns="50911" rtlCol="0">
            <a:spAutoFit/>
          </a:bodyPr>
          <a:lstStyle/>
          <a:p>
            <a:r>
              <a:rPr lang="en-US" sz="1400" b="1" dirty="0">
                <a:solidFill>
                  <a:schemeClr val="tx1">
                    <a:lumMod val="85000"/>
                    <a:lumOff val="15000"/>
                  </a:schemeClr>
                </a:solidFill>
                <a:latin typeface="Century Gothic" pitchFamily="34" charset="0"/>
              </a:rPr>
              <a:t>Lesson Objective</a:t>
            </a:r>
            <a:endParaRPr lang="en-US" sz="1400" b="1" dirty="0">
              <a:solidFill>
                <a:schemeClr val="tx1">
                  <a:lumMod val="85000"/>
                  <a:lumOff val="15000"/>
                </a:schemeClr>
              </a:solidFill>
              <a:latin typeface="Century Gothic" pitchFamily="34" charset="0"/>
            </a:endParaRPr>
          </a:p>
        </p:txBody>
      </p:sp>
      <p:sp>
        <p:nvSpPr>
          <p:cNvPr id="83" name="TextBox 82"/>
          <p:cNvSpPr txBox="1"/>
          <p:nvPr/>
        </p:nvSpPr>
        <p:spPr>
          <a:xfrm>
            <a:off x="259080" y="2514601"/>
            <a:ext cx="4873759" cy="1333983"/>
          </a:xfrm>
          <a:prstGeom prst="rect">
            <a:avLst/>
          </a:prstGeom>
          <a:noFill/>
        </p:spPr>
        <p:txBody>
          <a:bodyPr wrap="square" lIns="101823" tIns="50911" rIns="101823" bIns="50911" rtlCol="0">
            <a:spAutoFit/>
          </a:bodyPr>
          <a:lstStyle/>
          <a:p>
            <a:pPr>
              <a:buFont typeface="Wingdings" pitchFamily="2" charset="2"/>
              <a:buChar char="§"/>
            </a:pPr>
            <a:r>
              <a:rPr lang="en-US" sz="1600" dirty="0">
                <a:solidFill>
                  <a:schemeClr val="tx1">
                    <a:lumMod val="85000"/>
                    <a:lumOff val="15000"/>
                  </a:schemeClr>
                </a:solidFill>
                <a:latin typeface="Century Gothic" pitchFamily="34" charset="0"/>
              </a:rPr>
              <a:t>Improve a product or process by gathering data and feedback on possible options</a:t>
            </a:r>
          </a:p>
          <a:p>
            <a:pPr>
              <a:buFont typeface="Wingdings" pitchFamily="2" charset="2"/>
              <a:buChar char="§"/>
            </a:pPr>
            <a:r>
              <a:rPr lang="en-US" sz="1600" dirty="0">
                <a:solidFill>
                  <a:schemeClr val="tx1">
                    <a:lumMod val="85000"/>
                    <a:lumOff val="15000"/>
                  </a:schemeClr>
                </a:solidFill>
                <a:latin typeface="Century Gothic" pitchFamily="34" charset="0"/>
              </a:rPr>
              <a:t> Exercise flexibility and willingness to be helpful in making necessary compromises to accomplish a common goal  </a:t>
            </a:r>
          </a:p>
        </p:txBody>
      </p:sp>
      <p:sp>
        <p:nvSpPr>
          <p:cNvPr id="84" name="TextBox 83"/>
          <p:cNvSpPr txBox="1"/>
          <p:nvPr/>
        </p:nvSpPr>
        <p:spPr>
          <a:xfrm>
            <a:off x="172726" y="7879081"/>
            <a:ext cx="2896545" cy="321627"/>
          </a:xfrm>
          <a:prstGeom prst="rect">
            <a:avLst/>
          </a:prstGeom>
          <a:noFill/>
        </p:spPr>
        <p:txBody>
          <a:bodyPr wrap="square" lIns="101823" tIns="50911" rIns="101823" bIns="50911" rtlCol="0">
            <a:spAutoFit/>
          </a:bodyPr>
          <a:lstStyle/>
          <a:p>
            <a:r>
              <a:rPr lang="en-US" sz="1400" b="1" dirty="0">
                <a:solidFill>
                  <a:schemeClr val="tx1">
                    <a:lumMod val="85000"/>
                    <a:lumOff val="15000"/>
                  </a:schemeClr>
                </a:solidFill>
                <a:latin typeface="Century Gothic" pitchFamily="34" charset="0"/>
              </a:rPr>
              <a:t>Lesson Preparation</a:t>
            </a:r>
            <a:endParaRPr lang="en-US" sz="1400" b="1" dirty="0">
              <a:solidFill>
                <a:schemeClr val="tx1">
                  <a:lumMod val="85000"/>
                  <a:lumOff val="15000"/>
                </a:schemeClr>
              </a:solidFill>
              <a:latin typeface="Century Gothic" pitchFamily="34" charset="0"/>
            </a:endParaRPr>
          </a:p>
        </p:txBody>
      </p:sp>
      <p:sp>
        <p:nvSpPr>
          <p:cNvPr id="44" name="TextBox 43"/>
          <p:cNvSpPr txBox="1"/>
          <p:nvPr/>
        </p:nvSpPr>
        <p:spPr>
          <a:xfrm>
            <a:off x="172720" y="8214361"/>
            <a:ext cx="5295690" cy="1333983"/>
          </a:xfrm>
          <a:prstGeom prst="rect">
            <a:avLst/>
          </a:prstGeom>
          <a:noFill/>
        </p:spPr>
        <p:txBody>
          <a:bodyPr wrap="square" lIns="101823" tIns="50911" rIns="101823" bIns="50911" rtlCol="0">
            <a:spAutoFit/>
          </a:bodyPr>
          <a:lstStyle/>
          <a:p>
            <a:pPr>
              <a:buFont typeface="Wingdings" pitchFamily="2" charset="2"/>
              <a:buChar char="§"/>
            </a:pPr>
            <a:r>
              <a:rPr lang="en-US" sz="1000" b="1" dirty="0">
                <a:solidFill>
                  <a:schemeClr val="tx1">
                    <a:lumMod val="85000"/>
                    <a:lumOff val="15000"/>
                  </a:schemeClr>
                </a:solidFill>
                <a:latin typeface="Century Gothic" pitchFamily="34" charset="0"/>
              </a:rPr>
              <a:t> Space: Clear the space, ensure tables are arranged so students can sit in their challenge teams. Have the structures from Week 3 out in the front of the room for the hook. Have the teams’ prototypes and binders readily accessible. </a:t>
            </a: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Group: The students will need to sit with their groups for this lesson. </a:t>
            </a:r>
          </a:p>
          <a:p>
            <a:pPr>
              <a:buFont typeface="Wingdings" pitchFamily="2" charset="2"/>
              <a:buChar char="§"/>
            </a:pPr>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Resources: Students will require their journals, writing utensils and the materials listed on the sidebar to the right.</a:t>
            </a:r>
          </a:p>
        </p:txBody>
      </p:sp>
      <p:sp>
        <p:nvSpPr>
          <p:cNvPr id="34" name="TextBox 33"/>
          <p:cNvSpPr txBox="1"/>
          <p:nvPr/>
        </p:nvSpPr>
        <p:spPr>
          <a:xfrm>
            <a:off x="1036320" y="4610106"/>
            <a:ext cx="3105442" cy="270843"/>
          </a:xfrm>
          <a:prstGeom prst="rect">
            <a:avLst/>
          </a:prstGeom>
          <a:noFill/>
        </p:spPr>
        <p:txBody>
          <a:bodyPr wrap="square" lIns="101823" tIns="50911" rIns="101823" bIns="50911" rtlCol="0">
            <a:spAutoFit/>
          </a:bodyPr>
          <a:lstStyle/>
          <a:p>
            <a:r>
              <a:rPr lang="en-US" sz="1100" b="1" dirty="0">
                <a:solidFill>
                  <a:schemeClr val="tx1">
                    <a:lumMod val="85000"/>
                    <a:lumOff val="15000"/>
                  </a:schemeClr>
                </a:solidFill>
                <a:latin typeface="Century Gothic" pitchFamily="34" charset="0"/>
              </a:rPr>
              <a:t>Hook: </a:t>
            </a:r>
            <a:r>
              <a:rPr lang="en-US" sz="1100" dirty="0"/>
              <a:t>Analyze a previous hook</a:t>
            </a:r>
            <a:endParaRPr lang="en-US" sz="1100" dirty="0"/>
          </a:p>
        </p:txBody>
      </p:sp>
      <p:sp>
        <p:nvSpPr>
          <p:cNvPr id="35" name="TextBox 34"/>
          <p:cNvSpPr txBox="1"/>
          <p:nvPr/>
        </p:nvSpPr>
        <p:spPr>
          <a:xfrm>
            <a:off x="1036320" y="5113026"/>
            <a:ext cx="2763520" cy="270843"/>
          </a:xfrm>
          <a:prstGeom prst="rect">
            <a:avLst/>
          </a:prstGeom>
          <a:noFill/>
        </p:spPr>
        <p:txBody>
          <a:bodyPr wrap="square" lIns="101823" tIns="50911" rIns="101823" bIns="50911" rtlCol="0">
            <a:spAutoFit/>
          </a:bodyPr>
          <a:lstStyle/>
          <a:p>
            <a:r>
              <a:rPr lang="en-US" sz="1100" b="1" dirty="0">
                <a:latin typeface="Century Gothic"/>
                <a:cs typeface="Century Gothic"/>
              </a:rPr>
              <a:t>Mini-Lesson</a:t>
            </a:r>
            <a:r>
              <a:rPr lang="en-US" sz="1100" b="1" dirty="0">
                <a:latin typeface="Century Gothic"/>
                <a:cs typeface="Century Gothic"/>
              </a:rPr>
              <a:t>: </a:t>
            </a:r>
            <a:r>
              <a:rPr lang="en-US" sz="1100" dirty="0">
                <a:cs typeface="Century Gothic"/>
              </a:rPr>
              <a:t>Constructive feedback</a:t>
            </a:r>
            <a:endParaRPr lang="en-US" sz="1100" dirty="0"/>
          </a:p>
        </p:txBody>
      </p:sp>
      <p:sp>
        <p:nvSpPr>
          <p:cNvPr id="37" name="TextBox 36"/>
          <p:cNvSpPr txBox="1"/>
          <p:nvPr/>
        </p:nvSpPr>
        <p:spPr>
          <a:xfrm>
            <a:off x="1036320" y="6035046"/>
            <a:ext cx="3108960" cy="270843"/>
          </a:xfrm>
          <a:prstGeom prst="rect">
            <a:avLst/>
          </a:prstGeom>
          <a:noFill/>
        </p:spPr>
        <p:txBody>
          <a:bodyPr wrap="square" lIns="101823" tIns="50911" rIns="101823" bIns="50911" rtlCol="0">
            <a:spAutoFit/>
          </a:bodyPr>
          <a:lstStyle/>
          <a:p>
            <a:r>
              <a:rPr lang="en-US" sz="1100" b="1" dirty="0">
                <a:latin typeface="Century Gothic"/>
                <a:cs typeface="Century Gothic"/>
              </a:rPr>
              <a:t>Activity </a:t>
            </a:r>
            <a:r>
              <a:rPr lang="en-US" sz="1100" b="1" dirty="0">
                <a:latin typeface="Century Gothic"/>
                <a:cs typeface="Century Gothic"/>
              </a:rPr>
              <a:t>2: </a:t>
            </a:r>
            <a:r>
              <a:rPr lang="en-US" sz="1100" dirty="0"/>
              <a:t>Reviewing gallery walk feedback</a:t>
            </a:r>
            <a:endParaRPr lang="en-US" sz="1100" dirty="0"/>
          </a:p>
        </p:txBody>
      </p:sp>
      <p:sp>
        <p:nvSpPr>
          <p:cNvPr id="41" name="TextBox 40"/>
          <p:cNvSpPr txBox="1"/>
          <p:nvPr/>
        </p:nvSpPr>
        <p:spPr>
          <a:xfrm>
            <a:off x="1036326" y="6957060"/>
            <a:ext cx="2350213" cy="440121"/>
          </a:xfrm>
          <a:prstGeom prst="rect">
            <a:avLst/>
          </a:prstGeom>
          <a:noFill/>
        </p:spPr>
        <p:txBody>
          <a:bodyPr wrap="square" lIns="101823" tIns="50911" rIns="101823" bIns="50911" rtlCol="0">
            <a:spAutoFit/>
          </a:bodyPr>
          <a:lstStyle/>
          <a:p>
            <a:r>
              <a:rPr lang="en-US" sz="1100" b="1" dirty="0">
                <a:latin typeface="Century Gothic"/>
                <a:cs typeface="Century Gothic"/>
              </a:rPr>
              <a:t>Activity </a:t>
            </a:r>
            <a:r>
              <a:rPr lang="en-US" sz="1100" b="1" dirty="0">
                <a:latin typeface="Century Gothic"/>
                <a:cs typeface="Century Gothic"/>
              </a:rPr>
              <a:t>4:</a:t>
            </a:r>
            <a:r>
              <a:rPr lang="en-US" sz="1100" dirty="0"/>
              <a:t> Journaling</a:t>
            </a:r>
            <a:endParaRPr lang="en-US" sz="1100" dirty="0"/>
          </a:p>
          <a:p>
            <a:endParaRPr lang="en-US" sz="1100" b="1" dirty="0">
              <a:latin typeface="Century Gothic"/>
              <a:cs typeface="Century Gothic"/>
            </a:endParaRPr>
          </a:p>
        </p:txBody>
      </p:sp>
      <p:sp>
        <p:nvSpPr>
          <p:cNvPr id="47" name="TextBox 46"/>
          <p:cNvSpPr txBox="1"/>
          <p:nvPr/>
        </p:nvSpPr>
        <p:spPr>
          <a:xfrm>
            <a:off x="1036326" y="7459986"/>
            <a:ext cx="2350213" cy="270843"/>
          </a:xfrm>
          <a:prstGeom prst="rect">
            <a:avLst/>
          </a:prstGeom>
          <a:noFill/>
        </p:spPr>
        <p:txBody>
          <a:bodyPr wrap="square" lIns="101823" tIns="50911" rIns="101823" bIns="50911" rtlCol="0">
            <a:spAutoFit/>
          </a:bodyPr>
          <a:lstStyle/>
          <a:p>
            <a:r>
              <a:rPr lang="en-US" sz="1100" b="1" dirty="0">
                <a:solidFill>
                  <a:schemeClr val="tx1">
                    <a:lumMod val="85000"/>
                    <a:lumOff val="15000"/>
                  </a:schemeClr>
                </a:solidFill>
                <a:latin typeface="Century Gothic" pitchFamily="34" charset="0"/>
              </a:rPr>
              <a:t>Assessment: Exit Ticket</a:t>
            </a:r>
            <a:endParaRPr lang="en-US" sz="1100" b="1" dirty="0">
              <a:solidFill>
                <a:schemeClr val="tx1">
                  <a:lumMod val="85000"/>
                  <a:lumOff val="15000"/>
                </a:schemeClr>
              </a:solidFill>
              <a:latin typeface="Century Gothic" pitchFamily="34" charset="0"/>
            </a:endParaRPr>
          </a:p>
        </p:txBody>
      </p:sp>
      <p:sp>
        <p:nvSpPr>
          <p:cNvPr id="49" name="TextBox 48"/>
          <p:cNvSpPr txBox="1"/>
          <p:nvPr/>
        </p:nvSpPr>
        <p:spPr>
          <a:xfrm>
            <a:off x="1036320" y="6537966"/>
            <a:ext cx="2849880" cy="270843"/>
          </a:xfrm>
          <a:prstGeom prst="rect">
            <a:avLst/>
          </a:prstGeom>
          <a:noFill/>
        </p:spPr>
        <p:txBody>
          <a:bodyPr wrap="square" lIns="101823" tIns="50911" rIns="101823" bIns="50911" rtlCol="0">
            <a:spAutoFit/>
          </a:bodyPr>
          <a:lstStyle/>
          <a:p>
            <a:r>
              <a:rPr lang="en-US" sz="1100" b="1" dirty="0">
                <a:latin typeface="Century Gothic"/>
                <a:cs typeface="Century Gothic"/>
              </a:rPr>
              <a:t>Activity </a:t>
            </a:r>
            <a:r>
              <a:rPr lang="en-US" sz="1100" b="1" dirty="0">
                <a:latin typeface="Century Gothic"/>
                <a:cs typeface="Century Gothic"/>
              </a:rPr>
              <a:t>3: </a:t>
            </a:r>
            <a:r>
              <a:rPr lang="en-US" sz="1100" dirty="0"/>
              <a:t>Update prototypes</a:t>
            </a:r>
            <a:endParaRPr lang="en-US" sz="1100" dirty="0"/>
          </a:p>
        </p:txBody>
      </p:sp>
      <p:cxnSp>
        <p:nvCxnSpPr>
          <p:cNvPr id="53" name="Straight Connector 52"/>
          <p:cNvCxnSpPr/>
          <p:nvPr/>
        </p:nvCxnSpPr>
        <p:spPr>
          <a:xfrm>
            <a:off x="5257802" y="1500960"/>
            <a:ext cx="2267466" cy="0"/>
          </a:xfrm>
          <a:prstGeom prst="line">
            <a:avLst/>
          </a:prstGeom>
          <a:ln w="3175">
            <a:solidFill>
              <a:schemeClr val="bg1">
                <a:lumMod val="65000"/>
                <a:alpha val="80000"/>
              </a:schemeClr>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5248619" y="1219945"/>
            <a:ext cx="1809751" cy="321627"/>
          </a:xfrm>
          <a:prstGeom prst="rect">
            <a:avLst/>
          </a:prstGeom>
          <a:noFill/>
        </p:spPr>
        <p:txBody>
          <a:bodyPr wrap="square" lIns="101823" tIns="50911" rIns="101823" bIns="50911" rtlCol="0">
            <a:spAutoFit/>
          </a:bodyPr>
          <a:lstStyle/>
          <a:p>
            <a:r>
              <a:rPr lang="en-US" sz="1400" b="1" dirty="0">
                <a:solidFill>
                  <a:schemeClr val="tx1">
                    <a:lumMod val="85000"/>
                    <a:lumOff val="15000"/>
                  </a:schemeClr>
                </a:solidFill>
                <a:latin typeface="Century Gothic" pitchFamily="34" charset="0"/>
              </a:rPr>
              <a:t>Standards for Unit</a:t>
            </a:r>
            <a:endParaRPr lang="en-US" sz="1400" b="1" dirty="0">
              <a:solidFill>
                <a:schemeClr val="tx1">
                  <a:lumMod val="85000"/>
                  <a:lumOff val="15000"/>
                </a:schemeClr>
              </a:solidFill>
              <a:latin typeface="Century Gothic" pitchFamily="34" charset="0"/>
            </a:endParaRPr>
          </a:p>
        </p:txBody>
      </p:sp>
      <p:sp>
        <p:nvSpPr>
          <p:cNvPr id="55" name="TextBox 54"/>
          <p:cNvSpPr txBox="1"/>
          <p:nvPr/>
        </p:nvSpPr>
        <p:spPr>
          <a:xfrm>
            <a:off x="5257795" y="4157214"/>
            <a:ext cx="1809751" cy="541687"/>
          </a:xfrm>
          <a:prstGeom prst="rect">
            <a:avLst/>
          </a:prstGeom>
          <a:noFill/>
        </p:spPr>
        <p:txBody>
          <a:bodyPr wrap="square" lIns="101823" tIns="50911" rIns="101823" bIns="50911" rtlCol="0">
            <a:spAutoFit/>
          </a:bodyPr>
          <a:lstStyle/>
          <a:p>
            <a:r>
              <a:rPr lang="en-US" sz="1400" b="1" dirty="0">
                <a:solidFill>
                  <a:schemeClr val="tx1">
                    <a:lumMod val="85000"/>
                    <a:lumOff val="15000"/>
                  </a:schemeClr>
                </a:solidFill>
                <a:latin typeface="Century Gothic" pitchFamily="34" charset="0"/>
              </a:rPr>
              <a:t>Common Core Standard </a:t>
            </a:r>
            <a:endParaRPr lang="en-US" sz="1400" b="1" dirty="0">
              <a:solidFill>
                <a:schemeClr val="tx1">
                  <a:lumMod val="85000"/>
                  <a:lumOff val="15000"/>
                </a:schemeClr>
              </a:solidFill>
              <a:latin typeface="Century Gothic" pitchFamily="34" charset="0"/>
            </a:endParaRPr>
          </a:p>
        </p:txBody>
      </p:sp>
      <p:sp>
        <p:nvSpPr>
          <p:cNvPr id="56" name="TextBox 55"/>
          <p:cNvSpPr txBox="1"/>
          <p:nvPr/>
        </p:nvSpPr>
        <p:spPr>
          <a:xfrm>
            <a:off x="5262579" y="7081330"/>
            <a:ext cx="1809751" cy="321627"/>
          </a:xfrm>
          <a:prstGeom prst="rect">
            <a:avLst/>
          </a:prstGeom>
          <a:noFill/>
        </p:spPr>
        <p:txBody>
          <a:bodyPr wrap="square" lIns="101823" tIns="50911" rIns="101823" bIns="50911" rtlCol="0">
            <a:spAutoFit/>
          </a:bodyPr>
          <a:lstStyle/>
          <a:p>
            <a:r>
              <a:rPr lang="en-US" sz="1400" b="1" dirty="0">
                <a:solidFill>
                  <a:schemeClr val="tx1">
                    <a:lumMod val="85000"/>
                    <a:lumOff val="15000"/>
                  </a:schemeClr>
                </a:solidFill>
                <a:latin typeface="Century Gothic" pitchFamily="34" charset="0"/>
              </a:rPr>
              <a:t>Materials </a:t>
            </a:r>
            <a:endParaRPr lang="en-US" sz="1400" b="1" dirty="0">
              <a:solidFill>
                <a:schemeClr val="tx1">
                  <a:lumMod val="85000"/>
                  <a:lumOff val="15000"/>
                </a:schemeClr>
              </a:solidFill>
              <a:latin typeface="Century Gothic" pitchFamily="34" charset="0"/>
            </a:endParaRPr>
          </a:p>
        </p:txBody>
      </p:sp>
      <p:cxnSp>
        <p:nvCxnSpPr>
          <p:cNvPr id="57" name="Straight Connector 56"/>
          <p:cNvCxnSpPr/>
          <p:nvPr/>
        </p:nvCxnSpPr>
        <p:spPr>
          <a:xfrm>
            <a:off x="5257802" y="4442918"/>
            <a:ext cx="2267466" cy="0"/>
          </a:xfrm>
          <a:prstGeom prst="line">
            <a:avLst/>
          </a:prstGeom>
          <a:ln w="3175">
            <a:solidFill>
              <a:schemeClr val="bg1">
                <a:lumMod val="65000"/>
                <a:alpha val="8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5257802" y="7369220"/>
            <a:ext cx="2267466" cy="0"/>
          </a:xfrm>
          <a:prstGeom prst="line">
            <a:avLst/>
          </a:prstGeom>
          <a:ln w="3175">
            <a:solidFill>
              <a:schemeClr val="bg1">
                <a:lumMod val="65000"/>
                <a:alpha val="80000"/>
              </a:schemeClr>
            </a:solidFill>
          </a:ln>
        </p:spPr>
        <p:style>
          <a:lnRef idx="1">
            <a:schemeClr val="accent1"/>
          </a:lnRef>
          <a:fillRef idx="0">
            <a:schemeClr val="accent1"/>
          </a:fillRef>
          <a:effectRef idx="0">
            <a:schemeClr val="accent1"/>
          </a:effectRef>
          <a:fontRef idx="minor">
            <a:schemeClr val="tx1"/>
          </a:fontRef>
        </p:style>
      </p:cxnSp>
      <p:pic>
        <p:nvPicPr>
          <p:cNvPr id="67" name="Picture 66" descr="CitizenSchools.BW.jpg"/>
          <p:cNvPicPr>
            <a:picLocks noChangeAspect="1"/>
          </p:cNvPicPr>
          <p:nvPr/>
        </p:nvPicPr>
        <p:blipFill>
          <a:blip r:embed="rId2" cstate="print"/>
          <a:stretch>
            <a:fillRect/>
          </a:stretch>
        </p:blipFill>
        <p:spPr>
          <a:xfrm>
            <a:off x="5253230" y="239493"/>
            <a:ext cx="2290571" cy="634049"/>
          </a:xfrm>
          <a:prstGeom prst="rect">
            <a:avLst/>
          </a:prstGeom>
        </p:spPr>
      </p:pic>
      <p:pic>
        <p:nvPicPr>
          <p:cNvPr id="38" name="Picture 37" descr="icons square-14.png"/>
          <p:cNvPicPr>
            <a:picLocks noChangeAspect="1"/>
          </p:cNvPicPr>
          <p:nvPr/>
        </p:nvPicPr>
        <p:blipFill>
          <a:blip r:embed="rId3" cstate="print"/>
          <a:stretch>
            <a:fillRect/>
          </a:stretch>
        </p:blipFill>
        <p:spPr>
          <a:xfrm>
            <a:off x="4" y="6"/>
            <a:ext cx="1055914" cy="1121616"/>
          </a:xfrm>
          <a:prstGeom prst="rect">
            <a:avLst/>
          </a:prstGeom>
        </p:spPr>
      </p:pic>
      <p:sp>
        <p:nvSpPr>
          <p:cNvPr id="40" name="TextBox 39"/>
          <p:cNvSpPr txBox="1"/>
          <p:nvPr/>
        </p:nvSpPr>
        <p:spPr>
          <a:xfrm>
            <a:off x="5190978" y="4538546"/>
            <a:ext cx="2280339" cy="2320507"/>
          </a:xfrm>
          <a:prstGeom prst="rect">
            <a:avLst/>
          </a:prstGeom>
          <a:noFill/>
        </p:spPr>
        <p:txBody>
          <a:bodyPr wrap="square" lIns="101823" tIns="50911" rIns="101823" bIns="50911" rtlCol="0">
            <a:spAutoFit/>
          </a:bodyPr>
          <a:lstStyle/>
          <a:p>
            <a:pPr>
              <a:lnSpc>
                <a:spcPct val="150000"/>
              </a:lnSpc>
              <a:buFont typeface="Wingdings" pitchFamily="2" charset="2"/>
              <a:buChar char="§"/>
            </a:pPr>
            <a:r>
              <a:rPr lang="en-US" sz="1200" dirty="0">
                <a:solidFill>
                  <a:schemeClr val="tx1">
                    <a:lumMod val="85000"/>
                    <a:lumOff val="15000"/>
                  </a:schemeClr>
                </a:solidFill>
                <a:latin typeface="Century Gothic" pitchFamily="34" charset="0"/>
              </a:rPr>
              <a:t>ELACCSS.ELA-Literacy.WHST.6-8.2</a:t>
            </a:r>
          </a:p>
          <a:p>
            <a:pPr>
              <a:lnSpc>
                <a:spcPct val="150000"/>
              </a:lnSpc>
              <a:buFont typeface="Wingdings" pitchFamily="2" charset="2"/>
              <a:buChar char="§"/>
            </a:pPr>
            <a:r>
              <a:rPr lang="en-US" sz="1200" dirty="0">
                <a:solidFill>
                  <a:schemeClr val="tx1">
                    <a:lumMod val="85000"/>
                    <a:lumOff val="15000"/>
                  </a:schemeClr>
                </a:solidFill>
                <a:latin typeface="Century Gothic" pitchFamily="34" charset="0"/>
              </a:rPr>
              <a:t>Write informative/explanatory texts, including the narration of historical events, scientific procedures/ experiments, or technical processes. </a:t>
            </a:r>
          </a:p>
        </p:txBody>
      </p:sp>
      <p:sp>
        <p:nvSpPr>
          <p:cNvPr id="42" name="TextBox 41"/>
          <p:cNvSpPr txBox="1"/>
          <p:nvPr/>
        </p:nvSpPr>
        <p:spPr>
          <a:xfrm>
            <a:off x="5185319" y="1616934"/>
            <a:ext cx="2297152" cy="2072586"/>
          </a:xfrm>
          <a:prstGeom prst="rect">
            <a:avLst/>
          </a:prstGeom>
          <a:noFill/>
        </p:spPr>
        <p:txBody>
          <a:bodyPr wrap="square" lIns="101823" tIns="50911" rIns="101823" bIns="50911" rtlCol="0">
            <a:spAutoFit/>
          </a:bodyPr>
          <a:lstStyle/>
          <a:p>
            <a:r>
              <a:rPr lang="en-US" sz="1200" dirty="0">
                <a:solidFill>
                  <a:schemeClr val="tx1">
                    <a:lumMod val="85000"/>
                    <a:lumOff val="15000"/>
                  </a:schemeClr>
                </a:solidFill>
                <a:latin typeface="Century Gothic" pitchFamily="34" charset="0"/>
              </a:rPr>
              <a:t>Citizen Schools Unit Standard #1: CS Students will use a Design Process to create ideas or products</a:t>
            </a:r>
          </a:p>
          <a:p>
            <a:r>
              <a:rPr lang="en-US" sz="1200" dirty="0">
                <a:solidFill>
                  <a:schemeClr val="tx1">
                    <a:lumMod val="85000"/>
                    <a:lumOff val="15000"/>
                  </a:schemeClr>
                </a:solidFill>
                <a:latin typeface="Century Gothic" pitchFamily="34" charset="0"/>
              </a:rPr>
              <a:t>Citizen Schools Unit Standard #2:Citizen Schools students will demonstrate an ability to work as a member of a team</a:t>
            </a:r>
          </a:p>
          <a:p>
            <a:endParaRPr lang="en-US" sz="1000" b="1" dirty="0">
              <a:solidFill>
                <a:schemeClr val="bg1">
                  <a:lumMod val="50000"/>
                </a:schemeClr>
              </a:solidFill>
              <a:latin typeface="Century Gothic" pitchFamily="34" charset="0"/>
            </a:endParaRPr>
          </a:p>
          <a:p>
            <a:endParaRPr lang="en-US" sz="1000" b="1" dirty="0">
              <a:solidFill>
                <a:schemeClr val="bg1">
                  <a:lumMod val="50000"/>
                </a:schemeClr>
              </a:solidFill>
              <a:latin typeface="Century Gothic" pitchFamily="34" charset="0"/>
            </a:endParaRPr>
          </a:p>
        </p:txBody>
      </p:sp>
      <p:sp>
        <p:nvSpPr>
          <p:cNvPr id="43" name="TextBox 42"/>
          <p:cNvSpPr txBox="1"/>
          <p:nvPr/>
        </p:nvSpPr>
        <p:spPr>
          <a:xfrm>
            <a:off x="1036320" y="5615946"/>
            <a:ext cx="3108960" cy="270843"/>
          </a:xfrm>
          <a:prstGeom prst="rect">
            <a:avLst/>
          </a:prstGeom>
          <a:noFill/>
        </p:spPr>
        <p:txBody>
          <a:bodyPr wrap="square" lIns="101823" tIns="50911" rIns="101823" bIns="50911" rtlCol="0">
            <a:spAutoFit/>
          </a:bodyPr>
          <a:lstStyle/>
          <a:p>
            <a:r>
              <a:rPr lang="en-US" sz="1100" b="1" dirty="0">
                <a:latin typeface="Century Gothic"/>
                <a:cs typeface="Century Gothic"/>
              </a:rPr>
              <a:t>Activity 1: </a:t>
            </a:r>
            <a:r>
              <a:rPr lang="en-US" sz="1100" dirty="0"/>
              <a:t>Gallery Walk</a:t>
            </a:r>
            <a:endParaRPr lang="en-US" sz="1100" dirty="0"/>
          </a:p>
        </p:txBody>
      </p:sp>
      <p:sp>
        <p:nvSpPr>
          <p:cNvPr id="59" name="TextBox 58"/>
          <p:cNvSpPr txBox="1"/>
          <p:nvPr/>
        </p:nvSpPr>
        <p:spPr>
          <a:xfrm>
            <a:off x="-172720" y="5615946"/>
            <a:ext cx="1036658" cy="270843"/>
          </a:xfrm>
          <a:prstGeom prst="rect">
            <a:avLst/>
          </a:prstGeom>
          <a:noFill/>
        </p:spPr>
        <p:txBody>
          <a:bodyPr wrap="square" lIns="101823" tIns="50911" rIns="101823" bIns="50911" rtlCol="0">
            <a:spAutoFit/>
          </a:bodyPr>
          <a:lstStyle/>
          <a:p>
            <a:pPr algn="r"/>
            <a:r>
              <a:rPr lang="en-US" sz="1100" b="1" dirty="0">
                <a:solidFill>
                  <a:schemeClr val="tx1">
                    <a:lumMod val="85000"/>
                    <a:lumOff val="15000"/>
                  </a:schemeClr>
                </a:solidFill>
                <a:latin typeface="Century Gothic" pitchFamily="34" charset="0"/>
              </a:rPr>
              <a:t>10 Min</a:t>
            </a:r>
            <a:endParaRPr lang="en-US" sz="1100" b="1" dirty="0">
              <a:solidFill>
                <a:schemeClr val="tx1">
                  <a:lumMod val="85000"/>
                  <a:lumOff val="15000"/>
                </a:schemeClr>
              </a:solidFill>
              <a:latin typeface="Century Gothic" pitchFamily="34" charset="0"/>
            </a:endParaRPr>
          </a:p>
        </p:txBody>
      </p:sp>
    </p:spTree>
    <p:extLst>
      <p:ext uri="{BB962C8B-B14F-4D97-AF65-F5344CB8AC3E}">
        <p14:creationId xmlns:p14="http://schemas.microsoft.com/office/powerpoint/2010/main" val="3798479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943163" y="223849"/>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solidFill>
                <a:schemeClr val="bg1">
                  <a:lumMod val="50000"/>
                </a:schemeClr>
              </a:solidFill>
            </a:endParaRPr>
          </a:p>
        </p:txBody>
      </p:sp>
      <p:pic>
        <p:nvPicPr>
          <p:cNvPr id="98" name="Picture 97" descr="CitizenSchools.BW.jpg"/>
          <p:cNvPicPr>
            <a:picLocks noChangeAspect="1"/>
          </p:cNvPicPr>
          <p:nvPr/>
        </p:nvPicPr>
        <p:blipFill>
          <a:blip r:embed="rId2" cstate="print"/>
          <a:stretch>
            <a:fillRect/>
          </a:stretch>
        </p:blipFill>
        <p:spPr>
          <a:xfrm>
            <a:off x="5253230" y="239493"/>
            <a:ext cx="2290571" cy="634049"/>
          </a:xfrm>
          <a:prstGeom prst="rect">
            <a:avLst/>
          </a:prstGeom>
        </p:spPr>
      </p:pic>
      <p:sp>
        <p:nvSpPr>
          <p:cNvPr id="48" name="Rectangle 47"/>
          <p:cNvSpPr/>
          <p:nvPr/>
        </p:nvSpPr>
        <p:spPr>
          <a:xfrm>
            <a:off x="232938" y="1915309"/>
            <a:ext cx="459044" cy="1958545"/>
          </a:xfrm>
          <a:prstGeom prst="rect">
            <a:avLst/>
          </a:prstGeom>
          <a:solidFill>
            <a:schemeClr val="bg1">
              <a:lumMod val="8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p>
        </p:txBody>
      </p:sp>
      <p:sp>
        <p:nvSpPr>
          <p:cNvPr id="49" name="Rectangle 48"/>
          <p:cNvSpPr/>
          <p:nvPr/>
        </p:nvSpPr>
        <p:spPr>
          <a:xfrm>
            <a:off x="228605" y="1250954"/>
            <a:ext cx="7315072" cy="8575675"/>
          </a:xfrm>
          <a:prstGeom prst="rect">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p>
        </p:txBody>
      </p:sp>
      <p:sp>
        <p:nvSpPr>
          <p:cNvPr id="51" name="Rectangle 50"/>
          <p:cNvSpPr/>
          <p:nvPr/>
        </p:nvSpPr>
        <p:spPr>
          <a:xfrm>
            <a:off x="232755" y="1583947"/>
            <a:ext cx="7304866" cy="325171"/>
          </a:xfrm>
          <a:prstGeom prst="rect">
            <a:avLst/>
          </a:prstGeom>
          <a:solidFill>
            <a:schemeClr val="bg1">
              <a:lumMod val="8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p>
        </p:txBody>
      </p:sp>
      <p:sp>
        <p:nvSpPr>
          <p:cNvPr id="52" name="TextBox 51"/>
          <p:cNvSpPr txBox="1"/>
          <p:nvPr/>
        </p:nvSpPr>
        <p:spPr>
          <a:xfrm>
            <a:off x="213252" y="1657017"/>
            <a:ext cx="592711" cy="230832"/>
          </a:xfrm>
          <a:prstGeom prst="rect">
            <a:avLst/>
          </a:prstGeom>
          <a:noFill/>
        </p:spPr>
        <p:txBody>
          <a:bodyPr wrap="square" lIns="91338" tIns="45667" rIns="91338" bIns="45667" rtlCol="0">
            <a:spAutoFit/>
          </a:bodyPr>
          <a:lstStyle/>
          <a:p>
            <a:r>
              <a:rPr lang="en-US" sz="900" b="1" dirty="0">
                <a:solidFill>
                  <a:schemeClr val="bg1">
                    <a:lumMod val="50000"/>
                  </a:schemeClr>
                </a:solidFill>
                <a:latin typeface="Century Gothic" pitchFamily="34" charset="0"/>
              </a:rPr>
              <a:t>Week</a:t>
            </a:r>
            <a:endParaRPr lang="en-US" sz="900" b="1" dirty="0">
              <a:solidFill>
                <a:schemeClr val="bg1">
                  <a:lumMod val="50000"/>
                </a:schemeClr>
              </a:solidFill>
              <a:latin typeface="Century Gothic" pitchFamily="34" charset="0"/>
            </a:endParaRPr>
          </a:p>
        </p:txBody>
      </p:sp>
      <p:sp>
        <p:nvSpPr>
          <p:cNvPr id="54" name="TextBox 53"/>
          <p:cNvSpPr txBox="1"/>
          <p:nvPr/>
        </p:nvSpPr>
        <p:spPr>
          <a:xfrm>
            <a:off x="1018621" y="1657018"/>
            <a:ext cx="2091006" cy="230725"/>
          </a:xfrm>
          <a:prstGeom prst="rect">
            <a:avLst/>
          </a:prstGeom>
          <a:noFill/>
        </p:spPr>
        <p:txBody>
          <a:bodyPr wrap="square" lIns="91338" tIns="45667" rIns="91338" bIns="45667" rtlCol="0">
            <a:spAutoFit/>
          </a:bodyPr>
          <a:lstStyle/>
          <a:p>
            <a:r>
              <a:rPr lang="en-US" sz="900" b="1" dirty="0">
                <a:solidFill>
                  <a:schemeClr val="bg1">
                    <a:lumMod val="50000"/>
                  </a:schemeClr>
                </a:solidFill>
                <a:latin typeface="Century Gothic" pitchFamily="34" charset="0"/>
              </a:rPr>
              <a:t>Lesson Objectives/</a:t>
            </a:r>
            <a:r>
              <a:rPr lang="en-US" sz="900" dirty="0">
                <a:solidFill>
                  <a:schemeClr val="bg1">
                    <a:lumMod val="50000"/>
                  </a:schemeClr>
                </a:solidFill>
                <a:latin typeface="Century Gothic" pitchFamily="34" charset="0"/>
              </a:rPr>
              <a:t>CC STANDARDS</a:t>
            </a:r>
            <a:endParaRPr lang="en-US" sz="900" b="1" dirty="0">
              <a:solidFill>
                <a:schemeClr val="bg1">
                  <a:lumMod val="50000"/>
                </a:schemeClr>
              </a:solidFill>
              <a:latin typeface="Century Gothic" pitchFamily="34" charset="0"/>
            </a:endParaRPr>
          </a:p>
        </p:txBody>
      </p:sp>
      <p:cxnSp>
        <p:nvCxnSpPr>
          <p:cNvPr id="55" name="Straight Connector 54"/>
          <p:cNvCxnSpPr/>
          <p:nvPr/>
        </p:nvCxnSpPr>
        <p:spPr>
          <a:xfrm rot="5400000">
            <a:off x="-656080" y="5701311"/>
            <a:ext cx="8231577" cy="0"/>
          </a:xfrm>
          <a:prstGeom prst="line">
            <a:avLst/>
          </a:prstGeom>
          <a:ln w="3175">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117557" y="1657016"/>
            <a:ext cx="795733" cy="230832"/>
          </a:xfrm>
          <a:prstGeom prst="rect">
            <a:avLst/>
          </a:prstGeom>
          <a:noFill/>
        </p:spPr>
        <p:txBody>
          <a:bodyPr wrap="square" lIns="91338" tIns="45667" rIns="91338" bIns="45667" rtlCol="0">
            <a:spAutoFit/>
          </a:bodyPr>
          <a:lstStyle/>
          <a:p>
            <a:r>
              <a:rPr lang="en-US" sz="900" b="1" dirty="0">
                <a:solidFill>
                  <a:schemeClr val="bg1">
                    <a:lumMod val="50000"/>
                  </a:schemeClr>
                </a:solidFill>
                <a:latin typeface="Century Gothic" pitchFamily="34" charset="0"/>
              </a:rPr>
              <a:t>Activities</a:t>
            </a:r>
            <a:endParaRPr lang="en-US" sz="900" b="1" dirty="0">
              <a:solidFill>
                <a:schemeClr val="bg1">
                  <a:lumMod val="50000"/>
                </a:schemeClr>
              </a:solidFill>
              <a:latin typeface="Century Gothic" pitchFamily="34" charset="0"/>
            </a:endParaRPr>
          </a:p>
        </p:txBody>
      </p:sp>
      <p:cxnSp>
        <p:nvCxnSpPr>
          <p:cNvPr id="58" name="Straight Connector 57"/>
          <p:cNvCxnSpPr/>
          <p:nvPr/>
        </p:nvCxnSpPr>
        <p:spPr>
          <a:xfrm rot="5400000">
            <a:off x="1457382" y="5701312"/>
            <a:ext cx="8231576" cy="0"/>
          </a:xfrm>
          <a:prstGeom prst="line">
            <a:avLst/>
          </a:prstGeom>
          <a:ln w="3175">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6122764" y="1657016"/>
            <a:ext cx="1109001" cy="230832"/>
          </a:xfrm>
          <a:prstGeom prst="rect">
            <a:avLst/>
          </a:prstGeom>
          <a:noFill/>
        </p:spPr>
        <p:txBody>
          <a:bodyPr wrap="square" lIns="91338" tIns="45667" rIns="91338" bIns="45667" rtlCol="0">
            <a:spAutoFit/>
          </a:bodyPr>
          <a:lstStyle/>
          <a:p>
            <a:r>
              <a:rPr lang="en-US" sz="900" b="1" dirty="0">
                <a:solidFill>
                  <a:schemeClr val="bg1">
                    <a:lumMod val="50000"/>
                  </a:schemeClr>
                </a:solidFill>
                <a:latin typeface="Century Gothic" pitchFamily="34" charset="0"/>
              </a:rPr>
              <a:t>WOW! Prep</a:t>
            </a:r>
            <a:endParaRPr lang="en-US" sz="900" b="1" dirty="0">
              <a:solidFill>
                <a:schemeClr val="bg1">
                  <a:lumMod val="50000"/>
                </a:schemeClr>
              </a:solidFill>
              <a:latin typeface="Century Gothic" pitchFamily="34" charset="0"/>
            </a:endParaRPr>
          </a:p>
        </p:txBody>
      </p:sp>
      <p:cxnSp>
        <p:nvCxnSpPr>
          <p:cNvPr id="60" name="Straight Connector 59"/>
          <p:cNvCxnSpPr/>
          <p:nvPr/>
        </p:nvCxnSpPr>
        <p:spPr>
          <a:xfrm rot="5400000">
            <a:off x="-3428442" y="5720585"/>
            <a:ext cx="8243835" cy="0"/>
          </a:xfrm>
          <a:prstGeom prst="line">
            <a:avLst/>
          </a:prstGeom>
          <a:ln w="6350">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231239" y="1908781"/>
            <a:ext cx="7303047" cy="0"/>
          </a:xfrm>
          <a:prstGeom prst="line">
            <a:avLst/>
          </a:prstGeom>
          <a:ln w="3175">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234779" y="1253005"/>
            <a:ext cx="7302844" cy="329498"/>
          </a:xfrm>
          <a:prstGeom prst="rect">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r>
              <a:rPr lang="en-US" dirty="0" smtClean="0"/>
              <a:t> </a:t>
            </a:r>
            <a:endParaRPr lang="en-US" dirty="0"/>
          </a:p>
        </p:txBody>
      </p:sp>
      <p:sp>
        <p:nvSpPr>
          <p:cNvPr id="64" name="TextBox 63"/>
          <p:cNvSpPr txBox="1"/>
          <p:nvPr/>
        </p:nvSpPr>
        <p:spPr>
          <a:xfrm>
            <a:off x="2802710" y="1297170"/>
            <a:ext cx="3944219" cy="276999"/>
          </a:xfrm>
          <a:prstGeom prst="rect">
            <a:avLst/>
          </a:prstGeom>
          <a:noFill/>
        </p:spPr>
        <p:txBody>
          <a:bodyPr wrap="square" lIns="91338" tIns="45667" rIns="91338" bIns="45667" rtlCol="0">
            <a:spAutoFit/>
          </a:bodyPr>
          <a:lstStyle/>
          <a:p>
            <a:r>
              <a:rPr lang="en-US" sz="1200" b="1" dirty="0">
                <a:solidFill>
                  <a:schemeClr val="tx1">
                    <a:lumMod val="85000"/>
                    <a:lumOff val="15000"/>
                  </a:schemeClr>
                </a:solidFill>
                <a:latin typeface="Century Gothic" pitchFamily="34" charset="0"/>
              </a:rPr>
              <a:t>LESSON PLANS AT A GLANCE</a:t>
            </a:r>
            <a:endParaRPr lang="en-US" sz="1200" b="1" dirty="0">
              <a:solidFill>
                <a:schemeClr val="tx1">
                  <a:lumMod val="85000"/>
                  <a:lumOff val="15000"/>
                </a:schemeClr>
              </a:solidFill>
              <a:latin typeface="Century Gothic" pitchFamily="34" charset="0"/>
            </a:endParaRPr>
          </a:p>
        </p:txBody>
      </p:sp>
      <p:cxnSp>
        <p:nvCxnSpPr>
          <p:cNvPr id="65" name="Straight Connector 64"/>
          <p:cNvCxnSpPr/>
          <p:nvPr/>
        </p:nvCxnSpPr>
        <p:spPr>
          <a:xfrm>
            <a:off x="231239" y="1582447"/>
            <a:ext cx="7303047" cy="0"/>
          </a:xfrm>
          <a:prstGeom prst="line">
            <a:avLst/>
          </a:prstGeom>
          <a:ln w="3175">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28611" y="3873500"/>
            <a:ext cx="7303047" cy="0"/>
          </a:xfrm>
          <a:prstGeom prst="line">
            <a:avLst/>
          </a:prstGeom>
          <a:ln w="3175">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28611" y="5943600"/>
            <a:ext cx="7303047" cy="0"/>
          </a:xfrm>
          <a:prstGeom prst="line">
            <a:avLst/>
          </a:prstGeom>
          <a:ln w="3175">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28611" y="7947025"/>
            <a:ext cx="7303047" cy="0"/>
          </a:xfrm>
          <a:prstGeom prst="line">
            <a:avLst/>
          </a:prstGeom>
          <a:ln w="3175">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239112" y="5945828"/>
            <a:ext cx="452866" cy="2001544"/>
          </a:xfrm>
          <a:prstGeom prst="rect">
            <a:avLst/>
          </a:prstGeom>
          <a:solidFill>
            <a:schemeClr val="bg1">
              <a:lumMod val="8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p>
        </p:txBody>
      </p:sp>
      <p:sp>
        <p:nvSpPr>
          <p:cNvPr id="31" name="TextBox 30"/>
          <p:cNvSpPr txBox="1"/>
          <p:nvPr/>
        </p:nvSpPr>
        <p:spPr>
          <a:xfrm>
            <a:off x="343338" y="2719406"/>
            <a:ext cx="308422" cy="261610"/>
          </a:xfrm>
          <a:prstGeom prst="rect">
            <a:avLst/>
          </a:prstGeom>
          <a:noFill/>
        </p:spPr>
        <p:txBody>
          <a:bodyPr wrap="square" lIns="91338" tIns="45667" rIns="91338" bIns="45667" rtlCol="0">
            <a:spAutoFit/>
          </a:bodyPr>
          <a:lstStyle/>
          <a:p>
            <a:r>
              <a:rPr lang="en-US" sz="1100" b="1" dirty="0">
                <a:solidFill>
                  <a:schemeClr val="tx1">
                    <a:lumMod val="65000"/>
                    <a:lumOff val="35000"/>
                  </a:schemeClr>
                </a:solidFill>
                <a:latin typeface="Century Gothic" pitchFamily="34" charset="0"/>
              </a:rPr>
              <a:t>1</a:t>
            </a:r>
          </a:p>
        </p:txBody>
      </p:sp>
      <p:sp>
        <p:nvSpPr>
          <p:cNvPr id="32" name="TextBox 31"/>
          <p:cNvSpPr txBox="1"/>
          <p:nvPr/>
        </p:nvSpPr>
        <p:spPr>
          <a:xfrm>
            <a:off x="343338" y="4772710"/>
            <a:ext cx="308422" cy="261610"/>
          </a:xfrm>
          <a:prstGeom prst="rect">
            <a:avLst/>
          </a:prstGeom>
          <a:noFill/>
        </p:spPr>
        <p:txBody>
          <a:bodyPr wrap="square" lIns="91338" tIns="45667" rIns="91338" bIns="45667" rtlCol="0">
            <a:spAutoFit/>
          </a:bodyPr>
          <a:lstStyle/>
          <a:p>
            <a:r>
              <a:rPr lang="en-US" sz="1100" b="1" dirty="0">
                <a:solidFill>
                  <a:schemeClr val="tx1">
                    <a:lumMod val="65000"/>
                    <a:lumOff val="35000"/>
                  </a:schemeClr>
                </a:solidFill>
                <a:latin typeface="Century Gothic" pitchFamily="34" charset="0"/>
              </a:rPr>
              <a:t>2</a:t>
            </a:r>
          </a:p>
        </p:txBody>
      </p:sp>
      <p:sp>
        <p:nvSpPr>
          <p:cNvPr id="33" name="TextBox 32"/>
          <p:cNvSpPr txBox="1"/>
          <p:nvPr/>
        </p:nvSpPr>
        <p:spPr>
          <a:xfrm>
            <a:off x="332585" y="6840864"/>
            <a:ext cx="308422" cy="261610"/>
          </a:xfrm>
          <a:prstGeom prst="rect">
            <a:avLst/>
          </a:prstGeom>
          <a:noFill/>
        </p:spPr>
        <p:txBody>
          <a:bodyPr wrap="square" lIns="91338" tIns="45667" rIns="91338" bIns="45667" rtlCol="0">
            <a:spAutoFit/>
          </a:bodyPr>
          <a:lstStyle/>
          <a:p>
            <a:r>
              <a:rPr lang="en-US" sz="1100" b="1" dirty="0">
                <a:solidFill>
                  <a:schemeClr val="tx1">
                    <a:lumMod val="65000"/>
                    <a:lumOff val="35000"/>
                  </a:schemeClr>
                </a:solidFill>
                <a:latin typeface="Century Gothic" pitchFamily="34" charset="0"/>
              </a:rPr>
              <a:t>3</a:t>
            </a:r>
          </a:p>
        </p:txBody>
      </p:sp>
      <p:sp>
        <p:nvSpPr>
          <p:cNvPr id="34" name="TextBox 33"/>
          <p:cNvSpPr txBox="1"/>
          <p:nvPr/>
        </p:nvSpPr>
        <p:spPr>
          <a:xfrm>
            <a:off x="341399" y="8773072"/>
            <a:ext cx="308422" cy="261610"/>
          </a:xfrm>
          <a:prstGeom prst="rect">
            <a:avLst/>
          </a:prstGeom>
          <a:noFill/>
        </p:spPr>
        <p:txBody>
          <a:bodyPr wrap="square" lIns="91338" tIns="45667" rIns="91338" bIns="45667" rtlCol="0">
            <a:spAutoFit/>
          </a:bodyPr>
          <a:lstStyle/>
          <a:p>
            <a:r>
              <a:rPr lang="en-US" sz="1100" b="1" dirty="0">
                <a:solidFill>
                  <a:schemeClr val="tx1">
                    <a:lumMod val="65000"/>
                    <a:lumOff val="35000"/>
                  </a:schemeClr>
                </a:solidFill>
                <a:latin typeface="Century Gothic" pitchFamily="34" charset="0"/>
              </a:rPr>
              <a:t>4</a:t>
            </a:r>
          </a:p>
        </p:txBody>
      </p:sp>
      <p:pic>
        <p:nvPicPr>
          <p:cNvPr id="35" name="Picture 34" descr="icons square-14.png"/>
          <p:cNvPicPr>
            <a:picLocks noChangeAspect="1"/>
          </p:cNvPicPr>
          <p:nvPr/>
        </p:nvPicPr>
        <p:blipFill>
          <a:blip r:embed="rId3" cstate="print"/>
          <a:stretch>
            <a:fillRect/>
          </a:stretch>
        </p:blipFill>
        <p:spPr>
          <a:xfrm>
            <a:off x="4" y="0"/>
            <a:ext cx="1055914" cy="1121615"/>
          </a:xfrm>
          <a:prstGeom prst="rect">
            <a:avLst/>
          </a:prstGeom>
        </p:spPr>
      </p:pic>
      <p:sp>
        <p:nvSpPr>
          <p:cNvPr id="36" name="TextBox 35"/>
          <p:cNvSpPr txBox="1"/>
          <p:nvPr/>
        </p:nvSpPr>
        <p:spPr>
          <a:xfrm>
            <a:off x="930894" y="305786"/>
            <a:ext cx="4064852" cy="531266"/>
          </a:xfrm>
          <a:prstGeom prst="rect">
            <a:avLst/>
          </a:prstGeom>
          <a:noFill/>
        </p:spPr>
        <p:txBody>
          <a:bodyPr wrap="square" lIns="91338" tIns="45667" rIns="91338" bIns="45667" rtlCol="0">
            <a:spAutoFit/>
          </a:bodyPr>
          <a:lstStyle/>
          <a:p>
            <a:r>
              <a:rPr lang="en-US" sz="1400" b="1" dirty="0">
                <a:solidFill>
                  <a:schemeClr val="tx1">
                    <a:lumMod val="85000"/>
                    <a:lumOff val="15000"/>
                  </a:schemeClr>
                </a:solidFill>
                <a:latin typeface="Century Gothic" pitchFamily="34" charset="0"/>
              </a:rPr>
              <a:t>Apprenticeship	</a:t>
            </a:r>
            <a:endParaRPr lang="en-US" sz="1400" i="1" dirty="0">
              <a:solidFill>
                <a:schemeClr val="tx1">
                  <a:lumMod val="85000"/>
                  <a:lumOff val="15000"/>
                </a:schemeClr>
              </a:solidFill>
              <a:latin typeface="Century Gothic" pitchFamily="34" charset="0"/>
            </a:endParaRPr>
          </a:p>
          <a:p>
            <a:r>
              <a:rPr lang="en-US" sz="1400" dirty="0">
                <a:solidFill>
                  <a:schemeClr val="tx1">
                    <a:lumMod val="85000"/>
                    <a:lumOff val="15000"/>
                  </a:schemeClr>
                </a:solidFill>
                <a:latin typeface="Century Gothic" pitchFamily="34" charset="0"/>
              </a:rPr>
              <a:t>Unit Guide – </a:t>
            </a:r>
            <a:r>
              <a:rPr lang="en-US" sz="1400" i="1" dirty="0">
                <a:solidFill>
                  <a:schemeClr val="tx1">
                    <a:lumMod val="85000"/>
                    <a:lumOff val="15000"/>
                  </a:schemeClr>
                </a:solidFill>
                <a:latin typeface="Century Gothic" pitchFamily="34" charset="0"/>
              </a:rPr>
              <a:t>The Tech Challenge</a:t>
            </a:r>
            <a:endParaRPr lang="en-US" sz="1200" i="1" dirty="0">
              <a:solidFill>
                <a:schemeClr val="tx1">
                  <a:lumMod val="85000"/>
                  <a:lumOff val="15000"/>
                </a:schemeClr>
              </a:solidFill>
              <a:latin typeface="Century Gothic" pitchFamily="34" charset="0"/>
            </a:endParaRPr>
          </a:p>
        </p:txBody>
      </p:sp>
      <p:sp>
        <p:nvSpPr>
          <p:cNvPr id="37" name="TextBox 36"/>
          <p:cNvSpPr txBox="1"/>
          <p:nvPr/>
        </p:nvSpPr>
        <p:spPr>
          <a:xfrm>
            <a:off x="825190" y="2029529"/>
            <a:ext cx="2397512" cy="1107996"/>
          </a:xfrm>
          <a:prstGeom prst="rect">
            <a:avLst/>
          </a:prstGeom>
          <a:noFill/>
        </p:spPr>
        <p:txBody>
          <a:bodyPr wrap="square" lIns="91338" tIns="45667" rIns="91338" bIns="45667" rtlCol="0">
            <a:spAutoFit/>
          </a:bodyPr>
          <a:lstStyle/>
          <a:p>
            <a:pPr indent="-171249">
              <a:buFont typeface="Wingdings" pitchFamily="2" charset="2"/>
              <a:buChar char="§"/>
            </a:pPr>
            <a:r>
              <a:rPr lang="en-US" sz="1100" dirty="0">
                <a:solidFill>
                  <a:schemeClr val="tx1">
                    <a:lumMod val="85000"/>
                    <a:lumOff val="15000"/>
                  </a:schemeClr>
                </a:solidFill>
                <a:latin typeface="Century Gothic" pitchFamily="34" charset="0"/>
              </a:rPr>
              <a:t>Assume shared responsibility for collaborative work</a:t>
            </a:r>
          </a:p>
          <a:p>
            <a:pPr indent="-171249">
              <a:buFont typeface="Wingdings" pitchFamily="2" charset="2"/>
              <a:buChar char="§"/>
            </a:pPr>
            <a:r>
              <a:rPr lang="en-US" sz="1100" dirty="0">
                <a:solidFill>
                  <a:schemeClr val="tx1">
                    <a:lumMod val="85000"/>
                    <a:lumOff val="15000"/>
                  </a:schemeClr>
                </a:solidFill>
                <a:latin typeface="Century Gothic" pitchFamily="34" charset="0"/>
              </a:rPr>
              <a:t>Identify steps in a design process</a:t>
            </a:r>
          </a:p>
          <a:p>
            <a:r>
              <a:rPr lang="en-US" sz="1100" dirty="0">
                <a:solidFill>
                  <a:schemeClr val="tx1">
                    <a:lumMod val="85000"/>
                    <a:lumOff val="15000"/>
                  </a:schemeClr>
                </a:solidFill>
                <a:latin typeface="Century Gothic" pitchFamily="34" charset="0"/>
              </a:rPr>
              <a:t> </a:t>
            </a:r>
          </a:p>
          <a:p>
            <a:pPr marL="171249" indent="-171249">
              <a:buFontTx/>
              <a:buChar char="-"/>
            </a:pPr>
            <a:endParaRPr lang="en-US" sz="1100" dirty="0"/>
          </a:p>
        </p:txBody>
      </p:sp>
      <p:sp>
        <p:nvSpPr>
          <p:cNvPr id="50" name="TextBox 49"/>
          <p:cNvSpPr txBox="1"/>
          <p:nvPr/>
        </p:nvSpPr>
        <p:spPr>
          <a:xfrm>
            <a:off x="888380" y="4010722"/>
            <a:ext cx="2397512" cy="1954381"/>
          </a:xfrm>
          <a:prstGeom prst="rect">
            <a:avLst/>
          </a:prstGeom>
          <a:noFill/>
        </p:spPr>
        <p:txBody>
          <a:bodyPr wrap="square" lIns="91338" tIns="45667" rIns="91338" bIns="45667"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List the current ideas or products in the identified field for </a:t>
            </a:r>
            <a:r>
              <a:rPr lang="en-US" sz="1100" dirty="0">
                <a:solidFill>
                  <a:schemeClr val="tx1">
                    <a:lumMod val="85000"/>
                    <a:lumOff val="15000"/>
                  </a:schemeClr>
                </a:solidFill>
                <a:latin typeface="Century Gothic" pitchFamily="34" charset="0"/>
              </a:rPr>
              <a:t>innovation</a:t>
            </a:r>
          </a:p>
          <a:p>
            <a:pPr>
              <a:buFont typeface="Wingdings" pitchFamily="2" charset="2"/>
              <a:buChar char="§"/>
            </a:pPr>
            <a:r>
              <a:rPr lang="en-US" sz="1100" dirty="0">
                <a:solidFill>
                  <a:schemeClr val="tx1">
                    <a:lumMod val="85000"/>
                    <a:lumOff val="15000"/>
                  </a:schemeClr>
                </a:solidFill>
                <a:latin typeface="Century Gothic" pitchFamily="34" charset="0"/>
              </a:rPr>
              <a:t>Use a wide range of idea creation techniques, such as </a:t>
            </a:r>
            <a:r>
              <a:rPr lang="en-US" sz="1100" dirty="0">
                <a:solidFill>
                  <a:schemeClr val="tx1">
                    <a:lumMod val="85000"/>
                    <a:lumOff val="15000"/>
                  </a:schemeClr>
                </a:solidFill>
                <a:latin typeface="Century Gothic" pitchFamily="34" charset="0"/>
              </a:rPr>
              <a:t>brainstorming</a:t>
            </a:r>
          </a:p>
          <a:p>
            <a:pPr>
              <a:buFont typeface="Wingdings" pitchFamily="2" charset="2"/>
              <a:buChar char="§"/>
            </a:pPr>
            <a:r>
              <a:rPr lang="en-US" sz="1100" dirty="0">
                <a:solidFill>
                  <a:schemeClr val="tx1">
                    <a:lumMod val="85000"/>
                    <a:lumOff val="15000"/>
                  </a:schemeClr>
                </a:solidFill>
                <a:latin typeface="Century Gothic" pitchFamily="34" charset="0"/>
              </a:rPr>
              <a:t>Give and receive constructive feedback</a:t>
            </a:r>
          </a:p>
          <a:p>
            <a:endParaRPr lang="en-US" sz="1100" dirty="0">
              <a:solidFill>
                <a:schemeClr val="tx1">
                  <a:lumMod val="85000"/>
                  <a:lumOff val="15000"/>
                </a:schemeClr>
              </a:solidFill>
              <a:latin typeface="Century Gothic" pitchFamily="34" charset="0"/>
            </a:endParaRPr>
          </a:p>
          <a:p>
            <a:pPr>
              <a:buFont typeface="Wingdings" pitchFamily="2" charset="2"/>
              <a:buChar char="§"/>
            </a:pPr>
            <a:endParaRPr lang="en-US" sz="1100" dirty="0">
              <a:solidFill>
                <a:schemeClr val="tx1">
                  <a:lumMod val="85000"/>
                  <a:lumOff val="15000"/>
                </a:schemeClr>
              </a:solidFill>
              <a:latin typeface="Century Gothic" pitchFamily="34" charset="0"/>
            </a:endParaRPr>
          </a:p>
          <a:p>
            <a:pPr>
              <a:buFont typeface="Wingdings" pitchFamily="2" charset="2"/>
              <a:buChar char="§"/>
            </a:pPr>
            <a:endParaRPr lang="en-US" sz="1100" dirty="0">
              <a:solidFill>
                <a:schemeClr val="tx1">
                  <a:lumMod val="85000"/>
                  <a:lumOff val="15000"/>
                </a:schemeClr>
              </a:solidFill>
              <a:latin typeface="Century Gothic" pitchFamily="34" charset="0"/>
            </a:endParaRPr>
          </a:p>
        </p:txBody>
      </p:sp>
      <p:sp>
        <p:nvSpPr>
          <p:cNvPr id="53" name="TextBox 52"/>
          <p:cNvSpPr txBox="1"/>
          <p:nvPr/>
        </p:nvSpPr>
        <p:spPr>
          <a:xfrm>
            <a:off x="862361" y="6114595"/>
            <a:ext cx="2397512" cy="1107889"/>
          </a:xfrm>
          <a:prstGeom prst="rect">
            <a:avLst/>
          </a:prstGeom>
          <a:noFill/>
        </p:spPr>
        <p:txBody>
          <a:bodyPr wrap="square" lIns="91338" tIns="45667" rIns="91338" bIns="45667"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Create a list of possible ideas or </a:t>
            </a:r>
            <a:r>
              <a:rPr lang="en-US" sz="1100" dirty="0">
                <a:solidFill>
                  <a:schemeClr val="tx1">
                    <a:lumMod val="85000"/>
                    <a:lumOff val="15000"/>
                  </a:schemeClr>
                </a:solidFill>
                <a:latin typeface="Century Gothic" pitchFamily="34" charset="0"/>
              </a:rPr>
              <a:t>products</a:t>
            </a:r>
          </a:p>
          <a:p>
            <a:pPr>
              <a:buFont typeface="Wingdings" pitchFamily="2" charset="2"/>
              <a:buChar char="§"/>
            </a:pPr>
            <a:r>
              <a:rPr lang="en-US" sz="1100" dirty="0">
                <a:solidFill>
                  <a:schemeClr val="tx1">
                    <a:lumMod val="85000"/>
                    <a:lumOff val="15000"/>
                  </a:schemeClr>
                </a:solidFill>
                <a:latin typeface="Century Gothic" pitchFamily="34" charset="0"/>
              </a:rPr>
              <a:t>Exercise flexibility and willingness to be helpful in making necessary compromises to accomplish a common goal </a:t>
            </a:r>
          </a:p>
        </p:txBody>
      </p:sp>
      <p:sp>
        <p:nvSpPr>
          <p:cNvPr id="57" name="TextBox 56"/>
          <p:cNvSpPr txBox="1"/>
          <p:nvPr/>
        </p:nvSpPr>
        <p:spPr>
          <a:xfrm>
            <a:off x="903248" y="8062343"/>
            <a:ext cx="2397512" cy="1277273"/>
          </a:xfrm>
          <a:prstGeom prst="rect">
            <a:avLst/>
          </a:prstGeom>
          <a:noFill/>
        </p:spPr>
        <p:txBody>
          <a:bodyPr wrap="square" lIns="91338" tIns="45667" rIns="91338" bIns="45667"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Improve a product or process by gathering data and feedback on possible </a:t>
            </a:r>
            <a:r>
              <a:rPr lang="en-US" sz="1100" dirty="0">
                <a:solidFill>
                  <a:schemeClr val="tx1">
                    <a:lumMod val="85000"/>
                    <a:lumOff val="15000"/>
                  </a:schemeClr>
                </a:solidFill>
                <a:latin typeface="Century Gothic" pitchFamily="34" charset="0"/>
              </a:rPr>
              <a:t>options</a:t>
            </a:r>
          </a:p>
          <a:p>
            <a:pPr>
              <a:buFont typeface="Wingdings" pitchFamily="2" charset="2"/>
              <a:buChar char="§"/>
            </a:pPr>
            <a:r>
              <a:rPr lang="en-US" sz="1100" dirty="0">
                <a:solidFill>
                  <a:schemeClr val="tx1">
                    <a:lumMod val="85000"/>
                    <a:lumOff val="15000"/>
                  </a:schemeClr>
                </a:solidFill>
                <a:latin typeface="Century Gothic" pitchFamily="34" charset="0"/>
              </a:rPr>
              <a:t>Give and receive constructive feedback</a:t>
            </a:r>
          </a:p>
          <a:p>
            <a:pPr>
              <a:buFont typeface="Wingdings" pitchFamily="2" charset="2"/>
              <a:buChar char="§"/>
            </a:pPr>
            <a:endParaRPr lang="en-US" sz="1100" dirty="0">
              <a:solidFill>
                <a:schemeClr val="tx1">
                  <a:lumMod val="85000"/>
                  <a:lumOff val="15000"/>
                </a:schemeClr>
              </a:solidFill>
              <a:latin typeface="Century Gothic" pitchFamily="34" charset="0"/>
            </a:endParaRPr>
          </a:p>
          <a:p>
            <a:pPr>
              <a:buFont typeface="Wingdings" pitchFamily="2" charset="2"/>
              <a:buChar char="§"/>
            </a:pPr>
            <a:endParaRPr lang="en-US" sz="1100" dirty="0">
              <a:solidFill>
                <a:schemeClr val="tx1">
                  <a:lumMod val="85000"/>
                  <a:lumOff val="15000"/>
                </a:schemeClr>
              </a:solidFill>
              <a:latin typeface="Century Gothic" pitchFamily="34" charset="0"/>
            </a:endParaRPr>
          </a:p>
        </p:txBody>
      </p:sp>
      <p:sp>
        <p:nvSpPr>
          <p:cNvPr id="61" name="TextBox 60"/>
          <p:cNvSpPr txBox="1"/>
          <p:nvPr/>
        </p:nvSpPr>
        <p:spPr>
          <a:xfrm>
            <a:off x="3557241" y="3902932"/>
            <a:ext cx="1922811" cy="1954381"/>
          </a:xfrm>
          <a:prstGeom prst="rect">
            <a:avLst/>
          </a:prstGeom>
          <a:noFill/>
        </p:spPr>
        <p:txBody>
          <a:bodyPr wrap="square" lIns="91338" tIns="45667" rIns="91338" bIns="45667" rtlCol="0">
            <a:spAutoFit/>
          </a:bodyPr>
          <a:lstStyle/>
          <a:p>
            <a:r>
              <a:rPr lang="en-US" sz="1100" dirty="0"/>
              <a:t>Hook: Quick Design Challenge</a:t>
            </a:r>
          </a:p>
          <a:p>
            <a:r>
              <a:rPr lang="en-US" sz="1100" dirty="0"/>
              <a:t>Mini-lesson: Research and Brainstorming</a:t>
            </a:r>
          </a:p>
          <a:p>
            <a:r>
              <a:rPr lang="en-US" sz="1100" dirty="0"/>
              <a:t>Activity 1: Research existing solutions/ideas </a:t>
            </a:r>
          </a:p>
          <a:p>
            <a:r>
              <a:rPr lang="en-US" sz="1100" dirty="0"/>
              <a:t>Activity 2: Brainstorm, as a class, adaptations</a:t>
            </a:r>
          </a:p>
          <a:p>
            <a:r>
              <a:rPr lang="en-US" sz="1100" dirty="0"/>
              <a:t>Activity 3: Refine ideas as a team, journal recording time</a:t>
            </a:r>
          </a:p>
          <a:p>
            <a:r>
              <a:rPr lang="en-US" sz="1100" dirty="0"/>
              <a:t>Check for Understanding: Exit Ticket</a:t>
            </a:r>
            <a:endParaRPr lang="en-US" sz="1100" dirty="0"/>
          </a:p>
        </p:txBody>
      </p:sp>
      <p:sp>
        <p:nvSpPr>
          <p:cNvPr id="66" name="TextBox 65"/>
          <p:cNvSpPr txBox="1"/>
          <p:nvPr/>
        </p:nvSpPr>
        <p:spPr>
          <a:xfrm>
            <a:off x="3642731" y="1970049"/>
            <a:ext cx="1739590" cy="1938992"/>
          </a:xfrm>
          <a:prstGeom prst="rect">
            <a:avLst/>
          </a:prstGeom>
          <a:noFill/>
        </p:spPr>
        <p:txBody>
          <a:bodyPr wrap="square" lIns="91338" tIns="45667" rIns="91338" bIns="45667" rtlCol="0">
            <a:spAutoFit/>
          </a:bodyPr>
          <a:lstStyle/>
          <a:p>
            <a:r>
              <a:rPr lang="en-US" sz="1000" dirty="0"/>
              <a:t>Hook: Video of previous year’s Tech Challenge</a:t>
            </a:r>
          </a:p>
          <a:p>
            <a:r>
              <a:rPr lang="en-US" sz="1000" dirty="0"/>
              <a:t>Mini-Lesson: Share out of any previous competitors, team work, logistics</a:t>
            </a:r>
          </a:p>
          <a:p>
            <a:r>
              <a:rPr lang="en-US" sz="1000" dirty="0"/>
              <a:t>Activity 1: Review rules</a:t>
            </a:r>
          </a:p>
          <a:p>
            <a:r>
              <a:rPr lang="en-US" sz="1000" dirty="0"/>
              <a:t>Activity 2: Group Selection/Construct Journal</a:t>
            </a:r>
          </a:p>
          <a:p>
            <a:r>
              <a:rPr lang="en-US" sz="1000" dirty="0"/>
              <a:t>Activity 3: Knows/Need to Knows</a:t>
            </a:r>
          </a:p>
          <a:p>
            <a:r>
              <a:rPr lang="en-US" sz="1000" dirty="0"/>
              <a:t>Check for Understanding: Exit Ticket</a:t>
            </a:r>
            <a:endParaRPr lang="en-US" sz="1000" dirty="0"/>
          </a:p>
        </p:txBody>
      </p:sp>
      <p:sp>
        <p:nvSpPr>
          <p:cNvPr id="67" name="TextBox 66"/>
          <p:cNvSpPr txBox="1"/>
          <p:nvPr/>
        </p:nvSpPr>
        <p:spPr>
          <a:xfrm>
            <a:off x="3559728" y="6020729"/>
            <a:ext cx="1825083" cy="1954381"/>
          </a:xfrm>
          <a:prstGeom prst="rect">
            <a:avLst/>
          </a:prstGeom>
          <a:noFill/>
        </p:spPr>
        <p:txBody>
          <a:bodyPr wrap="square" lIns="91338" tIns="45667" rIns="91338" bIns="45667" rtlCol="0">
            <a:spAutoFit/>
          </a:bodyPr>
          <a:lstStyle/>
          <a:p>
            <a:r>
              <a:rPr lang="en-US" sz="1100" dirty="0"/>
              <a:t>Hook: Quick Design Challenge</a:t>
            </a:r>
          </a:p>
          <a:p>
            <a:r>
              <a:rPr lang="en-US" sz="1100" dirty="0"/>
              <a:t>Mini-lesson: </a:t>
            </a:r>
            <a:r>
              <a:rPr lang="en-US" sz="1100" dirty="0"/>
              <a:t>Prototyping</a:t>
            </a:r>
          </a:p>
          <a:p>
            <a:r>
              <a:rPr lang="en-US" sz="1100" dirty="0"/>
              <a:t>Activity 1: Share out ideas from journals</a:t>
            </a:r>
          </a:p>
          <a:p>
            <a:r>
              <a:rPr lang="en-US" sz="1100" dirty="0"/>
              <a:t>Activity 2: Build and test basic mockups </a:t>
            </a:r>
            <a:r>
              <a:rPr lang="en-US" sz="1100" dirty="0"/>
              <a:t>as </a:t>
            </a:r>
            <a:r>
              <a:rPr lang="en-US" sz="1100" dirty="0"/>
              <a:t>team</a:t>
            </a:r>
          </a:p>
          <a:p>
            <a:r>
              <a:rPr lang="en-US" sz="1100" dirty="0"/>
              <a:t>Activity 3: Reflect on designs, record in journals</a:t>
            </a:r>
          </a:p>
          <a:p>
            <a:r>
              <a:rPr lang="en-US" sz="1100" dirty="0"/>
              <a:t>Check for Understanding: Exit Ticket</a:t>
            </a:r>
            <a:endParaRPr lang="en-US" sz="1100" dirty="0"/>
          </a:p>
        </p:txBody>
      </p:sp>
      <p:sp>
        <p:nvSpPr>
          <p:cNvPr id="68" name="TextBox 67"/>
          <p:cNvSpPr txBox="1"/>
          <p:nvPr/>
        </p:nvSpPr>
        <p:spPr>
          <a:xfrm>
            <a:off x="3543300" y="7944937"/>
            <a:ext cx="1930400" cy="1954381"/>
          </a:xfrm>
          <a:prstGeom prst="rect">
            <a:avLst/>
          </a:prstGeom>
          <a:noFill/>
        </p:spPr>
        <p:txBody>
          <a:bodyPr wrap="square" lIns="91338" tIns="45667" rIns="91338" bIns="45667" rtlCol="0">
            <a:spAutoFit/>
          </a:bodyPr>
          <a:lstStyle/>
          <a:p>
            <a:r>
              <a:rPr lang="en-US" sz="1100" dirty="0"/>
              <a:t>Hook: Analyze hook from week 2</a:t>
            </a:r>
          </a:p>
          <a:p>
            <a:r>
              <a:rPr lang="en-US" sz="1100" dirty="0"/>
              <a:t>Mini-Lesson: Constructive </a:t>
            </a:r>
            <a:r>
              <a:rPr lang="en-US" sz="1100" dirty="0"/>
              <a:t>c</a:t>
            </a:r>
            <a:r>
              <a:rPr lang="en-US" sz="1100" dirty="0"/>
              <a:t>riticism and feedback</a:t>
            </a:r>
          </a:p>
          <a:p>
            <a:r>
              <a:rPr lang="en-US" sz="1100" dirty="0"/>
              <a:t>Activity 1: Gallery Walk</a:t>
            </a:r>
          </a:p>
          <a:p>
            <a:r>
              <a:rPr lang="en-US" sz="1100" dirty="0"/>
              <a:t>Activity 2: Reviewing gallery walk feedback</a:t>
            </a:r>
          </a:p>
          <a:p>
            <a:r>
              <a:rPr lang="en-US" sz="1100" dirty="0"/>
              <a:t>Activity 3: Update prototypes</a:t>
            </a:r>
          </a:p>
          <a:p>
            <a:r>
              <a:rPr lang="en-US" sz="1100" dirty="0"/>
              <a:t>Activity 4: Journaling</a:t>
            </a:r>
          </a:p>
          <a:p>
            <a:r>
              <a:rPr lang="en-US" sz="1100" dirty="0"/>
              <a:t>Check for Understanding: Exit Ticket</a:t>
            </a:r>
            <a:endParaRPr lang="en-US" sz="1100" dirty="0"/>
          </a:p>
        </p:txBody>
      </p:sp>
      <p:sp>
        <p:nvSpPr>
          <p:cNvPr id="38" name="TextBox 37"/>
          <p:cNvSpPr txBox="1"/>
          <p:nvPr/>
        </p:nvSpPr>
        <p:spPr>
          <a:xfrm>
            <a:off x="5617582" y="2122458"/>
            <a:ext cx="1739590" cy="1107889"/>
          </a:xfrm>
          <a:prstGeom prst="rect">
            <a:avLst/>
          </a:prstGeom>
          <a:noFill/>
        </p:spPr>
        <p:txBody>
          <a:bodyPr wrap="square" lIns="91338" tIns="45667" rIns="91338" bIns="45667" rtlCol="0">
            <a:spAutoFit/>
          </a:bodyPr>
          <a:lstStyle/>
          <a:p>
            <a:r>
              <a:rPr lang="en-US" sz="1100" dirty="0"/>
              <a:t>Students will gain an understanding of the rules and have a presentable format for their journals, which will form the framework for their WOW!</a:t>
            </a:r>
            <a:endParaRPr lang="en-US" sz="1100" dirty="0"/>
          </a:p>
        </p:txBody>
      </p:sp>
      <p:sp>
        <p:nvSpPr>
          <p:cNvPr id="39" name="TextBox 38"/>
          <p:cNvSpPr txBox="1"/>
          <p:nvPr/>
        </p:nvSpPr>
        <p:spPr>
          <a:xfrm>
            <a:off x="5706482" y="4217961"/>
            <a:ext cx="1739590" cy="938719"/>
          </a:xfrm>
          <a:prstGeom prst="rect">
            <a:avLst/>
          </a:prstGeom>
          <a:noFill/>
        </p:spPr>
        <p:txBody>
          <a:bodyPr wrap="square" lIns="91338" tIns="45667" rIns="91338" bIns="45667" rtlCol="0">
            <a:spAutoFit/>
          </a:bodyPr>
          <a:lstStyle/>
          <a:p>
            <a:r>
              <a:rPr lang="en-US" sz="1100" dirty="0"/>
              <a:t>Students will have a general idea of what they will be doing for the challenge by the end of the day</a:t>
            </a:r>
            <a:endParaRPr lang="en-US" sz="1100" dirty="0"/>
          </a:p>
        </p:txBody>
      </p:sp>
      <p:sp>
        <p:nvSpPr>
          <p:cNvPr id="40" name="TextBox 39"/>
          <p:cNvSpPr txBox="1"/>
          <p:nvPr/>
        </p:nvSpPr>
        <p:spPr>
          <a:xfrm>
            <a:off x="5738232" y="6230905"/>
            <a:ext cx="1739590" cy="769441"/>
          </a:xfrm>
          <a:prstGeom prst="rect">
            <a:avLst/>
          </a:prstGeom>
          <a:noFill/>
        </p:spPr>
        <p:txBody>
          <a:bodyPr wrap="square" lIns="91338" tIns="45667" rIns="91338" bIns="45667" rtlCol="0">
            <a:spAutoFit/>
          </a:bodyPr>
          <a:lstStyle/>
          <a:p>
            <a:r>
              <a:rPr lang="en-US" sz="1100" dirty="0"/>
              <a:t>Students will have physical mockups and the resulting data to share from their journal</a:t>
            </a:r>
            <a:endParaRPr lang="en-US" sz="1100" dirty="0"/>
          </a:p>
        </p:txBody>
      </p:sp>
      <p:sp>
        <p:nvSpPr>
          <p:cNvPr id="41" name="TextBox 40"/>
          <p:cNvSpPr txBox="1"/>
          <p:nvPr/>
        </p:nvSpPr>
        <p:spPr>
          <a:xfrm>
            <a:off x="5738232" y="8173999"/>
            <a:ext cx="1739590" cy="1107996"/>
          </a:xfrm>
          <a:prstGeom prst="rect">
            <a:avLst/>
          </a:prstGeom>
          <a:noFill/>
        </p:spPr>
        <p:txBody>
          <a:bodyPr wrap="square" lIns="91338" tIns="45667" rIns="91338" bIns="45667" rtlCol="0">
            <a:spAutoFit/>
          </a:bodyPr>
          <a:lstStyle/>
          <a:p>
            <a:r>
              <a:rPr lang="en-US" sz="1100" dirty="0"/>
              <a:t>Students will evaluate the primary features of their ideas from the previous week. This will provide content for their final presentations</a:t>
            </a:r>
            <a:endParaRPr lang="en-US" sz="1100"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5257808" y="5458274"/>
            <a:ext cx="2293707" cy="4368361"/>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23" tIns="50911" rIns="101823" bIns="50911" rtlCol="0" anchor="ctr"/>
          <a:lstStyle/>
          <a:p>
            <a:pPr algn="ctr"/>
            <a:endParaRPr lang="en-US"/>
          </a:p>
        </p:txBody>
      </p:sp>
      <p:sp>
        <p:nvSpPr>
          <p:cNvPr id="32" name="Rectangle 31"/>
          <p:cNvSpPr/>
          <p:nvPr/>
        </p:nvSpPr>
        <p:spPr>
          <a:xfrm>
            <a:off x="943163" y="223847"/>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823" tIns="50911" rIns="101823" bIns="50911" rtlCol="0" anchor="ctr"/>
          <a:lstStyle/>
          <a:p>
            <a:pPr algn="ctr"/>
            <a:endParaRPr lang="en-US" dirty="0">
              <a:solidFill>
                <a:schemeClr val="bg1">
                  <a:lumMod val="50000"/>
                </a:schemeClr>
              </a:solidFill>
            </a:endParaRPr>
          </a:p>
        </p:txBody>
      </p:sp>
      <p:sp>
        <p:nvSpPr>
          <p:cNvPr id="75" name="TextBox 74"/>
          <p:cNvSpPr txBox="1"/>
          <p:nvPr/>
        </p:nvSpPr>
        <p:spPr>
          <a:xfrm>
            <a:off x="175340" y="1402261"/>
            <a:ext cx="2896545" cy="321627"/>
          </a:xfrm>
          <a:prstGeom prst="rect">
            <a:avLst/>
          </a:prstGeom>
          <a:noFill/>
        </p:spPr>
        <p:txBody>
          <a:bodyPr wrap="square" lIns="101823" tIns="50911" rIns="101823" bIns="50911" rtlCol="0">
            <a:spAutoFit/>
          </a:bodyPr>
          <a:lstStyle/>
          <a:p>
            <a:r>
              <a:rPr lang="en-US" sz="1400" b="1" dirty="0">
                <a:solidFill>
                  <a:schemeClr val="tx1">
                    <a:lumMod val="85000"/>
                    <a:lumOff val="15000"/>
                  </a:schemeClr>
                </a:solidFill>
                <a:latin typeface="Century Gothic" pitchFamily="34" charset="0"/>
              </a:rPr>
              <a:t>Hook</a:t>
            </a:r>
            <a:endParaRPr lang="en-US" sz="1400" b="1" dirty="0">
              <a:solidFill>
                <a:schemeClr val="tx1">
                  <a:lumMod val="85000"/>
                  <a:lumOff val="15000"/>
                </a:schemeClr>
              </a:solidFill>
              <a:latin typeface="Century Gothic" pitchFamily="34" charset="0"/>
            </a:endParaRPr>
          </a:p>
        </p:txBody>
      </p:sp>
      <p:sp>
        <p:nvSpPr>
          <p:cNvPr id="57" name="TextBox 56"/>
          <p:cNvSpPr txBox="1"/>
          <p:nvPr/>
        </p:nvSpPr>
        <p:spPr>
          <a:xfrm>
            <a:off x="4163240" y="1402270"/>
            <a:ext cx="1098956" cy="541687"/>
          </a:xfrm>
          <a:prstGeom prst="rect">
            <a:avLst/>
          </a:prstGeom>
          <a:noFill/>
        </p:spPr>
        <p:txBody>
          <a:bodyPr wrap="square" lIns="101823" tIns="50911" rIns="101823" bIns="50911" rtlCol="0">
            <a:spAutoFit/>
          </a:bodyPr>
          <a:lstStyle/>
          <a:p>
            <a:r>
              <a:rPr lang="en-US" sz="1400" b="1" dirty="0">
                <a:solidFill>
                  <a:schemeClr val="tx1">
                    <a:lumMod val="85000"/>
                    <a:lumOff val="15000"/>
                  </a:schemeClr>
                </a:solidFill>
                <a:latin typeface="Century Gothic" pitchFamily="34" charset="0"/>
              </a:rPr>
              <a:t>      10 Minutes</a:t>
            </a:r>
            <a:endParaRPr lang="en-US" sz="1400" b="1" dirty="0">
              <a:solidFill>
                <a:schemeClr val="tx1">
                  <a:lumMod val="85000"/>
                  <a:lumOff val="15000"/>
                </a:schemeClr>
              </a:solidFill>
              <a:latin typeface="Century Gothic" pitchFamily="34" charset="0"/>
            </a:endParaRPr>
          </a:p>
        </p:txBody>
      </p:sp>
      <p:sp>
        <p:nvSpPr>
          <p:cNvPr id="27" name="TextBox 26"/>
          <p:cNvSpPr txBox="1"/>
          <p:nvPr/>
        </p:nvSpPr>
        <p:spPr>
          <a:xfrm>
            <a:off x="175340" y="5577170"/>
            <a:ext cx="2896545" cy="321627"/>
          </a:xfrm>
          <a:prstGeom prst="rect">
            <a:avLst/>
          </a:prstGeom>
          <a:noFill/>
        </p:spPr>
        <p:txBody>
          <a:bodyPr wrap="square" lIns="101823" tIns="50911" rIns="101823" bIns="50911" rtlCol="0">
            <a:spAutoFit/>
          </a:bodyPr>
          <a:lstStyle/>
          <a:p>
            <a:r>
              <a:rPr lang="en-US" sz="1400" b="1" dirty="0">
                <a:solidFill>
                  <a:schemeClr val="tx1">
                    <a:lumMod val="85000"/>
                    <a:lumOff val="15000"/>
                  </a:schemeClr>
                </a:solidFill>
                <a:latin typeface="Century Gothic" pitchFamily="34" charset="0"/>
              </a:rPr>
              <a:t>Mini-Lesson</a:t>
            </a:r>
            <a:endParaRPr lang="en-US" sz="1400" b="1" dirty="0">
              <a:solidFill>
                <a:schemeClr val="tx1">
                  <a:lumMod val="85000"/>
                  <a:lumOff val="15000"/>
                </a:schemeClr>
              </a:solidFill>
              <a:latin typeface="Century Gothic" pitchFamily="34" charset="0"/>
            </a:endParaRPr>
          </a:p>
        </p:txBody>
      </p:sp>
      <p:sp>
        <p:nvSpPr>
          <p:cNvPr id="29" name="TextBox 28"/>
          <p:cNvSpPr txBox="1"/>
          <p:nvPr/>
        </p:nvSpPr>
        <p:spPr>
          <a:xfrm>
            <a:off x="4206785" y="5577177"/>
            <a:ext cx="1098956" cy="541687"/>
          </a:xfrm>
          <a:prstGeom prst="rect">
            <a:avLst/>
          </a:prstGeom>
          <a:noFill/>
        </p:spPr>
        <p:txBody>
          <a:bodyPr wrap="square" lIns="101823" tIns="50911" rIns="101823" bIns="50911" rtlCol="0">
            <a:spAutoFit/>
          </a:bodyPr>
          <a:lstStyle/>
          <a:p>
            <a:r>
              <a:rPr lang="en-US" sz="1400" b="1" dirty="0">
                <a:solidFill>
                  <a:schemeClr val="tx1">
                    <a:lumMod val="85000"/>
                    <a:lumOff val="15000"/>
                  </a:schemeClr>
                </a:solidFill>
                <a:latin typeface="Century Gothic" pitchFamily="34" charset="0"/>
              </a:rPr>
              <a:t>     5</a:t>
            </a:r>
          </a:p>
          <a:p>
            <a:r>
              <a:rPr lang="en-US" sz="1400" b="1" dirty="0">
                <a:solidFill>
                  <a:schemeClr val="tx1">
                    <a:lumMod val="85000"/>
                    <a:lumOff val="15000"/>
                  </a:schemeClr>
                </a:solidFill>
                <a:latin typeface="Century Gothic" pitchFamily="34" charset="0"/>
              </a:rPr>
              <a:t>Minutes</a:t>
            </a:r>
            <a:endParaRPr lang="en-US" sz="1400" b="1" dirty="0">
              <a:solidFill>
                <a:schemeClr val="tx1">
                  <a:lumMod val="85000"/>
                  <a:lumOff val="15000"/>
                </a:schemeClr>
              </a:solidFill>
              <a:latin typeface="Century Gothic" pitchFamily="34" charset="0"/>
            </a:endParaRPr>
          </a:p>
        </p:txBody>
      </p:sp>
      <p:pic>
        <p:nvPicPr>
          <p:cNvPr id="33" name="Picture 32" descr="CitizenSchools.BW.jpg"/>
          <p:cNvPicPr>
            <a:picLocks noChangeAspect="1"/>
          </p:cNvPicPr>
          <p:nvPr/>
        </p:nvPicPr>
        <p:blipFill>
          <a:blip r:embed="rId2" cstate="print"/>
          <a:stretch>
            <a:fillRect/>
          </a:stretch>
        </p:blipFill>
        <p:spPr>
          <a:xfrm>
            <a:off x="5253230" y="239493"/>
            <a:ext cx="2290571" cy="634049"/>
          </a:xfrm>
          <a:prstGeom prst="rect">
            <a:avLst/>
          </a:prstGeom>
        </p:spPr>
      </p:pic>
      <p:cxnSp>
        <p:nvCxnSpPr>
          <p:cNvPr id="34" name="Straight Connector 33"/>
          <p:cNvCxnSpPr/>
          <p:nvPr/>
        </p:nvCxnSpPr>
        <p:spPr>
          <a:xfrm>
            <a:off x="236304" y="1688056"/>
            <a:ext cx="4902436"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25197" y="5873384"/>
            <a:ext cx="4924661"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5281753" y="1477109"/>
            <a:ext cx="2293707" cy="384048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23" tIns="50911" rIns="101823" bIns="50911" rtlCol="0" anchor="ctr"/>
          <a:lstStyle/>
          <a:p>
            <a:pPr algn="ctr"/>
            <a:endParaRPr lang="en-US"/>
          </a:p>
        </p:txBody>
      </p:sp>
      <p:pic>
        <p:nvPicPr>
          <p:cNvPr id="38" name="Picture 37" descr="Chat active 32x32.png"/>
          <p:cNvPicPr>
            <a:picLocks noChangeAspect="1"/>
          </p:cNvPicPr>
          <p:nvPr/>
        </p:nvPicPr>
        <p:blipFill>
          <a:blip r:embed="rId3" cstate="print"/>
          <a:stretch>
            <a:fillRect/>
          </a:stretch>
        </p:blipFill>
        <p:spPr>
          <a:xfrm>
            <a:off x="6886222" y="1472186"/>
            <a:ext cx="444105" cy="444105"/>
          </a:xfrm>
          <a:prstGeom prst="rect">
            <a:avLst/>
          </a:prstGeom>
        </p:spPr>
      </p:pic>
      <p:sp>
        <p:nvSpPr>
          <p:cNvPr id="40" name="TextBox 39"/>
          <p:cNvSpPr txBox="1"/>
          <p:nvPr/>
        </p:nvSpPr>
        <p:spPr>
          <a:xfrm>
            <a:off x="5370911" y="1547448"/>
            <a:ext cx="1873952" cy="321627"/>
          </a:xfrm>
          <a:prstGeom prst="rect">
            <a:avLst/>
          </a:prstGeom>
          <a:noFill/>
        </p:spPr>
        <p:txBody>
          <a:bodyPr wrap="square" lIns="101823" tIns="50911" rIns="101823" bIns="50911" rtlCol="0">
            <a:spAutoFit/>
          </a:bodyPr>
          <a:lstStyle/>
          <a:p>
            <a:r>
              <a:rPr lang="en-US" sz="1400" b="1" dirty="0">
                <a:solidFill>
                  <a:schemeClr val="tx1">
                    <a:lumMod val="65000"/>
                    <a:lumOff val="35000"/>
                  </a:schemeClr>
                </a:solidFill>
                <a:latin typeface="Century Gothic" pitchFamily="34" charset="0"/>
              </a:rPr>
              <a:t>Student Says…</a:t>
            </a:r>
            <a:endParaRPr lang="en-US" sz="1400" b="1" dirty="0">
              <a:solidFill>
                <a:schemeClr val="tx1">
                  <a:lumMod val="65000"/>
                  <a:lumOff val="35000"/>
                </a:schemeClr>
              </a:solidFill>
              <a:latin typeface="Century Gothic" pitchFamily="34" charset="0"/>
            </a:endParaRPr>
          </a:p>
        </p:txBody>
      </p:sp>
      <p:pic>
        <p:nvPicPr>
          <p:cNvPr id="39" name="Picture 38" descr="Zoom in 32x32.png"/>
          <p:cNvPicPr>
            <a:picLocks noChangeAspect="1"/>
          </p:cNvPicPr>
          <p:nvPr/>
        </p:nvPicPr>
        <p:blipFill>
          <a:blip r:embed="rId4" cstate="print"/>
          <a:stretch>
            <a:fillRect/>
          </a:stretch>
        </p:blipFill>
        <p:spPr>
          <a:xfrm>
            <a:off x="6983849" y="5568969"/>
            <a:ext cx="391526" cy="391525"/>
          </a:xfrm>
          <a:prstGeom prst="rect">
            <a:avLst/>
          </a:prstGeom>
        </p:spPr>
      </p:pic>
      <p:sp>
        <p:nvSpPr>
          <p:cNvPr id="41" name="TextBox 40"/>
          <p:cNvSpPr txBox="1"/>
          <p:nvPr/>
        </p:nvSpPr>
        <p:spPr>
          <a:xfrm>
            <a:off x="5349749" y="5590487"/>
            <a:ext cx="1809751" cy="321627"/>
          </a:xfrm>
          <a:prstGeom prst="rect">
            <a:avLst/>
          </a:prstGeom>
          <a:noFill/>
        </p:spPr>
        <p:txBody>
          <a:bodyPr wrap="square" lIns="101823" tIns="50911" rIns="101823" bIns="50911" rtlCol="0">
            <a:spAutoFit/>
          </a:bodyPr>
          <a:lstStyle/>
          <a:p>
            <a:r>
              <a:rPr lang="en-US" sz="1400" b="1" dirty="0">
                <a:solidFill>
                  <a:schemeClr val="tx1">
                    <a:lumMod val="65000"/>
                    <a:lumOff val="35000"/>
                  </a:schemeClr>
                </a:solidFill>
                <a:latin typeface="Century Gothic" pitchFamily="34" charset="0"/>
              </a:rPr>
              <a:t>Closer Look!</a:t>
            </a:r>
            <a:endParaRPr lang="en-US" sz="1400" b="1" dirty="0">
              <a:solidFill>
                <a:schemeClr val="tx1">
                  <a:lumMod val="65000"/>
                  <a:lumOff val="35000"/>
                </a:schemeClr>
              </a:solidFill>
              <a:latin typeface="Century Gothic" pitchFamily="34" charset="0"/>
            </a:endParaRPr>
          </a:p>
        </p:txBody>
      </p:sp>
      <p:sp>
        <p:nvSpPr>
          <p:cNvPr id="19" name="TextBox 18"/>
          <p:cNvSpPr txBox="1"/>
          <p:nvPr/>
        </p:nvSpPr>
        <p:spPr>
          <a:xfrm>
            <a:off x="172726" y="1844042"/>
            <a:ext cx="5003457" cy="3319081"/>
          </a:xfrm>
          <a:prstGeom prst="rect">
            <a:avLst/>
          </a:prstGeom>
          <a:noFill/>
        </p:spPr>
        <p:txBody>
          <a:bodyPr wrap="square" lIns="101823" tIns="50911" rIns="101823" bIns="50911"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Model the process of giving and receiving constructive feedback by analyzing the designs from the third week. </a:t>
            </a:r>
          </a:p>
          <a:p>
            <a:pPr>
              <a:buFont typeface="Wingdings" pitchFamily="2" charset="2"/>
              <a:buChar char="§"/>
            </a:pPr>
            <a:r>
              <a:rPr lang="en-US" sz="1100" dirty="0">
                <a:solidFill>
                  <a:schemeClr val="tx1">
                    <a:lumMod val="85000"/>
                    <a:lumOff val="15000"/>
                  </a:schemeClr>
                </a:solidFill>
                <a:latin typeface="Century Gothic" pitchFamily="34" charset="0"/>
              </a:rPr>
              <a:t>Either have the structures in front of the class or prepare a slideshow of photographs of each structure. </a:t>
            </a:r>
          </a:p>
          <a:p>
            <a:pPr>
              <a:buFont typeface="Wingdings" pitchFamily="2" charset="2"/>
              <a:buChar char="§"/>
            </a:pPr>
            <a:r>
              <a:rPr lang="en-US" sz="1100" dirty="0">
                <a:solidFill>
                  <a:schemeClr val="tx1">
                    <a:lumMod val="85000"/>
                    <a:lumOff val="15000"/>
                  </a:schemeClr>
                </a:solidFill>
                <a:latin typeface="Century Gothic" pitchFamily="34" charset="0"/>
              </a:rPr>
              <a:t>As a class, analyze each structure. Always </a:t>
            </a:r>
            <a:r>
              <a:rPr lang="en-US" sz="1100" dirty="0">
                <a:solidFill>
                  <a:schemeClr val="tx1">
                    <a:lumMod val="85000"/>
                    <a:lumOff val="15000"/>
                  </a:schemeClr>
                </a:solidFill>
                <a:latin typeface="Century Gothic" pitchFamily="34" charset="0"/>
              </a:rPr>
              <a:t>s</a:t>
            </a:r>
            <a:r>
              <a:rPr lang="en-US" sz="1100" dirty="0">
                <a:solidFill>
                  <a:schemeClr val="tx1">
                    <a:lumMod val="85000"/>
                    <a:lumOff val="15000"/>
                  </a:schemeClr>
                </a:solidFill>
                <a:latin typeface="Century Gothic" pitchFamily="34" charset="0"/>
              </a:rPr>
              <a:t>tart with something positive about the structure(e.g. they used very precise construction techniques) and then move on to places where they could have improvement (e.g. perhaps this group could have used more tape for support at this spot.)</a:t>
            </a:r>
          </a:p>
          <a:p>
            <a:pPr>
              <a:buFont typeface="Wingdings" pitchFamily="2" charset="2"/>
              <a:buChar char="§"/>
            </a:pPr>
            <a:r>
              <a:rPr lang="en-US" sz="1100" dirty="0">
                <a:solidFill>
                  <a:schemeClr val="tx1">
                    <a:lumMod val="85000"/>
                    <a:lumOff val="15000"/>
                  </a:schemeClr>
                </a:solidFill>
                <a:latin typeface="Century Gothic" pitchFamily="34" charset="0"/>
              </a:rPr>
              <a:t>The difference between this week and last is we are now analyzing structures with two levels of challenge, both being as tall as possible and capable of supporting weight. Focus on the trade-offs teams might have made between going for height and holding extra weight. </a:t>
            </a:r>
          </a:p>
          <a:p>
            <a:pPr>
              <a:buFont typeface="Wingdings" pitchFamily="2" charset="2"/>
              <a:buChar char="§"/>
            </a:pPr>
            <a:r>
              <a:rPr lang="en-US" sz="1100" dirty="0">
                <a:solidFill>
                  <a:schemeClr val="tx1">
                    <a:lumMod val="85000"/>
                    <a:lumOff val="15000"/>
                  </a:schemeClr>
                </a:solidFill>
                <a:latin typeface="Century Gothic" pitchFamily="34" charset="0"/>
              </a:rPr>
              <a:t>Avoid criticism without suggestions for improvement, ensure the conversation stays positive.   </a:t>
            </a:r>
          </a:p>
          <a:p>
            <a:pPr>
              <a:buFont typeface="Wingdings" pitchFamily="2" charset="2"/>
              <a:buChar char="§"/>
            </a:pPr>
            <a:r>
              <a:rPr lang="en-US" sz="1100" dirty="0">
                <a:solidFill>
                  <a:schemeClr val="tx1">
                    <a:lumMod val="85000"/>
                    <a:lumOff val="15000"/>
                  </a:schemeClr>
                </a:solidFill>
                <a:latin typeface="Century Gothic" pitchFamily="34" charset="0"/>
              </a:rPr>
              <a:t>Model the behavior of positive feedback for the students on the first few structures so they know how to participate. </a:t>
            </a:r>
          </a:p>
          <a:p>
            <a:pPr>
              <a:buFont typeface="Wingdings" pitchFamily="2" charset="2"/>
              <a:buChar char="§"/>
            </a:pPr>
            <a:r>
              <a:rPr lang="en-US" sz="1100" dirty="0">
                <a:solidFill>
                  <a:schemeClr val="tx1">
                    <a:lumMod val="85000"/>
                    <a:lumOff val="15000"/>
                  </a:schemeClr>
                </a:solidFill>
                <a:latin typeface="Century Gothic" pitchFamily="34" charset="0"/>
              </a:rPr>
              <a:t>Allot enough time for each structure such that the activity takes approximately 10 minutes and you get through every structure. </a:t>
            </a:r>
          </a:p>
        </p:txBody>
      </p:sp>
      <p:sp>
        <p:nvSpPr>
          <p:cNvPr id="20" name="TextBox 19"/>
          <p:cNvSpPr txBox="1"/>
          <p:nvPr/>
        </p:nvSpPr>
        <p:spPr>
          <a:xfrm>
            <a:off x="148414" y="6007693"/>
            <a:ext cx="5042573" cy="3026755"/>
          </a:xfrm>
          <a:prstGeom prst="rect">
            <a:avLst/>
          </a:prstGeom>
          <a:noFill/>
        </p:spPr>
        <p:txBody>
          <a:bodyPr wrap="square" lIns="101823" tIns="50911" rIns="101823" bIns="50911" rtlCol="0">
            <a:spAutoFit/>
          </a:bodyPr>
          <a:lstStyle/>
          <a:p>
            <a:pPr>
              <a:buFont typeface="Wingdings" pitchFamily="2" charset="2"/>
              <a:buChar char="§"/>
            </a:pPr>
            <a:r>
              <a:rPr lang="en-US" sz="1000" b="1" dirty="0">
                <a:solidFill>
                  <a:schemeClr val="tx1">
                    <a:lumMod val="85000"/>
                    <a:lumOff val="15000"/>
                  </a:schemeClr>
                </a:solidFill>
                <a:latin typeface="Century Gothic" pitchFamily="34" charset="0"/>
              </a:rPr>
              <a:t> Objectives / Agenda: </a:t>
            </a:r>
            <a:r>
              <a:rPr lang="en-US" sz="1000" dirty="0">
                <a:solidFill>
                  <a:schemeClr val="tx1">
                    <a:lumMod val="85000"/>
                    <a:lumOff val="15000"/>
                  </a:schemeClr>
                </a:solidFill>
                <a:latin typeface="Century Gothic" pitchFamily="34" charset="0"/>
              </a:rPr>
              <a:t>Go over the schedule for the day,  </a:t>
            </a:r>
            <a:endParaRPr lang="en-US" sz="1000" b="1" dirty="0">
              <a:solidFill>
                <a:schemeClr val="tx1">
                  <a:lumMod val="85000"/>
                  <a:lumOff val="15000"/>
                </a:schemeClr>
              </a:solidFill>
              <a:latin typeface="Century Gothic" pitchFamily="34" charset="0"/>
            </a:endParaRP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Preview assessment: </a:t>
            </a:r>
            <a:r>
              <a:rPr lang="en-US" sz="1000" dirty="0">
                <a:solidFill>
                  <a:schemeClr val="tx1">
                    <a:lumMod val="85000"/>
                    <a:lumOff val="15000"/>
                  </a:schemeClr>
                </a:solidFill>
                <a:latin typeface="Century Gothic" pitchFamily="34" charset="0"/>
              </a:rPr>
              <a:t>Today’s assessment will be an exit ticket. </a:t>
            </a:r>
            <a:endParaRPr lang="en-US" sz="1000" b="1" dirty="0">
              <a:solidFill>
                <a:schemeClr val="tx1">
                  <a:lumMod val="85000"/>
                  <a:lumOff val="15000"/>
                </a:schemeClr>
              </a:solidFill>
              <a:latin typeface="Century Gothic" pitchFamily="34" charset="0"/>
            </a:endParaRP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Direct Teach/Connections: </a:t>
            </a:r>
            <a:r>
              <a:rPr lang="en-US" sz="1000" dirty="0">
                <a:solidFill>
                  <a:schemeClr val="tx1">
                    <a:lumMod val="85000"/>
                    <a:lumOff val="15000"/>
                  </a:schemeClr>
                </a:solidFill>
                <a:latin typeface="Century Gothic" pitchFamily="34" charset="0"/>
              </a:rPr>
              <a:t>Explain how the previous activity was a model for how constructive criticism works best. The extra wrinkle this week is we had to analyze more complicated structures, looking for secondary characteristics. </a:t>
            </a:r>
            <a:r>
              <a:rPr lang="en-US" sz="1000" dirty="0">
                <a:latin typeface="Century Gothic"/>
                <a:cs typeface="Century Gothic"/>
              </a:rPr>
              <a:t>For both of the quick hooks, the primary features are whatever makes the towers tallest. The </a:t>
            </a:r>
            <a:r>
              <a:rPr lang="en-US" sz="1000" b="1" dirty="0">
                <a:latin typeface="Century Gothic"/>
                <a:cs typeface="Century Gothic"/>
              </a:rPr>
              <a:t>secondary </a:t>
            </a:r>
            <a:r>
              <a:rPr lang="en-US" sz="1000" b="1" dirty="0">
                <a:latin typeface="Century Gothic"/>
                <a:cs typeface="Century Gothic"/>
              </a:rPr>
              <a:t>characteristics </a:t>
            </a:r>
            <a:r>
              <a:rPr lang="en-US" sz="1000" dirty="0">
                <a:latin typeface="Century Gothic"/>
                <a:cs typeface="Century Gothic"/>
              </a:rPr>
              <a:t>are </a:t>
            </a:r>
            <a:r>
              <a:rPr lang="en-US" sz="1000" dirty="0">
                <a:latin typeface="Century Gothic"/>
                <a:cs typeface="Century Gothic"/>
              </a:rPr>
              <a:t>the ones that spin off or are required by other demands, i.e. carrying a book. These changes will vary from year to year and design to design. </a:t>
            </a: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Transition: </a:t>
            </a:r>
            <a:r>
              <a:rPr lang="en-US" sz="1000" dirty="0">
                <a:solidFill>
                  <a:schemeClr val="tx1">
                    <a:lumMod val="85000"/>
                    <a:lumOff val="15000"/>
                  </a:schemeClr>
                </a:solidFill>
                <a:latin typeface="Century Gothic" pitchFamily="34" charset="0"/>
              </a:rPr>
              <a:t>So, we’re going to take our practiced constructive criticism methods from the last activity and look at our designs for the Tech Challenge. Last week everyone updated their prototypes, today we’re going to do a gallery walk, explicitly focusing on any </a:t>
            </a:r>
            <a:r>
              <a:rPr lang="en-US" sz="1000" b="1" dirty="0">
                <a:solidFill>
                  <a:schemeClr val="tx1">
                    <a:lumMod val="85000"/>
                    <a:lumOff val="15000"/>
                  </a:schemeClr>
                </a:solidFill>
                <a:latin typeface="Century Gothic" pitchFamily="34" charset="0"/>
              </a:rPr>
              <a:t>secondary characteristics </a:t>
            </a:r>
            <a:r>
              <a:rPr lang="en-US" sz="1000" dirty="0">
                <a:solidFill>
                  <a:schemeClr val="tx1">
                    <a:lumMod val="85000"/>
                    <a:lumOff val="15000"/>
                  </a:schemeClr>
                </a:solidFill>
                <a:latin typeface="Century Gothic" pitchFamily="34" charset="0"/>
              </a:rPr>
              <a:t>and challenges that might arise from the initial plans (such as frames, controls, etc.) The structure will be very similar to last week, we’ll look at the gallery walk results in a structured way.  </a:t>
            </a:r>
            <a:endParaRPr lang="en-US" sz="1000" b="1" dirty="0">
              <a:solidFill>
                <a:schemeClr val="tx1">
                  <a:lumMod val="85000"/>
                  <a:lumOff val="15000"/>
                </a:schemeClr>
              </a:solidFill>
              <a:latin typeface="Century Gothic" pitchFamily="34" charset="0"/>
            </a:endParaRPr>
          </a:p>
        </p:txBody>
      </p:sp>
      <p:pic>
        <p:nvPicPr>
          <p:cNvPr id="21" name="Picture 20" descr="icons square-14.png"/>
          <p:cNvPicPr>
            <a:picLocks noChangeAspect="1"/>
          </p:cNvPicPr>
          <p:nvPr/>
        </p:nvPicPr>
        <p:blipFill>
          <a:blip r:embed="rId5" cstate="print"/>
          <a:stretch>
            <a:fillRect/>
          </a:stretch>
        </p:blipFill>
        <p:spPr>
          <a:xfrm>
            <a:off x="4" y="6"/>
            <a:ext cx="1055914" cy="1121616"/>
          </a:xfrm>
          <a:prstGeom prst="rect">
            <a:avLst/>
          </a:prstGeom>
        </p:spPr>
      </p:pic>
      <p:sp>
        <p:nvSpPr>
          <p:cNvPr id="22" name="TextBox 21"/>
          <p:cNvSpPr txBox="1"/>
          <p:nvPr/>
        </p:nvSpPr>
        <p:spPr>
          <a:xfrm>
            <a:off x="930894" y="305791"/>
            <a:ext cx="3743848" cy="595319"/>
          </a:xfrm>
          <a:prstGeom prst="rect">
            <a:avLst/>
          </a:prstGeom>
          <a:noFill/>
        </p:spPr>
        <p:txBody>
          <a:bodyPr wrap="square" lIns="101823" tIns="50911" rIns="101823" bIns="50911"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a:t>
            </a:r>
            <a:r>
              <a:rPr lang="en-US" sz="1600" b="1" dirty="0">
                <a:solidFill>
                  <a:schemeClr val="tx1">
                    <a:lumMod val="85000"/>
                    <a:lumOff val="15000"/>
                  </a:schemeClr>
                </a:solidFill>
                <a:latin typeface="Century Gothic" pitchFamily="34" charset="0"/>
              </a:rPr>
              <a:t>5</a:t>
            </a:r>
            <a:r>
              <a:rPr lang="en-US" sz="1600" b="1" dirty="0">
                <a:solidFill>
                  <a:schemeClr val="tx1">
                    <a:lumMod val="85000"/>
                    <a:lumOff val="15000"/>
                  </a:schemeClr>
                </a:solidFill>
                <a:latin typeface="Century Gothic" pitchFamily="34" charset="0"/>
              </a:rPr>
              <a:t> </a:t>
            </a:r>
            <a:r>
              <a:rPr lang="en-US" sz="1300" dirty="0">
                <a:solidFill>
                  <a:schemeClr val="tx1">
                    <a:lumMod val="85000"/>
                    <a:lumOff val="15000"/>
                  </a:schemeClr>
                </a:solidFill>
                <a:latin typeface="Century Gothic" pitchFamily="34" charset="0"/>
              </a:rPr>
              <a:t>– page 2</a:t>
            </a:r>
            <a:endParaRPr lang="en-US" sz="1300" b="1" dirty="0">
              <a:solidFill>
                <a:schemeClr val="tx1">
                  <a:lumMod val="85000"/>
                  <a:lumOff val="15000"/>
                </a:schemeClr>
              </a:solidFill>
              <a:latin typeface="Century Gothic" pitchFamily="34" charset="0"/>
            </a:endParaRPr>
          </a:p>
        </p:txBody>
      </p:sp>
      <p:sp>
        <p:nvSpPr>
          <p:cNvPr id="23" name="TextBox 22"/>
          <p:cNvSpPr txBox="1"/>
          <p:nvPr/>
        </p:nvSpPr>
        <p:spPr>
          <a:xfrm>
            <a:off x="5486402" y="1951465"/>
            <a:ext cx="2018371" cy="3149804"/>
          </a:xfrm>
          <a:prstGeom prst="rect">
            <a:avLst/>
          </a:prstGeom>
          <a:noFill/>
        </p:spPr>
        <p:txBody>
          <a:bodyPr wrap="square" lIns="101823" tIns="50911" rIns="101823" bIns="50911" rtlCol="0">
            <a:spAutoFit/>
          </a:bodyPr>
          <a:lstStyle/>
          <a:p>
            <a:r>
              <a:rPr lang="en-US" sz="1100" dirty="0"/>
              <a:t>“What is a secondary feature and what is primary?”</a:t>
            </a:r>
          </a:p>
          <a:p>
            <a:r>
              <a:rPr lang="en-US" sz="1100" i="1" dirty="0"/>
              <a:t>For both of the quick hooks, the primary features are whatever makes the towers tallest. The secondary (or derived) features are the ones that spin off or are required by other demands, i.e. carrying a book. These changes will vary from year to year and design to design. </a:t>
            </a:r>
            <a:endParaRPr lang="en-US" sz="1100" i="1" dirty="0"/>
          </a:p>
          <a:p>
            <a:r>
              <a:rPr lang="en-US" sz="1100" i="1" dirty="0"/>
              <a:t>This will also be covered in the mini-lesson, the hook is meant to get them thinking about the differences between primary and secondary without necessarily going too in depth or worrying about vocabulary</a:t>
            </a:r>
            <a:endParaRPr lang="en-US" sz="1100" i="1" dirty="0"/>
          </a:p>
        </p:txBody>
      </p:sp>
      <p:sp>
        <p:nvSpPr>
          <p:cNvPr id="25" name="TextBox 24"/>
          <p:cNvSpPr txBox="1"/>
          <p:nvPr/>
        </p:nvSpPr>
        <p:spPr>
          <a:xfrm>
            <a:off x="196955" y="1041015"/>
            <a:ext cx="7315201" cy="507832"/>
          </a:xfrm>
          <a:prstGeom prst="rect">
            <a:avLst/>
          </a:prstGeom>
          <a:noFill/>
          <a:ln>
            <a:noFill/>
          </a:ln>
        </p:spPr>
        <p:txBody>
          <a:bodyPr wrap="square" lIns="101823" tIns="50911" rIns="101823" bIns="50911" rtlCol="0">
            <a:spAutoFit/>
          </a:bodyPr>
          <a:lstStyle/>
          <a:p>
            <a:pPr>
              <a:buFont typeface="Wingdings" pitchFamily="2" charset="2"/>
              <a:buChar char="§"/>
            </a:pPr>
            <a:r>
              <a:rPr lang="en-US" sz="1300" dirty="0"/>
              <a:t>Objective: </a:t>
            </a:r>
            <a:r>
              <a:rPr lang="en-US" sz="1300" dirty="0">
                <a:solidFill>
                  <a:schemeClr val="tx1">
                    <a:lumMod val="85000"/>
                    <a:lumOff val="15000"/>
                  </a:schemeClr>
                </a:solidFill>
                <a:latin typeface="Century Gothic" pitchFamily="34" charset="0"/>
              </a:rPr>
              <a:t>Exercise flexibility and willingness to be helpful in making necessary compromises to accomplish a common goal </a:t>
            </a:r>
          </a:p>
        </p:txBody>
      </p:sp>
      <p:sp>
        <p:nvSpPr>
          <p:cNvPr id="26" name="TextBox 25"/>
          <p:cNvSpPr txBox="1"/>
          <p:nvPr/>
        </p:nvSpPr>
        <p:spPr>
          <a:xfrm>
            <a:off x="5267960" y="6084856"/>
            <a:ext cx="2331720" cy="2149819"/>
          </a:xfrm>
          <a:prstGeom prst="rect">
            <a:avLst/>
          </a:prstGeom>
          <a:noFill/>
        </p:spPr>
        <p:txBody>
          <a:bodyPr wrap="square" lIns="101823" tIns="50911" rIns="101823" bIns="50911" rtlCol="0">
            <a:spAutoFit/>
          </a:bodyPr>
          <a:lstStyle/>
          <a:p>
            <a:r>
              <a:rPr lang="en-US" sz="1200" dirty="0"/>
              <a:t>The term “secondary feature” isn’t necessarily a technical term, it is an invented construct intended to get students thinking about what issues might arise from their initial thoughts or plans. That is, it gets them thinking about the supporting components of their design, not simply the primary solution which can be easy to focus on.  </a:t>
            </a:r>
            <a:endParaRPr lang="en-US" sz="1200" dirty="0"/>
          </a:p>
        </p:txBody>
      </p:sp>
    </p:spTree>
    <p:extLst>
      <p:ext uri="{BB962C8B-B14F-4D97-AF65-F5344CB8AC3E}">
        <p14:creationId xmlns:p14="http://schemas.microsoft.com/office/powerpoint/2010/main" val="33079590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943163" y="223847"/>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823" tIns="50911" rIns="101823" bIns="50911" rtlCol="0" anchor="ctr"/>
          <a:lstStyle/>
          <a:p>
            <a:pPr algn="ctr"/>
            <a:endParaRPr lang="en-US" dirty="0">
              <a:solidFill>
                <a:schemeClr val="bg1">
                  <a:lumMod val="50000"/>
                </a:schemeClr>
              </a:solidFill>
            </a:endParaRPr>
          </a:p>
        </p:txBody>
      </p:sp>
      <p:sp>
        <p:nvSpPr>
          <p:cNvPr id="75" name="TextBox 74"/>
          <p:cNvSpPr txBox="1"/>
          <p:nvPr/>
        </p:nvSpPr>
        <p:spPr>
          <a:xfrm>
            <a:off x="175333" y="1408701"/>
            <a:ext cx="3279067" cy="533704"/>
          </a:xfrm>
          <a:prstGeom prst="rect">
            <a:avLst/>
          </a:prstGeom>
          <a:noFill/>
        </p:spPr>
        <p:txBody>
          <a:bodyPr wrap="square" lIns="101823" tIns="50911" rIns="101823" bIns="50911" rtlCol="0">
            <a:spAutoFit/>
          </a:bodyPr>
          <a:lstStyle/>
          <a:p>
            <a:r>
              <a:rPr lang="en-US" sz="1400" b="1" dirty="0">
                <a:solidFill>
                  <a:schemeClr val="tx1">
                    <a:lumMod val="85000"/>
                    <a:lumOff val="15000"/>
                  </a:schemeClr>
                </a:solidFill>
                <a:latin typeface="Century Gothic" pitchFamily="34" charset="0"/>
              </a:rPr>
              <a:t>Activity 1 Gallery walk – Secondary features/challenges	</a:t>
            </a:r>
            <a:endParaRPr lang="en-US" sz="1400" b="1" dirty="0">
              <a:solidFill>
                <a:schemeClr val="tx1">
                  <a:lumMod val="85000"/>
                  <a:lumOff val="15000"/>
                </a:schemeClr>
              </a:solidFill>
              <a:latin typeface="Century Gothic" pitchFamily="34" charset="0"/>
            </a:endParaRPr>
          </a:p>
        </p:txBody>
      </p:sp>
      <p:sp>
        <p:nvSpPr>
          <p:cNvPr id="58" name="TextBox 57"/>
          <p:cNvSpPr txBox="1"/>
          <p:nvPr/>
        </p:nvSpPr>
        <p:spPr>
          <a:xfrm>
            <a:off x="172722" y="5029206"/>
            <a:ext cx="3969947" cy="761747"/>
          </a:xfrm>
          <a:prstGeom prst="rect">
            <a:avLst/>
          </a:prstGeom>
          <a:noFill/>
        </p:spPr>
        <p:txBody>
          <a:bodyPr wrap="square" lIns="101823" tIns="50911" rIns="101823" bIns="50911" rtlCol="0">
            <a:spAutoFit/>
          </a:bodyPr>
          <a:lstStyle/>
          <a:p>
            <a:r>
              <a:rPr lang="en-US" sz="1400" b="1" dirty="0">
                <a:solidFill>
                  <a:schemeClr val="tx1">
                    <a:lumMod val="85000"/>
                    <a:lumOff val="15000"/>
                  </a:schemeClr>
                </a:solidFill>
                <a:latin typeface="Century Gothic" pitchFamily="34" charset="0"/>
              </a:rPr>
              <a:t>Activity </a:t>
            </a:r>
            <a:r>
              <a:rPr lang="en-US" sz="1400" b="1" dirty="0">
                <a:solidFill>
                  <a:schemeClr val="tx1">
                    <a:lumMod val="85000"/>
                    <a:lumOff val="15000"/>
                  </a:schemeClr>
                </a:solidFill>
                <a:latin typeface="Century Gothic" pitchFamily="34" charset="0"/>
              </a:rPr>
              <a:t>2 </a:t>
            </a:r>
            <a:r>
              <a:rPr lang="en-US" sz="1400" b="1" dirty="0">
                <a:solidFill>
                  <a:schemeClr val="tx1">
                    <a:lumMod val="85000"/>
                    <a:lumOff val="15000"/>
                  </a:schemeClr>
                </a:solidFill>
                <a:latin typeface="Century Gothic" pitchFamily="34" charset="0"/>
              </a:rPr>
              <a:t>Review gallery walk </a:t>
            </a:r>
          </a:p>
          <a:p>
            <a:r>
              <a:rPr lang="en-US" sz="1400" b="1" dirty="0">
                <a:solidFill>
                  <a:schemeClr val="tx1">
                    <a:lumMod val="85000"/>
                    <a:lumOff val="15000"/>
                  </a:schemeClr>
                </a:solidFill>
                <a:latin typeface="Century Gothic" pitchFamily="34" charset="0"/>
              </a:rPr>
              <a:t>f</a:t>
            </a:r>
            <a:r>
              <a:rPr lang="en-US" sz="1400" b="1" dirty="0">
                <a:solidFill>
                  <a:schemeClr val="tx1">
                    <a:lumMod val="85000"/>
                    <a:lumOff val="15000"/>
                  </a:schemeClr>
                </a:solidFill>
                <a:latin typeface="Century Gothic" pitchFamily="34" charset="0"/>
              </a:rPr>
              <a:t>eedback</a:t>
            </a:r>
            <a:endParaRPr lang="en-US" sz="1400" b="1" dirty="0">
              <a:solidFill>
                <a:schemeClr val="tx1">
                  <a:lumMod val="85000"/>
                  <a:lumOff val="15000"/>
                </a:schemeClr>
              </a:solidFill>
              <a:latin typeface="Century Gothic" pitchFamily="34" charset="0"/>
            </a:endParaRPr>
          </a:p>
          <a:p>
            <a:endParaRPr lang="en-US" sz="1400" b="1" dirty="0">
              <a:solidFill>
                <a:schemeClr val="tx1">
                  <a:lumMod val="85000"/>
                  <a:lumOff val="15000"/>
                </a:schemeClr>
              </a:solidFill>
              <a:latin typeface="Century Gothic" pitchFamily="34" charset="0"/>
            </a:endParaRPr>
          </a:p>
        </p:txBody>
      </p:sp>
      <p:sp>
        <p:nvSpPr>
          <p:cNvPr id="21" name="TextBox 20"/>
          <p:cNvSpPr txBox="1"/>
          <p:nvPr/>
        </p:nvSpPr>
        <p:spPr>
          <a:xfrm>
            <a:off x="4163240" y="1408705"/>
            <a:ext cx="1098956" cy="541687"/>
          </a:xfrm>
          <a:prstGeom prst="rect">
            <a:avLst/>
          </a:prstGeom>
          <a:noFill/>
        </p:spPr>
        <p:txBody>
          <a:bodyPr wrap="square" lIns="101823" tIns="50911" rIns="101823" bIns="50911" rtlCol="0">
            <a:spAutoFit/>
          </a:bodyPr>
          <a:lstStyle/>
          <a:p>
            <a:r>
              <a:rPr lang="en-US" sz="1400" b="1" dirty="0">
                <a:solidFill>
                  <a:schemeClr val="tx1">
                    <a:lumMod val="85000"/>
                    <a:lumOff val="15000"/>
                  </a:schemeClr>
                </a:solidFill>
                <a:latin typeface="Century Gothic" pitchFamily="34" charset="0"/>
              </a:rPr>
              <a:t>     10 Minutes</a:t>
            </a:r>
            <a:endParaRPr lang="en-US" sz="1400" b="1" dirty="0">
              <a:solidFill>
                <a:schemeClr val="tx1">
                  <a:lumMod val="85000"/>
                  <a:lumOff val="15000"/>
                </a:schemeClr>
              </a:solidFill>
              <a:latin typeface="Century Gothic" pitchFamily="34" charset="0"/>
            </a:endParaRPr>
          </a:p>
        </p:txBody>
      </p:sp>
      <p:sp>
        <p:nvSpPr>
          <p:cNvPr id="22" name="TextBox 21"/>
          <p:cNvSpPr txBox="1"/>
          <p:nvPr/>
        </p:nvSpPr>
        <p:spPr>
          <a:xfrm>
            <a:off x="4231645" y="5029206"/>
            <a:ext cx="1098956" cy="541687"/>
          </a:xfrm>
          <a:prstGeom prst="rect">
            <a:avLst/>
          </a:prstGeom>
          <a:noFill/>
        </p:spPr>
        <p:txBody>
          <a:bodyPr wrap="square" lIns="101823" tIns="50911" rIns="101823" bIns="50911" rtlCol="0">
            <a:spAutoFit/>
          </a:bodyPr>
          <a:lstStyle/>
          <a:p>
            <a:r>
              <a:rPr lang="en-US" sz="1400" b="1" dirty="0">
                <a:solidFill>
                  <a:schemeClr val="tx1">
                    <a:lumMod val="85000"/>
                    <a:lumOff val="15000"/>
                  </a:schemeClr>
                </a:solidFill>
                <a:latin typeface="Century Gothic" pitchFamily="34" charset="0"/>
              </a:rPr>
              <a:t>15    Minutes</a:t>
            </a:r>
            <a:endParaRPr lang="en-US" sz="1400" b="1" dirty="0">
              <a:solidFill>
                <a:schemeClr val="tx1">
                  <a:lumMod val="85000"/>
                  <a:lumOff val="15000"/>
                </a:schemeClr>
              </a:solidFill>
              <a:latin typeface="Century Gothic" pitchFamily="34" charset="0"/>
            </a:endParaRPr>
          </a:p>
        </p:txBody>
      </p:sp>
      <p:pic>
        <p:nvPicPr>
          <p:cNvPr id="31" name="Picture 30" descr="CitizenSchools.BW.jpg"/>
          <p:cNvPicPr>
            <a:picLocks noChangeAspect="1"/>
          </p:cNvPicPr>
          <p:nvPr/>
        </p:nvPicPr>
        <p:blipFill>
          <a:blip r:embed="rId2" cstate="print"/>
          <a:stretch>
            <a:fillRect/>
          </a:stretch>
        </p:blipFill>
        <p:spPr>
          <a:xfrm>
            <a:off x="5253230" y="239493"/>
            <a:ext cx="2290571" cy="634049"/>
          </a:xfrm>
          <a:prstGeom prst="rect">
            <a:avLst/>
          </a:prstGeom>
        </p:spPr>
      </p:pic>
      <p:sp>
        <p:nvSpPr>
          <p:cNvPr id="40" name="Rectangle 39"/>
          <p:cNvSpPr/>
          <p:nvPr/>
        </p:nvSpPr>
        <p:spPr>
          <a:xfrm>
            <a:off x="5257808" y="1250959"/>
            <a:ext cx="2293707" cy="4092575"/>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23" tIns="50911" rIns="101823" bIns="50911" rtlCol="0" anchor="ctr"/>
          <a:lstStyle/>
          <a:p>
            <a:pPr algn="ctr"/>
            <a:endParaRPr lang="en-US"/>
          </a:p>
        </p:txBody>
      </p:sp>
      <p:sp>
        <p:nvSpPr>
          <p:cNvPr id="41" name="Rectangle 40"/>
          <p:cNvSpPr/>
          <p:nvPr/>
        </p:nvSpPr>
        <p:spPr>
          <a:xfrm>
            <a:off x="5257808" y="5464175"/>
            <a:ext cx="2293707" cy="4362450"/>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23" tIns="50911" rIns="101823" bIns="50911" rtlCol="0" anchor="ctr"/>
          <a:lstStyle/>
          <a:p>
            <a:pPr algn="ctr"/>
            <a:endParaRPr lang="en-US"/>
          </a:p>
        </p:txBody>
      </p:sp>
      <p:sp>
        <p:nvSpPr>
          <p:cNvPr id="42" name="TextBox 41"/>
          <p:cNvSpPr txBox="1"/>
          <p:nvPr/>
        </p:nvSpPr>
        <p:spPr>
          <a:xfrm>
            <a:off x="5366166" y="5614984"/>
            <a:ext cx="1809751" cy="321627"/>
          </a:xfrm>
          <a:prstGeom prst="rect">
            <a:avLst/>
          </a:prstGeom>
          <a:noFill/>
        </p:spPr>
        <p:txBody>
          <a:bodyPr wrap="square" lIns="101823" tIns="50911" rIns="101823" bIns="50911" rtlCol="0">
            <a:spAutoFit/>
          </a:bodyPr>
          <a:lstStyle/>
          <a:p>
            <a:r>
              <a:rPr lang="en-US" sz="1400" b="1" dirty="0">
                <a:solidFill>
                  <a:schemeClr val="tx1">
                    <a:lumMod val="65000"/>
                    <a:lumOff val="35000"/>
                  </a:schemeClr>
                </a:solidFill>
                <a:latin typeface="Century Gothic" pitchFamily="34" charset="0"/>
              </a:rPr>
              <a:t>Additional Notes</a:t>
            </a:r>
            <a:endParaRPr lang="en-US" sz="1400" b="1" dirty="0">
              <a:solidFill>
                <a:schemeClr val="tx1">
                  <a:lumMod val="65000"/>
                  <a:lumOff val="35000"/>
                </a:schemeClr>
              </a:solidFill>
              <a:latin typeface="Century Gothic" pitchFamily="34" charset="0"/>
            </a:endParaRPr>
          </a:p>
        </p:txBody>
      </p:sp>
      <p:pic>
        <p:nvPicPr>
          <p:cNvPr id="43" name="Picture 42" descr="Pie chart 32x32.png"/>
          <p:cNvPicPr>
            <a:picLocks noChangeAspect="1"/>
          </p:cNvPicPr>
          <p:nvPr/>
        </p:nvPicPr>
        <p:blipFill>
          <a:blip r:embed="rId3" cstate="print"/>
          <a:stretch>
            <a:fillRect/>
          </a:stretch>
        </p:blipFill>
        <p:spPr>
          <a:xfrm>
            <a:off x="7021534" y="1371474"/>
            <a:ext cx="393844" cy="393843"/>
          </a:xfrm>
          <a:prstGeom prst="rect">
            <a:avLst/>
          </a:prstGeom>
        </p:spPr>
      </p:pic>
      <p:pic>
        <p:nvPicPr>
          <p:cNvPr id="45" name="Picture 44" descr="Document 32x32.png"/>
          <p:cNvPicPr>
            <a:picLocks noChangeAspect="1"/>
          </p:cNvPicPr>
          <p:nvPr/>
        </p:nvPicPr>
        <p:blipFill>
          <a:blip r:embed="rId4" cstate="print"/>
          <a:stretch>
            <a:fillRect/>
          </a:stretch>
        </p:blipFill>
        <p:spPr>
          <a:xfrm>
            <a:off x="7031810" y="5575964"/>
            <a:ext cx="393844" cy="393843"/>
          </a:xfrm>
          <a:prstGeom prst="rect">
            <a:avLst/>
          </a:prstGeom>
        </p:spPr>
      </p:pic>
      <p:sp>
        <p:nvSpPr>
          <p:cNvPr id="46" name="TextBox 45"/>
          <p:cNvSpPr txBox="1"/>
          <p:nvPr/>
        </p:nvSpPr>
        <p:spPr>
          <a:xfrm>
            <a:off x="5381805" y="1413911"/>
            <a:ext cx="1809751" cy="321627"/>
          </a:xfrm>
          <a:prstGeom prst="rect">
            <a:avLst/>
          </a:prstGeom>
          <a:noFill/>
        </p:spPr>
        <p:txBody>
          <a:bodyPr wrap="square" lIns="101823" tIns="50911" rIns="101823" bIns="50911" rtlCol="0">
            <a:spAutoFit/>
          </a:bodyPr>
          <a:lstStyle/>
          <a:p>
            <a:r>
              <a:rPr lang="en-US" sz="1400" b="1" dirty="0">
                <a:solidFill>
                  <a:schemeClr val="tx1">
                    <a:lumMod val="65000"/>
                    <a:lumOff val="35000"/>
                  </a:schemeClr>
                </a:solidFill>
                <a:latin typeface="Century Gothic" pitchFamily="34" charset="0"/>
              </a:rPr>
              <a:t>Missing Parts…</a:t>
            </a:r>
            <a:endParaRPr lang="en-US" sz="1400" b="1" dirty="0">
              <a:solidFill>
                <a:schemeClr val="tx1">
                  <a:lumMod val="65000"/>
                  <a:lumOff val="35000"/>
                </a:schemeClr>
              </a:solidFill>
              <a:latin typeface="Century Gothic" pitchFamily="34" charset="0"/>
            </a:endParaRPr>
          </a:p>
        </p:txBody>
      </p:sp>
      <p:cxnSp>
        <p:nvCxnSpPr>
          <p:cNvPr id="47" name="Straight Connector 46"/>
          <p:cNvCxnSpPr/>
          <p:nvPr/>
        </p:nvCxnSpPr>
        <p:spPr>
          <a:xfrm>
            <a:off x="236303" y="1694492"/>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59082" y="5280660"/>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8" name="Picture 17" descr="icons square-14.png"/>
          <p:cNvPicPr>
            <a:picLocks noChangeAspect="1"/>
          </p:cNvPicPr>
          <p:nvPr/>
        </p:nvPicPr>
        <p:blipFill>
          <a:blip r:embed="rId5" cstate="print"/>
          <a:stretch>
            <a:fillRect/>
          </a:stretch>
        </p:blipFill>
        <p:spPr>
          <a:xfrm>
            <a:off x="4" y="6"/>
            <a:ext cx="1055914" cy="1121616"/>
          </a:xfrm>
          <a:prstGeom prst="rect">
            <a:avLst/>
          </a:prstGeom>
        </p:spPr>
      </p:pic>
      <p:sp>
        <p:nvSpPr>
          <p:cNvPr id="19" name="TextBox 18"/>
          <p:cNvSpPr txBox="1"/>
          <p:nvPr/>
        </p:nvSpPr>
        <p:spPr>
          <a:xfrm>
            <a:off x="930894" y="305791"/>
            <a:ext cx="3743848" cy="595319"/>
          </a:xfrm>
          <a:prstGeom prst="rect">
            <a:avLst/>
          </a:prstGeom>
          <a:noFill/>
        </p:spPr>
        <p:txBody>
          <a:bodyPr wrap="square" lIns="101823" tIns="50911" rIns="101823" bIns="50911"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5 </a:t>
            </a:r>
            <a:r>
              <a:rPr lang="en-US" sz="1300" dirty="0">
                <a:solidFill>
                  <a:schemeClr val="tx1">
                    <a:lumMod val="85000"/>
                    <a:lumOff val="15000"/>
                  </a:schemeClr>
                </a:solidFill>
                <a:latin typeface="Century Gothic" pitchFamily="34" charset="0"/>
              </a:rPr>
              <a:t>– page 3</a:t>
            </a:r>
            <a:endParaRPr lang="en-US" sz="1300" b="1" dirty="0">
              <a:solidFill>
                <a:schemeClr val="tx1">
                  <a:lumMod val="85000"/>
                  <a:lumOff val="15000"/>
                </a:schemeClr>
              </a:solidFill>
              <a:latin typeface="Century Gothic" pitchFamily="34" charset="0"/>
            </a:endParaRPr>
          </a:p>
        </p:txBody>
      </p:sp>
      <p:sp>
        <p:nvSpPr>
          <p:cNvPr id="23" name="TextBox 22"/>
          <p:cNvSpPr txBox="1"/>
          <p:nvPr/>
        </p:nvSpPr>
        <p:spPr>
          <a:xfrm>
            <a:off x="5267960" y="6084856"/>
            <a:ext cx="2331720" cy="2872805"/>
          </a:xfrm>
          <a:prstGeom prst="rect">
            <a:avLst/>
          </a:prstGeom>
          <a:noFill/>
        </p:spPr>
        <p:txBody>
          <a:bodyPr wrap="square" lIns="101823" tIns="50911" rIns="101823" bIns="50911" rtlCol="0">
            <a:spAutoFit/>
          </a:bodyPr>
          <a:lstStyle/>
          <a:p>
            <a:r>
              <a:rPr lang="en-US" sz="1200" dirty="0"/>
              <a:t>At this point, as the leader in the classroom, you should have a pretty clear idea of what supplies you might have to gather for final device construction. Throughout the process you should have been guiding the students down paths that didn’t require extremely specialized equipment, but they might need something you don’t normally have readily available in classrooms. Pay attention to the students’ plans and try to gather whatever is needed by next week, when real construction begins.  </a:t>
            </a:r>
            <a:endParaRPr lang="en-US" sz="1200" dirty="0"/>
          </a:p>
        </p:txBody>
      </p:sp>
      <p:sp>
        <p:nvSpPr>
          <p:cNvPr id="2" name="TextBox 1"/>
          <p:cNvSpPr txBox="1"/>
          <p:nvPr/>
        </p:nvSpPr>
        <p:spPr>
          <a:xfrm>
            <a:off x="1093896" y="2710183"/>
            <a:ext cx="205635" cy="410593"/>
          </a:xfrm>
          <a:prstGeom prst="rect">
            <a:avLst/>
          </a:prstGeom>
          <a:noFill/>
        </p:spPr>
        <p:txBody>
          <a:bodyPr wrap="none" lIns="101823" tIns="50911" rIns="101823" bIns="50911" rtlCol="0">
            <a:spAutoFit/>
          </a:bodyPr>
          <a:lstStyle/>
          <a:p>
            <a:endParaRPr lang="en-US" dirty="0"/>
          </a:p>
        </p:txBody>
      </p:sp>
      <p:sp>
        <p:nvSpPr>
          <p:cNvPr id="3" name="TextBox 2"/>
          <p:cNvSpPr txBox="1"/>
          <p:nvPr/>
        </p:nvSpPr>
        <p:spPr>
          <a:xfrm>
            <a:off x="431800" y="1844043"/>
            <a:ext cx="4577080" cy="2811250"/>
          </a:xfrm>
          <a:prstGeom prst="rect">
            <a:avLst/>
          </a:prstGeom>
          <a:noFill/>
        </p:spPr>
        <p:txBody>
          <a:bodyPr wrap="square" lIns="101823" tIns="50911" rIns="101823" bIns="50911"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Have </a:t>
            </a:r>
            <a:r>
              <a:rPr lang="en-US" sz="1100" dirty="0">
                <a:solidFill>
                  <a:schemeClr val="tx1">
                    <a:lumMod val="85000"/>
                    <a:lumOff val="15000"/>
                  </a:schemeClr>
                </a:solidFill>
                <a:latin typeface="Century Gothic" pitchFamily="34" charset="0"/>
              </a:rPr>
              <a:t>each team set their prototype around the room in a place other students can walk by. </a:t>
            </a:r>
            <a:endParaRPr lang="en-US" sz="1100" dirty="0">
              <a:solidFill>
                <a:schemeClr val="tx1">
                  <a:lumMod val="85000"/>
                  <a:lumOff val="15000"/>
                </a:schemeClr>
              </a:solidFill>
              <a:latin typeface="Century Gothic" pitchFamily="34" charset="0"/>
            </a:endParaRPr>
          </a:p>
          <a:p>
            <a:pPr>
              <a:buFont typeface="Wingdings" pitchFamily="2" charset="2"/>
              <a:buChar char="§"/>
            </a:pPr>
            <a:r>
              <a:rPr lang="en-US" sz="1100" dirty="0">
                <a:solidFill>
                  <a:schemeClr val="tx1">
                    <a:lumMod val="85000"/>
                    <a:lumOff val="15000"/>
                  </a:schemeClr>
                </a:solidFill>
                <a:latin typeface="Century Gothic" pitchFamily="34" charset="0"/>
              </a:rPr>
              <a:t>Give </a:t>
            </a:r>
            <a:r>
              <a:rPr lang="en-US" sz="1100" dirty="0">
                <a:solidFill>
                  <a:schemeClr val="tx1">
                    <a:lumMod val="85000"/>
                    <a:lumOff val="15000"/>
                  </a:schemeClr>
                </a:solidFill>
                <a:latin typeface="Century Gothic" pitchFamily="34" charset="0"/>
              </a:rPr>
              <a:t>each student a few post-it notes and have them walk around, writing notes about the other groups prototypes on their notes. </a:t>
            </a:r>
            <a:endParaRPr lang="en-US" sz="1100" dirty="0">
              <a:solidFill>
                <a:schemeClr val="tx1">
                  <a:lumMod val="85000"/>
                  <a:lumOff val="15000"/>
                </a:schemeClr>
              </a:solidFill>
              <a:latin typeface="Century Gothic" pitchFamily="34" charset="0"/>
            </a:endParaRPr>
          </a:p>
          <a:p>
            <a:pPr>
              <a:buFont typeface="Wingdings" pitchFamily="2" charset="2"/>
              <a:buChar char="§"/>
            </a:pPr>
            <a:r>
              <a:rPr lang="en-US" sz="1100" dirty="0">
                <a:solidFill>
                  <a:schemeClr val="tx1">
                    <a:lumMod val="85000"/>
                    <a:lumOff val="15000"/>
                  </a:schemeClr>
                </a:solidFill>
                <a:latin typeface="Century Gothic" pitchFamily="34" charset="0"/>
              </a:rPr>
              <a:t>We are specifically focusing on any secondary challenges or features, not the initial ideas. Those have been analyzed quite closely at this point, we’re now going to think about the supporting pieces around that central idea. </a:t>
            </a:r>
          </a:p>
          <a:p>
            <a:pPr>
              <a:buFont typeface="Wingdings" pitchFamily="2" charset="2"/>
              <a:buChar char="§"/>
            </a:pPr>
            <a:r>
              <a:rPr lang="en-US" sz="1100" dirty="0">
                <a:solidFill>
                  <a:schemeClr val="tx1">
                    <a:lumMod val="85000"/>
                    <a:lumOff val="15000"/>
                  </a:schemeClr>
                </a:solidFill>
                <a:latin typeface="Century Gothic" pitchFamily="34" charset="0"/>
              </a:rPr>
              <a:t>Tell </a:t>
            </a:r>
            <a:r>
              <a:rPr lang="en-US" sz="1100" dirty="0">
                <a:solidFill>
                  <a:schemeClr val="tx1">
                    <a:lumMod val="85000"/>
                    <a:lumOff val="15000"/>
                  </a:schemeClr>
                </a:solidFill>
                <a:latin typeface="Century Gothic" pitchFamily="34" charset="0"/>
              </a:rPr>
              <a:t>the students to share both positive feedback and suggestions for </a:t>
            </a:r>
            <a:r>
              <a:rPr lang="en-US" sz="1100" dirty="0">
                <a:solidFill>
                  <a:schemeClr val="tx1">
                    <a:lumMod val="85000"/>
                    <a:lumOff val="15000"/>
                  </a:schemeClr>
                </a:solidFill>
                <a:latin typeface="Century Gothic" pitchFamily="34" charset="0"/>
              </a:rPr>
              <a:t>improvement, just as we modeled with the hook.</a:t>
            </a:r>
          </a:p>
          <a:p>
            <a:pPr>
              <a:buFont typeface="Wingdings" pitchFamily="2" charset="2"/>
              <a:buChar char="§"/>
            </a:pPr>
            <a:r>
              <a:rPr lang="en-US" sz="1100" dirty="0">
                <a:solidFill>
                  <a:schemeClr val="tx1">
                    <a:lumMod val="85000"/>
                    <a:lumOff val="15000"/>
                  </a:schemeClr>
                </a:solidFill>
                <a:latin typeface="Century Gothic" pitchFamily="34" charset="0"/>
              </a:rPr>
              <a:t> </a:t>
            </a:r>
            <a:r>
              <a:rPr lang="en-US" sz="1100" dirty="0">
                <a:solidFill>
                  <a:schemeClr val="tx1">
                    <a:lumMod val="85000"/>
                    <a:lumOff val="15000"/>
                  </a:schemeClr>
                </a:solidFill>
                <a:latin typeface="Century Gothic" pitchFamily="34" charset="0"/>
              </a:rPr>
              <a:t>Do not write simply negative comments or criticisms without suggestions for improvement</a:t>
            </a:r>
            <a:r>
              <a:rPr lang="en-US" sz="1100" dirty="0">
                <a:solidFill>
                  <a:schemeClr val="tx1">
                    <a:lumMod val="85000"/>
                    <a:lumOff val="15000"/>
                  </a:schemeClr>
                </a:solidFill>
                <a:latin typeface="Century Gothic" pitchFamily="34" charset="0"/>
              </a:rPr>
              <a:t>.</a:t>
            </a:r>
          </a:p>
          <a:p>
            <a:pPr>
              <a:buFont typeface="Wingdings" pitchFamily="2" charset="2"/>
              <a:buChar char="§"/>
            </a:pPr>
            <a:r>
              <a:rPr lang="en-US" sz="1100" dirty="0">
                <a:solidFill>
                  <a:schemeClr val="tx1">
                    <a:lumMod val="85000"/>
                    <a:lumOff val="15000"/>
                  </a:schemeClr>
                </a:solidFill>
                <a:latin typeface="Century Gothic" pitchFamily="34" charset="0"/>
              </a:rPr>
              <a:t>An example of constructive criticism for this part would look like: “Your device looks difficult to move around, I would suggest putting wheels on the base.” </a:t>
            </a:r>
          </a:p>
        </p:txBody>
      </p:sp>
      <p:sp>
        <p:nvSpPr>
          <p:cNvPr id="26" name="TextBox 25"/>
          <p:cNvSpPr txBox="1"/>
          <p:nvPr/>
        </p:nvSpPr>
        <p:spPr>
          <a:xfrm>
            <a:off x="172726" y="922020"/>
            <a:ext cx="7315201" cy="507832"/>
          </a:xfrm>
          <a:prstGeom prst="rect">
            <a:avLst/>
          </a:prstGeom>
          <a:noFill/>
          <a:ln>
            <a:noFill/>
          </a:ln>
        </p:spPr>
        <p:txBody>
          <a:bodyPr wrap="square" lIns="101823" tIns="50911" rIns="101823" bIns="50911" rtlCol="0">
            <a:spAutoFit/>
          </a:bodyPr>
          <a:lstStyle/>
          <a:p>
            <a:pPr>
              <a:buFont typeface="Wingdings" pitchFamily="2" charset="2"/>
              <a:buChar char="§"/>
            </a:pPr>
            <a:r>
              <a:rPr lang="en-US" sz="1300" dirty="0"/>
              <a:t>Objective</a:t>
            </a:r>
            <a:r>
              <a:rPr lang="en-US" sz="1300" dirty="0"/>
              <a:t>: </a:t>
            </a:r>
            <a:r>
              <a:rPr lang="en-US" sz="1300" dirty="0">
                <a:solidFill>
                  <a:schemeClr val="tx1">
                    <a:lumMod val="85000"/>
                    <a:lumOff val="15000"/>
                  </a:schemeClr>
                </a:solidFill>
                <a:latin typeface="Century Gothic" pitchFamily="34" charset="0"/>
              </a:rPr>
              <a:t>Exercise flexibility and willingness to be helpful in making necessary compromises to accomplish a common goal </a:t>
            </a:r>
          </a:p>
        </p:txBody>
      </p:sp>
      <p:sp>
        <p:nvSpPr>
          <p:cNvPr id="24" name="TextBox 23"/>
          <p:cNvSpPr txBox="1"/>
          <p:nvPr/>
        </p:nvSpPr>
        <p:spPr>
          <a:xfrm>
            <a:off x="431800" y="5532122"/>
            <a:ext cx="4577080" cy="2134141"/>
          </a:xfrm>
          <a:prstGeom prst="rect">
            <a:avLst/>
          </a:prstGeom>
          <a:noFill/>
        </p:spPr>
        <p:txBody>
          <a:bodyPr wrap="square" lIns="101823" tIns="50911" rIns="101823" bIns="50911"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Have the teams retrieve their binders, post-it notes and prototypes. Pass out copies of the activity worksheet attached at the end.</a:t>
            </a:r>
          </a:p>
          <a:p>
            <a:pPr>
              <a:buFont typeface="Wingdings" pitchFamily="2" charset="2"/>
              <a:buChar char="§"/>
            </a:pPr>
            <a:r>
              <a:rPr lang="en-US" sz="1100" dirty="0">
                <a:solidFill>
                  <a:schemeClr val="tx1">
                    <a:lumMod val="85000"/>
                    <a:lumOff val="15000"/>
                  </a:schemeClr>
                </a:solidFill>
                <a:latin typeface="Century Gothic" pitchFamily="34" charset="0"/>
              </a:rPr>
              <a:t>H</a:t>
            </a:r>
            <a:r>
              <a:rPr lang="en-US" sz="1100" dirty="0">
                <a:solidFill>
                  <a:schemeClr val="tx1">
                    <a:lumMod val="85000"/>
                    <a:lumOff val="15000"/>
                  </a:schemeClr>
                </a:solidFill>
                <a:latin typeface="Century Gothic" pitchFamily="34" charset="0"/>
              </a:rPr>
              <a:t>ave the students fill out the worksheets, transcribing the feedback into two categories: Summary of secondary feature and proposed solution. </a:t>
            </a:r>
          </a:p>
          <a:p>
            <a:pPr>
              <a:buFont typeface="Wingdings" pitchFamily="2" charset="2"/>
              <a:buChar char="§"/>
            </a:pPr>
            <a:r>
              <a:rPr lang="en-US" sz="1100" dirty="0">
                <a:solidFill>
                  <a:schemeClr val="tx1">
                    <a:lumMod val="85000"/>
                    <a:lumOff val="15000"/>
                  </a:schemeClr>
                </a:solidFill>
                <a:latin typeface="Century Gothic" pitchFamily="34" charset="0"/>
              </a:rPr>
              <a:t>Once they have transcribed everything, have them try to find common themes. Do many peers think they will have to plan for one issue in particular? Do many notes suggest similar solutions? As a team, decide what they think is a priority for their design and what changes or improvements they might have to make. </a:t>
            </a:r>
          </a:p>
          <a:p>
            <a:pPr>
              <a:buFont typeface="Wingdings" pitchFamily="2" charset="2"/>
              <a:buChar char="§"/>
            </a:pPr>
            <a:r>
              <a:rPr lang="en-US" sz="1100" dirty="0">
                <a:solidFill>
                  <a:schemeClr val="tx1">
                    <a:lumMod val="85000"/>
                    <a:lumOff val="15000"/>
                  </a:schemeClr>
                </a:solidFill>
                <a:latin typeface="Century Gothic" pitchFamily="34" charset="0"/>
              </a:rPr>
              <a:t>They might need multiple worksheets to complete the activity</a:t>
            </a:r>
            <a:endParaRPr lang="en-US" sz="1100" dirty="0">
              <a:solidFill>
                <a:schemeClr val="tx1">
                  <a:lumMod val="85000"/>
                  <a:lumOff val="15000"/>
                </a:schemeClr>
              </a:solidFill>
              <a:latin typeface="Century Gothic" pitchFamily="34" charset="0"/>
            </a:endParaRPr>
          </a:p>
        </p:txBody>
      </p:sp>
      <p:sp>
        <p:nvSpPr>
          <p:cNvPr id="25" name="TextBox 24"/>
          <p:cNvSpPr txBox="1"/>
          <p:nvPr/>
        </p:nvSpPr>
        <p:spPr>
          <a:xfrm>
            <a:off x="5267960" y="1844046"/>
            <a:ext cx="2331720" cy="2522229"/>
          </a:xfrm>
          <a:prstGeom prst="rect">
            <a:avLst/>
          </a:prstGeom>
          <a:noFill/>
        </p:spPr>
        <p:txBody>
          <a:bodyPr wrap="square" lIns="101823" tIns="50911" rIns="101823" bIns="50911" rtlCol="0">
            <a:spAutoFit/>
          </a:bodyPr>
          <a:lstStyle/>
          <a:p>
            <a:r>
              <a:rPr lang="en-US" sz="1200" dirty="0"/>
              <a:t>Students might struggle to grasp the concept of secondary/supporting features. Here are some examples (from made up devices/solutions): How will you build a frame for a trebuchet? What type of connecting material will you use between the arm and tool? How will you water-proof everything? How will you identify/decorate your device? How will you transport it to and from the Challenge day? </a:t>
            </a:r>
            <a:endParaRPr lang="en-US" sz="1200" dirty="0"/>
          </a:p>
        </p:txBody>
      </p:sp>
    </p:spTree>
    <p:extLst>
      <p:ext uri="{BB962C8B-B14F-4D97-AF65-F5344CB8AC3E}">
        <p14:creationId xmlns:p14="http://schemas.microsoft.com/office/powerpoint/2010/main" val="327340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943163" y="223847"/>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823" tIns="50911" rIns="101823" bIns="50911" rtlCol="0" anchor="ctr"/>
          <a:lstStyle/>
          <a:p>
            <a:pPr algn="ctr"/>
            <a:endParaRPr lang="en-US" dirty="0">
              <a:solidFill>
                <a:schemeClr val="bg1">
                  <a:lumMod val="50000"/>
                </a:schemeClr>
              </a:solidFill>
            </a:endParaRPr>
          </a:p>
        </p:txBody>
      </p:sp>
      <p:sp>
        <p:nvSpPr>
          <p:cNvPr id="75" name="TextBox 74"/>
          <p:cNvSpPr txBox="1"/>
          <p:nvPr/>
        </p:nvSpPr>
        <p:spPr>
          <a:xfrm>
            <a:off x="172722" y="4610101"/>
            <a:ext cx="3451787" cy="321627"/>
          </a:xfrm>
          <a:prstGeom prst="rect">
            <a:avLst/>
          </a:prstGeom>
          <a:noFill/>
        </p:spPr>
        <p:txBody>
          <a:bodyPr wrap="square" lIns="101823" tIns="50911" rIns="101823" bIns="50911" rtlCol="0">
            <a:spAutoFit/>
          </a:bodyPr>
          <a:lstStyle/>
          <a:p>
            <a:r>
              <a:rPr lang="en-US" sz="1400" b="1" dirty="0">
                <a:solidFill>
                  <a:schemeClr val="tx1">
                    <a:lumMod val="85000"/>
                    <a:lumOff val="15000"/>
                  </a:schemeClr>
                </a:solidFill>
                <a:latin typeface="Century Gothic" pitchFamily="34" charset="0"/>
              </a:rPr>
              <a:t>Activity 4 Journal Recording</a:t>
            </a:r>
            <a:endParaRPr lang="en-US" sz="1400" b="1" dirty="0">
              <a:solidFill>
                <a:schemeClr val="tx1">
                  <a:lumMod val="85000"/>
                  <a:lumOff val="15000"/>
                </a:schemeClr>
              </a:solidFill>
              <a:latin typeface="Century Gothic" pitchFamily="34" charset="0"/>
            </a:endParaRPr>
          </a:p>
        </p:txBody>
      </p:sp>
      <p:sp>
        <p:nvSpPr>
          <p:cNvPr id="57" name="TextBox 56"/>
          <p:cNvSpPr txBox="1"/>
          <p:nvPr/>
        </p:nvSpPr>
        <p:spPr>
          <a:xfrm>
            <a:off x="4145285" y="4693926"/>
            <a:ext cx="1098956" cy="541687"/>
          </a:xfrm>
          <a:prstGeom prst="rect">
            <a:avLst/>
          </a:prstGeom>
          <a:noFill/>
        </p:spPr>
        <p:txBody>
          <a:bodyPr wrap="square" lIns="101823" tIns="50911" rIns="101823" bIns="50911" rtlCol="0">
            <a:spAutoFit/>
          </a:bodyPr>
          <a:lstStyle/>
          <a:p>
            <a:r>
              <a:rPr lang="en-US" sz="1400" b="1" dirty="0">
                <a:solidFill>
                  <a:schemeClr val="tx1">
                    <a:lumMod val="85000"/>
                    <a:lumOff val="15000"/>
                  </a:schemeClr>
                </a:solidFill>
                <a:latin typeface="Century Gothic" pitchFamily="34" charset="0"/>
              </a:rPr>
              <a:t>     1</a:t>
            </a:r>
            <a:r>
              <a:rPr lang="en-US" sz="1400" b="1" dirty="0">
                <a:solidFill>
                  <a:schemeClr val="tx1">
                    <a:lumMod val="85000"/>
                    <a:lumOff val="15000"/>
                  </a:schemeClr>
                </a:solidFill>
                <a:latin typeface="Century Gothic" pitchFamily="34" charset="0"/>
              </a:rPr>
              <a:t>0</a:t>
            </a:r>
            <a:endParaRPr lang="en-US" sz="1400" b="1" dirty="0">
              <a:solidFill>
                <a:schemeClr val="tx1">
                  <a:lumMod val="85000"/>
                  <a:lumOff val="15000"/>
                </a:schemeClr>
              </a:solidFill>
              <a:latin typeface="Century Gothic" pitchFamily="34" charset="0"/>
            </a:endParaRPr>
          </a:p>
          <a:p>
            <a:r>
              <a:rPr lang="en-US" sz="1400" b="1" dirty="0">
                <a:solidFill>
                  <a:schemeClr val="tx1">
                    <a:lumMod val="85000"/>
                    <a:lumOff val="15000"/>
                  </a:schemeClr>
                </a:solidFill>
                <a:latin typeface="Century Gothic" pitchFamily="34" charset="0"/>
              </a:rPr>
              <a:t>Minutes</a:t>
            </a:r>
            <a:endParaRPr lang="en-US" sz="1400" b="1" dirty="0">
              <a:solidFill>
                <a:schemeClr val="tx1">
                  <a:lumMod val="85000"/>
                  <a:lumOff val="15000"/>
                </a:schemeClr>
              </a:solidFill>
              <a:latin typeface="Century Gothic" pitchFamily="34" charset="0"/>
            </a:endParaRPr>
          </a:p>
        </p:txBody>
      </p:sp>
      <p:sp>
        <p:nvSpPr>
          <p:cNvPr id="58" name="TextBox 57"/>
          <p:cNvSpPr txBox="1"/>
          <p:nvPr/>
        </p:nvSpPr>
        <p:spPr>
          <a:xfrm>
            <a:off x="518166" y="7040881"/>
            <a:ext cx="2896545" cy="321627"/>
          </a:xfrm>
          <a:prstGeom prst="rect">
            <a:avLst/>
          </a:prstGeom>
          <a:noFill/>
        </p:spPr>
        <p:txBody>
          <a:bodyPr wrap="square" lIns="101823" tIns="50911" rIns="101823" bIns="50911" rtlCol="0">
            <a:spAutoFit/>
          </a:bodyPr>
          <a:lstStyle/>
          <a:p>
            <a:r>
              <a:rPr lang="en-US" sz="1400" b="1" dirty="0">
                <a:solidFill>
                  <a:schemeClr val="tx1">
                    <a:lumMod val="85000"/>
                    <a:lumOff val="15000"/>
                  </a:schemeClr>
                </a:solidFill>
                <a:latin typeface="Century Gothic" pitchFamily="34" charset="0"/>
              </a:rPr>
              <a:t>Assessment</a:t>
            </a:r>
            <a:endParaRPr lang="en-US" sz="1400" b="1" dirty="0">
              <a:solidFill>
                <a:schemeClr val="tx1">
                  <a:lumMod val="85000"/>
                  <a:lumOff val="15000"/>
                </a:schemeClr>
              </a:solidFill>
              <a:latin typeface="Century Gothic" pitchFamily="34" charset="0"/>
            </a:endParaRPr>
          </a:p>
        </p:txBody>
      </p:sp>
      <p:sp>
        <p:nvSpPr>
          <p:cNvPr id="64" name="TextBox 63"/>
          <p:cNvSpPr txBox="1"/>
          <p:nvPr/>
        </p:nvSpPr>
        <p:spPr>
          <a:xfrm>
            <a:off x="4231645" y="7040886"/>
            <a:ext cx="1098956" cy="541687"/>
          </a:xfrm>
          <a:prstGeom prst="rect">
            <a:avLst/>
          </a:prstGeom>
          <a:noFill/>
        </p:spPr>
        <p:txBody>
          <a:bodyPr wrap="square" lIns="101823" tIns="50911" rIns="101823" bIns="50911" rtlCol="0">
            <a:spAutoFit/>
          </a:bodyPr>
          <a:lstStyle/>
          <a:p>
            <a:r>
              <a:rPr lang="en-US" sz="1400" b="1" dirty="0">
                <a:solidFill>
                  <a:schemeClr val="tx1">
                    <a:lumMod val="85000"/>
                    <a:lumOff val="15000"/>
                  </a:schemeClr>
                </a:solidFill>
                <a:latin typeface="Century Gothic" pitchFamily="34" charset="0"/>
              </a:rPr>
              <a:t>     </a:t>
            </a:r>
            <a:r>
              <a:rPr lang="en-US" sz="1400" b="1" dirty="0">
                <a:solidFill>
                  <a:schemeClr val="tx1">
                    <a:lumMod val="85000"/>
                    <a:lumOff val="15000"/>
                  </a:schemeClr>
                </a:solidFill>
                <a:latin typeface="Century Gothic" pitchFamily="34" charset="0"/>
              </a:rPr>
              <a:t>1</a:t>
            </a:r>
            <a:r>
              <a:rPr lang="en-US" sz="1400" b="1" dirty="0">
                <a:solidFill>
                  <a:schemeClr val="tx1">
                    <a:lumMod val="85000"/>
                    <a:lumOff val="15000"/>
                  </a:schemeClr>
                </a:solidFill>
                <a:latin typeface="Century Gothic" pitchFamily="34" charset="0"/>
              </a:rPr>
              <a:t>0 Minutes</a:t>
            </a:r>
            <a:endParaRPr lang="en-US" sz="1400" b="1" dirty="0">
              <a:solidFill>
                <a:schemeClr val="tx1">
                  <a:lumMod val="85000"/>
                  <a:lumOff val="15000"/>
                </a:schemeClr>
              </a:solidFill>
              <a:latin typeface="Century Gothic" pitchFamily="34" charset="0"/>
            </a:endParaRPr>
          </a:p>
        </p:txBody>
      </p:sp>
      <p:pic>
        <p:nvPicPr>
          <p:cNvPr id="22" name="Picture 21" descr="Check 32x32.png"/>
          <p:cNvPicPr>
            <a:picLocks noChangeAspect="1"/>
          </p:cNvPicPr>
          <p:nvPr/>
        </p:nvPicPr>
        <p:blipFill>
          <a:blip r:embed="rId2" cstate="print"/>
          <a:stretch>
            <a:fillRect/>
          </a:stretch>
        </p:blipFill>
        <p:spPr>
          <a:xfrm>
            <a:off x="259080" y="7040886"/>
            <a:ext cx="304800" cy="304800"/>
          </a:xfrm>
          <a:prstGeom prst="rect">
            <a:avLst/>
          </a:prstGeom>
        </p:spPr>
      </p:pic>
      <p:pic>
        <p:nvPicPr>
          <p:cNvPr id="28" name="Picture 27" descr="CitizenSchools.BW.jpg"/>
          <p:cNvPicPr>
            <a:picLocks noChangeAspect="1"/>
          </p:cNvPicPr>
          <p:nvPr/>
        </p:nvPicPr>
        <p:blipFill>
          <a:blip r:embed="rId3" cstate="print"/>
          <a:stretch>
            <a:fillRect/>
          </a:stretch>
        </p:blipFill>
        <p:spPr>
          <a:xfrm>
            <a:off x="5253230" y="239493"/>
            <a:ext cx="2290571" cy="634049"/>
          </a:xfrm>
          <a:prstGeom prst="rect">
            <a:avLst/>
          </a:prstGeom>
        </p:spPr>
      </p:pic>
      <p:cxnSp>
        <p:nvCxnSpPr>
          <p:cNvPr id="29" name="Straight Connector 28"/>
          <p:cNvCxnSpPr/>
          <p:nvPr/>
        </p:nvCxnSpPr>
        <p:spPr>
          <a:xfrm>
            <a:off x="172722" y="4945380"/>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5257808" y="1250959"/>
            <a:ext cx="2293707" cy="4092575"/>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23" tIns="50911" rIns="101823" bIns="50911" rtlCol="0" anchor="ctr"/>
          <a:lstStyle/>
          <a:p>
            <a:pPr algn="ctr"/>
            <a:endParaRPr lang="en-US"/>
          </a:p>
        </p:txBody>
      </p:sp>
      <p:cxnSp>
        <p:nvCxnSpPr>
          <p:cNvPr id="31" name="Straight Connector 30"/>
          <p:cNvCxnSpPr/>
          <p:nvPr/>
        </p:nvCxnSpPr>
        <p:spPr>
          <a:xfrm>
            <a:off x="259082" y="7292340"/>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5257808" y="5464175"/>
            <a:ext cx="2293707" cy="4362450"/>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23" tIns="50911" rIns="101823" bIns="50911" rtlCol="0" anchor="ctr"/>
          <a:lstStyle/>
          <a:p>
            <a:pPr algn="ctr"/>
            <a:endParaRPr lang="en-US"/>
          </a:p>
        </p:txBody>
      </p:sp>
      <p:sp>
        <p:nvSpPr>
          <p:cNvPr id="33" name="TextBox 32"/>
          <p:cNvSpPr txBox="1"/>
          <p:nvPr/>
        </p:nvSpPr>
        <p:spPr>
          <a:xfrm>
            <a:off x="5366166" y="5580631"/>
            <a:ext cx="1809751" cy="321627"/>
          </a:xfrm>
          <a:prstGeom prst="rect">
            <a:avLst/>
          </a:prstGeom>
          <a:noFill/>
        </p:spPr>
        <p:txBody>
          <a:bodyPr wrap="square" lIns="101823" tIns="50911" rIns="101823" bIns="50911" rtlCol="0">
            <a:spAutoFit/>
          </a:bodyPr>
          <a:lstStyle/>
          <a:p>
            <a:r>
              <a:rPr lang="en-US" sz="1400" b="1" dirty="0">
                <a:solidFill>
                  <a:schemeClr val="tx1">
                    <a:lumMod val="65000"/>
                    <a:lumOff val="35000"/>
                  </a:schemeClr>
                </a:solidFill>
                <a:latin typeface="Century Gothic" pitchFamily="34" charset="0"/>
              </a:rPr>
              <a:t>Future Plans</a:t>
            </a:r>
            <a:endParaRPr lang="en-US" sz="1400" b="1" dirty="0">
              <a:solidFill>
                <a:schemeClr val="tx1">
                  <a:lumMod val="65000"/>
                  <a:lumOff val="35000"/>
                </a:schemeClr>
              </a:solidFill>
              <a:latin typeface="Century Gothic" pitchFamily="34" charset="0"/>
            </a:endParaRPr>
          </a:p>
        </p:txBody>
      </p:sp>
      <p:pic>
        <p:nvPicPr>
          <p:cNvPr id="34" name="Picture 33" descr="Alert alt 32x32.png"/>
          <p:cNvPicPr>
            <a:picLocks noChangeAspect="1"/>
          </p:cNvPicPr>
          <p:nvPr/>
        </p:nvPicPr>
        <p:blipFill>
          <a:blip r:embed="rId4" cstate="print"/>
          <a:stretch>
            <a:fillRect/>
          </a:stretch>
        </p:blipFill>
        <p:spPr>
          <a:xfrm>
            <a:off x="6972734" y="1290955"/>
            <a:ext cx="465763" cy="465761"/>
          </a:xfrm>
          <a:prstGeom prst="rect">
            <a:avLst/>
          </a:prstGeom>
        </p:spPr>
      </p:pic>
      <p:sp>
        <p:nvSpPr>
          <p:cNvPr id="35" name="TextBox 34"/>
          <p:cNvSpPr txBox="1"/>
          <p:nvPr/>
        </p:nvSpPr>
        <p:spPr>
          <a:xfrm>
            <a:off x="5360035" y="1405310"/>
            <a:ext cx="1809751" cy="321627"/>
          </a:xfrm>
          <a:prstGeom prst="rect">
            <a:avLst/>
          </a:prstGeom>
          <a:noFill/>
        </p:spPr>
        <p:txBody>
          <a:bodyPr wrap="square" lIns="101823" tIns="50911" rIns="101823" bIns="50911" rtlCol="0">
            <a:spAutoFit/>
          </a:bodyPr>
          <a:lstStyle/>
          <a:p>
            <a:r>
              <a:rPr lang="en-US" sz="1400" b="1" dirty="0">
                <a:solidFill>
                  <a:schemeClr val="tx1">
                    <a:lumMod val="65000"/>
                    <a:lumOff val="35000"/>
                  </a:schemeClr>
                </a:solidFill>
                <a:latin typeface="Century Gothic" pitchFamily="34" charset="0"/>
              </a:rPr>
              <a:t>Field Tips</a:t>
            </a:r>
            <a:endParaRPr lang="en-US" sz="1400" b="1" dirty="0">
              <a:solidFill>
                <a:schemeClr val="tx1">
                  <a:lumMod val="65000"/>
                  <a:lumOff val="35000"/>
                </a:schemeClr>
              </a:solidFill>
              <a:latin typeface="Century Gothic" pitchFamily="34" charset="0"/>
            </a:endParaRPr>
          </a:p>
        </p:txBody>
      </p:sp>
      <p:pic>
        <p:nvPicPr>
          <p:cNvPr id="36" name="Picture 35" descr="Calendar 32x32.png"/>
          <p:cNvPicPr>
            <a:picLocks noChangeAspect="1"/>
          </p:cNvPicPr>
          <p:nvPr/>
        </p:nvPicPr>
        <p:blipFill>
          <a:blip r:embed="rId5" cstate="print"/>
          <a:stretch>
            <a:fillRect/>
          </a:stretch>
        </p:blipFill>
        <p:spPr>
          <a:xfrm>
            <a:off x="6990708" y="5541602"/>
            <a:ext cx="414392" cy="414392"/>
          </a:xfrm>
          <a:prstGeom prst="rect">
            <a:avLst/>
          </a:prstGeom>
        </p:spPr>
      </p:pic>
      <p:pic>
        <p:nvPicPr>
          <p:cNvPr id="20" name="Picture 19" descr="icons square-14.png"/>
          <p:cNvPicPr>
            <a:picLocks noChangeAspect="1"/>
          </p:cNvPicPr>
          <p:nvPr/>
        </p:nvPicPr>
        <p:blipFill>
          <a:blip r:embed="rId6" cstate="print"/>
          <a:stretch>
            <a:fillRect/>
          </a:stretch>
        </p:blipFill>
        <p:spPr>
          <a:xfrm>
            <a:off x="4" y="6"/>
            <a:ext cx="1055914" cy="1121616"/>
          </a:xfrm>
          <a:prstGeom prst="rect">
            <a:avLst/>
          </a:prstGeom>
        </p:spPr>
      </p:pic>
      <p:sp>
        <p:nvSpPr>
          <p:cNvPr id="23" name="TextBox 22"/>
          <p:cNvSpPr txBox="1"/>
          <p:nvPr/>
        </p:nvSpPr>
        <p:spPr>
          <a:xfrm>
            <a:off x="930894" y="305791"/>
            <a:ext cx="3743848" cy="595319"/>
          </a:xfrm>
          <a:prstGeom prst="rect">
            <a:avLst/>
          </a:prstGeom>
          <a:noFill/>
        </p:spPr>
        <p:txBody>
          <a:bodyPr wrap="square" lIns="101823" tIns="50911" rIns="101823" bIns="50911"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5 </a:t>
            </a:r>
            <a:r>
              <a:rPr lang="en-US" sz="1300" dirty="0">
                <a:solidFill>
                  <a:schemeClr val="tx1">
                    <a:lumMod val="85000"/>
                    <a:lumOff val="15000"/>
                  </a:schemeClr>
                </a:solidFill>
                <a:latin typeface="Century Gothic" pitchFamily="34" charset="0"/>
              </a:rPr>
              <a:t>– page 4</a:t>
            </a:r>
            <a:endParaRPr lang="en-US" sz="1300" b="1" dirty="0">
              <a:solidFill>
                <a:schemeClr val="tx1">
                  <a:lumMod val="85000"/>
                  <a:lumOff val="15000"/>
                </a:schemeClr>
              </a:solidFill>
              <a:latin typeface="Century Gothic" pitchFamily="34" charset="0"/>
            </a:endParaRPr>
          </a:p>
        </p:txBody>
      </p:sp>
      <p:sp>
        <p:nvSpPr>
          <p:cNvPr id="26" name="TextBox 25"/>
          <p:cNvSpPr txBox="1"/>
          <p:nvPr/>
        </p:nvSpPr>
        <p:spPr>
          <a:xfrm>
            <a:off x="5397194" y="6043970"/>
            <a:ext cx="2074127" cy="846385"/>
          </a:xfrm>
          <a:prstGeom prst="rect">
            <a:avLst/>
          </a:prstGeom>
          <a:noFill/>
        </p:spPr>
        <p:txBody>
          <a:bodyPr wrap="square" lIns="101823" tIns="50911" rIns="101823" bIns="50911" rtlCol="0">
            <a:spAutoFit/>
          </a:bodyPr>
          <a:lstStyle/>
          <a:p>
            <a:r>
              <a:rPr lang="en-US" sz="1200" dirty="0"/>
              <a:t>Next week will be focused exclusively on construction and testing of the final designs</a:t>
            </a:r>
            <a:endParaRPr lang="en-US" sz="1200" dirty="0"/>
          </a:p>
        </p:txBody>
      </p:sp>
      <p:sp>
        <p:nvSpPr>
          <p:cNvPr id="38" name="TextBox 37"/>
          <p:cNvSpPr txBox="1"/>
          <p:nvPr/>
        </p:nvSpPr>
        <p:spPr>
          <a:xfrm>
            <a:off x="172726" y="922020"/>
            <a:ext cx="7315201" cy="507832"/>
          </a:xfrm>
          <a:prstGeom prst="rect">
            <a:avLst/>
          </a:prstGeom>
          <a:noFill/>
          <a:ln>
            <a:noFill/>
          </a:ln>
        </p:spPr>
        <p:txBody>
          <a:bodyPr wrap="square" lIns="101823" tIns="50911" rIns="101823" bIns="50911" rtlCol="0">
            <a:spAutoFit/>
          </a:bodyPr>
          <a:lstStyle/>
          <a:p>
            <a:r>
              <a:rPr lang="en-US" sz="1300" dirty="0"/>
              <a:t>Objective: </a:t>
            </a:r>
            <a:r>
              <a:rPr lang="en-US" sz="1300" dirty="0">
                <a:solidFill>
                  <a:schemeClr val="tx1">
                    <a:lumMod val="85000"/>
                    <a:lumOff val="15000"/>
                  </a:schemeClr>
                </a:solidFill>
                <a:latin typeface="Century Gothic" pitchFamily="34" charset="0"/>
              </a:rPr>
              <a:t>Exercise flexibility and willingness to be helpful in making necessary compromises to accomplish a common goal </a:t>
            </a:r>
          </a:p>
        </p:txBody>
      </p:sp>
      <p:sp>
        <p:nvSpPr>
          <p:cNvPr id="24" name="TextBox 23"/>
          <p:cNvSpPr txBox="1"/>
          <p:nvPr/>
        </p:nvSpPr>
        <p:spPr>
          <a:xfrm>
            <a:off x="172720" y="5113020"/>
            <a:ext cx="4577080" cy="1963614"/>
          </a:xfrm>
          <a:prstGeom prst="rect">
            <a:avLst/>
          </a:prstGeom>
          <a:noFill/>
        </p:spPr>
        <p:txBody>
          <a:bodyPr wrap="square" lIns="101823" tIns="50911" rIns="101823" bIns="50911"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Have the students record the results of their prototyping activity in their journals. Be sure to include the following items, with the various roles recording appropriate information:</a:t>
            </a:r>
          </a:p>
          <a:p>
            <a:pPr lvl="1">
              <a:buFont typeface="Wingdings" pitchFamily="2" charset="2"/>
              <a:buChar char="§"/>
            </a:pPr>
            <a:r>
              <a:rPr lang="en-US" sz="1100" dirty="0">
                <a:solidFill>
                  <a:schemeClr val="tx1">
                    <a:lumMod val="85000"/>
                    <a:lumOff val="15000"/>
                  </a:schemeClr>
                </a:solidFill>
                <a:latin typeface="Century Gothic" pitchFamily="34" charset="0"/>
              </a:rPr>
              <a:t>Any secondary features they did not previously account for</a:t>
            </a:r>
          </a:p>
          <a:p>
            <a:pPr lvl="1">
              <a:buFont typeface="Wingdings" pitchFamily="2" charset="2"/>
              <a:buChar char="§"/>
            </a:pPr>
            <a:r>
              <a:rPr lang="en-US" sz="1100" dirty="0">
                <a:solidFill>
                  <a:schemeClr val="tx1">
                    <a:lumMod val="85000"/>
                    <a:lumOff val="15000"/>
                  </a:schemeClr>
                </a:solidFill>
                <a:latin typeface="Century Gothic" pitchFamily="34" charset="0"/>
              </a:rPr>
              <a:t>Any potential issues they predict will come up when they switch to the final materials. </a:t>
            </a:r>
          </a:p>
          <a:p>
            <a:pPr lvl="1">
              <a:buFont typeface="Wingdings" pitchFamily="2" charset="2"/>
              <a:buChar char="§"/>
            </a:pPr>
            <a:r>
              <a:rPr lang="en-US" sz="1100" dirty="0">
                <a:solidFill>
                  <a:schemeClr val="tx1">
                    <a:lumMod val="85000"/>
                    <a:lumOff val="15000"/>
                  </a:schemeClr>
                </a:solidFill>
                <a:latin typeface="Century Gothic" pitchFamily="34" charset="0"/>
              </a:rPr>
              <a:t>Sketches/photographs of their prototype</a:t>
            </a:r>
          </a:p>
          <a:p>
            <a:pPr lvl="1">
              <a:buFont typeface="Wingdings" pitchFamily="2" charset="2"/>
              <a:buChar char="§"/>
            </a:pPr>
            <a:r>
              <a:rPr lang="en-US" sz="1100" dirty="0">
                <a:solidFill>
                  <a:schemeClr val="tx1">
                    <a:lumMod val="85000"/>
                    <a:lumOff val="15000"/>
                  </a:schemeClr>
                </a:solidFill>
                <a:latin typeface="Century Gothic" pitchFamily="34" charset="0"/>
              </a:rPr>
              <a:t>Notes from the feedback exercise </a:t>
            </a:r>
          </a:p>
          <a:p>
            <a:pPr lvl="1">
              <a:buFont typeface="Wingdings" pitchFamily="2" charset="2"/>
              <a:buChar char="§"/>
            </a:pPr>
            <a:r>
              <a:rPr lang="en-US" sz="1100" dirty="0">
                <a:solidFill>
                  <a:schemeClr val="tx1">
                    <a:lumMod val="85000"/>
                    <a:lumOff val="15000"/>
                  </a:schemeClr>
                </a:solidFill>
                <a:latin typeface="Century Gothic" pitchFamily="34" charset="0"/>
              </a:rPr>
              <a:t>How the various team members contributed to the updated prototyping and feedback process</a:t>
            </a:r>
            <a:endParaRPr lang="en-US" sz="1100" dirty="0">
              <a:solidFill>
                <a:schemeClr val="tx1">
                  <a:lumMod val="85000"/>
                  <a:lumOff val="15000"/>
                </a:schemeClr>
              </a:solidFill>
              <a:latin typeface="Century Gothic" pitchFamily="34" charset="0"/>
            </a:endParaRPr>
          </a:p>
        </p:txBody>
      </p:sp>
      <p:sp>
        <p:nvSpPr>
          <p:cNvPr id="37" name="TextBox 36"/>
          <p:cNvSpPr txBox="1"/>
          <p:nvPr/>
        </p:nvSpPr>
        <p:spPr>
          <a:xfrm>
            <a:off x="172722" y="1341126"/>
            <a:ext cx="3969947" cy="541687"/>
          </a:xfrm>
          <a:prstGeom prst="rect">
            <a:avLst/>
          </a:prstGeom>
          <a:noFill/>
        </p:spPr>
        <p:txBody>
          <a:bodyPr wrap="square" lIns="101823" tIns="50911" rIns="101823" bIns="50911" rtlCol="0">
            <a:spAutoFit/>
          </a:bodyPr>
          <a:lstStyle/>
          <a:p>
            <a:r>
              <a:rPr lang="en-US" sz="1400" b="1" dirty="0">
                <a:solidFill>
                  <a:schemeClr val="tx1">
                    <a:lumMod val="85000"/>
                    <a:lumOff val="15000"/>
                  </a:schemeClr>
                </a:solidFill>
                <a:latin typeface="Century Gothic" pitchFamily="34" charset="0"/>
              </a:rPr>
              <a:t>Activity </a:t>
            </a:r>
            <a:r>
              <a:rPr lang="en-US" sz="1400" b="1" dirty="0">
                <a:solidFill>
                  <a:schemeClr val="tx1">
                    <a:lumMod val="85000"/>
                    <a:lumOff val="15000"/>
                  </a:schemeClr>
                </a:solidFill>
                <a:latin typeface="Century Gothic" pitchFamily="34" charset="0"/>
              </a:rPr>
              <a:t>3</a:t>
            </a:r>
            <a:r>
              <a:rPr lang="en-US" sz="1400" b="1" dirty="0">
                <a:solidFill>
                  <a:schemeClr val="tx1">
                    <a:lumMod val="85000"/>
                    <a:lumOff val="15000"/>
                  </a:schemeClr>
                </a:solidFill>
                <a:latin typeface="Century Gothic" pitchFamily="34" charset="0"/>
              </a:rPr>
              <a:t> Update prototypes</a:t>
            </a:r>
            <a:endParaRPr lang="en-US" sz="1400" b="1" dirty="0">
              <a:solidFill>
                <a:schemeClr val="tx1">
                  <a:lumMod val="85000"/>
                  <a:lumOff val="15000"/>
                </a:schemeClr>
              </a:solidFill>
              <a:latin typeface="Century Gothic" pitchFamily="34" charset="0"/>
            </a:endParaRPr>
          </a:p>
          <a:p>
            <a:endParaRPr lang="en-US" sz="1400" b="1" dirty="0">
              <a:solidFill>
                <a:schemeClr val="tx1">
                  <a:lumMod val="85000"/>
                  <a:lumOff val="15000"/>
                </a:schemeClr>
              </a:solidFill>
              <a:latin typeface="Century Gothic" pitchFamily="34" charset="0"/>
            </a:endParaRPr>
          </a:p>
        </p:txBody>
      </p:sp>
      <p:sp>
        <p:nvSpPr>
          <p:cNvPr id="39" name="TextBox 38"/>
          <p:cNvSpPr txBox="1"/>
          <p:nvPr/>
        </p:nvSpPr>
        <p:spPr>
          <a:xfrm>
            <a:off x="4231645" y="1341126"/>
            <a:ext cx="1098956" cy="541687"/>
          </a:xfrm>
          <a:prstGeom prst="rect">
            <a:avLst/>
          </a:prstGeom>
          <a:noFill/>
        </p:spPr>
        <p:txBody>
          <a:bodyPr wrap="square" lIns="101823" tIns="50911" rIns="101823" bIns="50911" rtlCol="0">
            <a:spAutoFit/>
          </a:bodyPr>
          <a:lstStyle/>
          <a:p>
            <a:r>
              <a:rPr lang="en-US" sz="1400" b="1" dirty="0">
                <a:solidFill>
                  <a:schemeClr val="tx1">
                    <a:lumMod val="85000"/>
                    <a:lumOff val="15000"/>
                  </a:schemeClr>
                </a:solidFill>
                <a:latin typeface="Century Gothic" pitchFamily="34" charset="0"/>
              </a:rPr>
              <a:t>30    Minutes</a:t>
            </a:r>
            <a:endParaRPr lang="en-US" sz="1400" b="1" dirty="0">
              <a:solidFill>
                <a:schemeClr val="tx1">
                  <a:lumMod val="85000"/>
                  <a:lumOff val="15000"/>
                </a:schemeClr>
              </a:solidFill>
              <a:latin typeface="Century Gothic" pitchFamily="34" charset="0"/>
            </a:endParaRPr>
          </a:p>
        </p:txBody>
      </p:sp>
      <p:cxnSp>
        <p:nvCxnSpPr>
          <p:cNvPr id="40" name="Straight Connector 39"/>
          <p:cNvCxnSpPr/>
          <p:nvPr/>
        </p:nvCxnSpPr>
        <p:spPr>
          <a:xfrm>
            <a:off x="259082" y="1592580"/>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259080" y="1760220"/>
            <a:ext cx="4577080" cy="2872866"/>
          </a:xfrm>
          <a:prstGeom prst="rect">
            <a:avLst/>
          </a:prstGeom>
          <a:noFill/>
        </p:spPr>
        <p:txBody>
          <a:bodyPr wrap="square" lIns="101823" tIns="50911" rIns="101823" bIns="50911" rtlCol="0">
            <a:spAutoFit/>
          </a:bodyPr>
          <a:lstStyle/>
          <a:p>
            <a:pPr>
              <a:buFont typeface="Wingdings" pitchFamily="2" charset="2"/>
              <a:buChar char="§"/>
            </a:pPr>
            <a:r>
              <a:rPr lang="en-US" sz="1000" dirty="0">
                <a:solidFill>
                  <a:schemeClr val="tx1">
                    <a:lumMod val="85000"/>
                    <a:lumOff val="15000"/>
                  </a:schemeClr>
                </a:solidFill>
                <a:latin typeface="Century Gothic" pitchFamily="34" charset="0"/>
              </a:rPr>
              <a:t>Now that the teams have a set of feedback and ideas from their classmates, have them work as a group to update their prototype.</a:t>
            </a:r>
          </a:p>
          <a:p>
            <a:pPr>
              <a:buFont typeface="Wingdings" pitchFamily="2" charset="2"/>
              <a:buChar char="§"/>
            </a:pPr>
            <a:r>
              <a:rPr lang="en-US" sz="1000" dirty="0">
                <a:solidFill>
                  <a:schemeClr val="tx1">
                    <a:lumMod val="85000"/>
                    <a:lumOff val="15000"/>
                  </a:schemeClr>
                </a:solidFill>
                <a:latin typeface="Century Gothic" pitchFamily="34" charset="0"/>
              </a:rPr>
              <a:t>If the secondary feature is not easily representable on the prototype (e.g. “Wrap everything in saran-wrap!”), have them work on sketches and plans for their final device. If they have the materials for the final device, feel free to let them work on that, but not before they’ve completed the prototype.   </a:t>
            </a:r>
          </a:p>
          <a:p>
            <a:pPr>
              <a:buFont typeface="Wingdings" pitchFamily="2" charset="2"/>
              <a:buChar char="§"/>
            </a:pPr>
            <a:r>
              <a:rPr lang="en-US" sz="1000" dirty="0">
                <a:solidFill>
                  <a:schemeClr val="tx1">
                    <a:lumMod val="85000"/>
                    <a:lumOff val="15000"/>
                  </a:schemeClr>
                </a:solidFill>
                <a:latin typeface="Century Gothic" pitchFamily="34" charset="0"/>
              </a:rPr>
              <a:t>Remind them that the prototype is not their final device, they will start working on those next week. </a:t>
            </a:r>
          </a:p>
          <a:p>
            <a:pPr>
              <a:buFont typeface="Wingdings" pitchFamily="2" charset="2"/>
              <a:buChar char="§"/>
            </a:pPr>
            <a:r>
              <a:rPr lang="en-US" sz="1000" dirty="0">
                <a:solidFill>
                  <a:schemeClr val="tx1">
                    <a:lumMod val="85000"/>
                    <a:lumOff val="15000"/>
                  </a:schemeClr>
                </a:solidFill>
                <a:latin typeface="Century Gothic" pitchFamily="34" charset="0"/>
              </a:rPr>
              <a:t>The benefit of using cheap and disposable materials is that their prototypes should be easily modifiable and replaceable.</a:t>
            </a:r>
          </a:p>
          <a:p>
            <a:pPr>
              <a:buFont typeface="Wingdings" pitchFamily="2" charset="2"/>
              <a:buChar char="§"/>
            </a:pPr>
            <a:r>
              <a:rPr lang="en-US" sz="1000" dirty="0">
                <a:solidFill>
                  <a:schemeClr val="tx1">
                    <a:lumMod val="85000"/>
                    <a:lumOff val="15000"/>
                  </a:schemeClr>
                </a:solidFill>
                <a:latin typeface="Century Gothic" pitchFamily="34" charset="0"/>
              </a:rPr>
              <a:t> Encourage the students to disassemble, cut up and add to their prototypes at will. </a:t>
            </a:r>
          </a:p>
          <a:p>
            <a:pPr>
              <a:buFont typeface="Wingdings" pitchFamily="2" charset="2"/>
              <a:buChar char="§"/>
            </a:pPr>
            <a:r>
              <a:rPr lang="en-US" sz="1000" dirty="0">
                <a:solidFill>
                  <a:schemeClr val="tx1">
                    <a:lumMod val="85000"/>
                    <a:lumOff val="15000"/>
                  </a:schemeClr>
                </a:solidFill>
                <a:latin typeface="Century Gothic" pitchFamily="34" charset="0"/>
              </a:rPr>
              <a:t>Labeling components as Version 1, Version 2, etc. will help them keep track of any modifications they make. </a:t>
            </a:r>
          </a:p>
          <a:p>
            <a:pPr>
              <a:buFont typeface="Wingdings" pitchFamily="2" charset="2"/>
              <a:buChar char="§"/>
            </a:pPr>
            <a:r>
              <a:rPr lang="en-US" sz="1000" dirty="0">
                <a:solidFill>
                  <a:schemeClr val="tx1">
                    <a:lumMod val="85000"/>
                    <a:lumOff val="15000"/>
                  </a:schemeClr>
                </a:solidFill>
                <a:latin typeface="Century Gothic" pitchFamily="34" charset="0"/>
              </a:rPr>
              <a:t>The students need not worry about recording in their journal at this time, the next activity is specifically set aside for that. </a:t>
            </a:r>
          </a:p>
          <a:p>
            <a:endParaRPr lang="en-US" sz="1000" dirty="0">
              <a:solidFill>
                <a:schemeClr val="tx1">
                  <a:lumMod val="85000"/>
                  <a:lumOff val="15000"/>
                </a:schemeClr>
              </a:solidFill>
              <a:latin typeface="Century Gothic" pitchFamily="34" charset="0"/>
            </a:endParaRPr>
          </a:p>
        </p:txBody>
      </p:sp>
      <p:sp>
        <p:nvSpPr>
          <p:cNvPr id="42" name="TextBox 41"/>
          <p:cNvSpPr txBox="1"/>
          <p:nvPr/>
        </p:nvSpPr>
        <p:spPr>
          <a:xfrm>
            <a:off x="259080" y="7488909"/>
            <a:ext cx="4903096" cy="2132891"/>
          </a:xfrm>
          <a:prstGeom prst="rect">
            <a:avLst/>
          </a:prstGeom>
          <a:noFill/>
        </p:spPr>
        <p:txBody>
          <a:bodyPr wrap="square" lIns="101823" tIns="50911" rIns="101823" bIns="50911" rtlCol="0">
            <a:spAutoFit/>
          </a:bodyPr>
          <a:lstStyle/>
          <a:p>
            <a:pPr>
              <a:buFont typeface="Wingdings" pitchFamily="2" charset="2"/>
              <a:buChar char="§"/>
            </a:pPr>
            <a:r>
              <a:rPr lang="en-US" sz="1100" b="1" dirty="0">
                <a:solidFill>
                  <a:schemeClr val="tx1">
                    <a:lumMod val="85000"/>
                    <a:lumOff val="15000"/>
                  </a:schemeClr>
                </a:solidFill>
                <a:latin typeface="Century Gothic" pitchFamily="34" charset="0"/>
              </a:rPr>
              <a:t> Teach Back / Exit Ticket: </a:t>
            </a:r>
            <a:r>
              <a:rPr lang="en-US" sz="1100" i="1" dirty="0">
                <a:solidFill>
                  <a:schemeClr val="tx1">
                    <a:lumMod val="85000"/>
                    <a:lumOff val="15000"/>
                  </a:schemeClr>
                </a:solidFill>
                <a:latin typeface="Century Gothic" pitchFamily="34" charset="0"/>
              </a:rPr>
              <a:t> </a:t>
            </a:r>
            <a:r>
              <a:rPr lang="en-US" sz="1100" dirty="0">
                <a:solidFill>
                  <a:schemeClr val="tx1">
                    <a:lumMod val="85000"/>
                    <a:lumOff val="15000"/>
                  </a:schemeClr>
                </a:solidFill>
                <a:latin typeface="Century Gothic" pitchFamily="34" charset="0"/>
              </a:rPr>
              <a:t>The assessment for this class will be an exit ticket that summarizes todays’ activities. Feel free to edit the exit ticket based on changes in the annual topic for the Challenge. </a:t>
            </a:r>
            <a:endParaRPr lang="en-US" sz="1100" b="1" dirty="0">
              <a:solidFill>
                <a:schemeClr val="tx1">
                  <a:lumMod val="85000"/>
                  <a:lumOff val="15000"/>
                </a:schemeClr>
              </a:solidFill>
              <a:latin typeface="Century Gothic" pitchFamily="34" charset="0"/>
            </a:endParaRPr>
          </a:p>
          <a:p>
            <a:endParaRPr lang="en-US" sz="1100" b="1" dirty="0">
              <a:solidFill>
                <a:schemeClr val="tx1">
                  <a:lumMod val="85000"/>
                  <a:lumOff val="15000"/>
                </a:schemeClr>
              </a:solidFill>
              <a:latin typeface="Century Gothic" pitchFamily="34" charset="0"/>
            </a:endParaRPr>
          </a:p>
          <a:p>
            <a:pPr>
              <a:buFont typeface="Wingdings" pitchFamily="2" charset="2"/>
              <a:buChar char="§"/>
            </a:pPr>
            <a:r>
              <a:rPr lang="en-US" sz="1100" b="1" dirty="0">
                <a:solidFill>
                  <a:schemeClr val="tx1">
                    <a:lumMod val="85000"/>
                    <a:lumOff val="15000"/>
                  </a:schemeClr>
                </a:solidFill>
                <a:latin typeface="Century Gothic" pitchFamily="34" charset="0"/>
              </a:rPr>
              <a:t> Key Questions:</a:t>
            </a:r>
            <a:r>
              <a:rPr lang="en-US" sz="1100" i="1" dirty="0">
                <a:solidFill>
                  <a:schemeClr val="tx1">
                    <a:lumMod val="85000"/>
                    <a:lumOff val="15000"/>
                  </a:schemeClr>
                </a:solidFill>
                <a:latin typeface="Century Gothic" pitchFamily="34" charset="0"/>
              </a:rPr>
              <a:t>  </a:t>
            </a:r>
            <a:r>
              <a:rPr lang="en-US" sz="1100" dirty="0">
                <a:solidFill>
                  <a:schemeClr val="tx1">
                    <a:lumMod val="85000"/>
                    <a:lumOff val="15000"/>
                  </a:schemeClr>
                </a:solidFill>
                <a:latin typeface="Century Gothic" pitchFamily="34" charset="0"/>
              </a:rPr>
              <a:t>What materials and equipment will you need to construct your final device? This question is for your own use, to generate a list of things to gather before next week. </a:t>
            </a:r>
          </a:p>
          <a:p>
            <a:pPr>
              <a:buFont typeface="Wingdings" pitchFamily="2" charset="2"/>
              <a:buChar char="§"/>
            </a:pPr>
            <a:endParaRPr lang="en-US" sz="1100" b="1" dirty="0">
              <a:solidFill>
                <a:schemeClr val="tx1">
                  <a:lumMod val="85000"/>
                  <a:lumOff val="15000"/>
                </a:schemeClr>
              </a:solidFill>
              <a:latin typeface="Century Gothic" pitchFamily="34" charset="0"/>
            </a:endParaRPr>
          </a:p>
          <a:p>
            <a:pPr>
              <a:buFont typeface="Wingdings" pitchFamily="2" charset="2"/>
              <a:buChar char="§"/>
            </a:pPr>
            <a:r>
              <a:rPr lang="en-US" sz="1100" b="1" dirty="0">
                <a:solidFill>
                  <a:schemeClr val="tx1">
                    <a:lumMod val="85000"/>
                    <a:lumOff val="15000"/>
                  </a:schemeClr>
                </a:solidFill>
                <a:latin typeface="Century Gothic" pitchFamily="34" charset="0"/>
              </a:rPr>
              <a:t> Demonstration of Mastery: </a:t>
            </a:r>
            <a:r>
              <a:rPr lang="en-US" sz="1100" dirty="0">
                <a:solidFill>
                  <a:schemeClr val="tx1">
                    <a:lumMod val="85000"/>
                    <a:lumOff val="15000"/>
                  </a:schemeClr>
                </a:solidFill>
                <a:latin typeface="Century Gothic" pitchFamily="34" charset="0"/>
              </a:rPr>
              <a:t>Sample question:</a:t>
            </a:r>
            <a:r>
              <a:rPr lang="en-US" sz="1100" i="1" dirty="0">
                <a:solidFill>
                  <a:schemeClr val="tx1">
                    <a:lumMod val="85000"/>
                    <a:lumOff val="15000"/>
                  </a:schemeClr>
                </a:solidFill>
                <a:latin typeface="Century Gothic" pitchFamily="34" charset="0"/>
              </a:rPr>
              <a:t> </a:t>
            </a:r>
            <a:r>
              <a:rPr lang="en-US" sz="1100" dirty="0">
                <a:solidFill>
                  <a:schemeClr val="tx1">
                    <a:lumMod val="85000"/>
                    <a:lumOff val="15000"/>
                  </a:schemeClr>
                </a:solidFill>
                <a:latin typeface="Century Gothic" pitchFamily="34" charset="0"/>
              </a:rPr>
              <a:t>“How should all criticisms in a constructive environment be presented?”</a:t>
            </a:r>
          </a:p>
          <a:p>
            <a:pPr lvl="1">
              <a:buFont typeface="Wingdings" pitchFamily="2" charset="2"/>
              <a:buChar char="§"/>
            </a:pPr>
            <a:r>
              <a:rPr lang="en-US" sz="1100" dirty="0">
                <a:solidFill>
                  <a:schemeClr val="tx1">
                    <a:lumMod val="85000"/>
                    <a:lumOff val="15000"/>
                  </a:schemeClr>
                </a:solidFill>
                <a:latin typeface="Century Gothic" pitchFamily="34" charset="0"/>
              </a:rPr>
              <a:t>Sample Answer: “With suggestions for improvement.”</a:t>
            </a:r>
          </a:p>
          <a:p>
            <a:endParaRPr lang="en-US" sz="1100" b="1" dirty="0">
              <a:solidFill>
                <a:schemeClr val="tx1">
                  <a:lumMod val="85000"/>
                  <a:lumOff val="15000"/>
                </a:schemeClr>
              </a:solidFill>
              <a:latin typeface="Century Gothic" pitchFamily="34" charset="0"/>
            </a:endParaRPr>
          </a:p>
        </p:txBody>
      </p:sp>
      <p:sp>
        <p:nvSpPr>
          <p:cNvPr id="43" name="TextBox 42"/>
          <p:cNvSpPr txBox="1"/>
          <p:nvPr/>
        </p:nvSpPr>
        <p:spPr>
          <a:xfrm>
            <a:off x="5267960" y="1844046"/>
            <a:ext cx="2331720" cy="2522229"/>
          </a:xfrm>
          <a:prstGeom prst="rect">
            <a:avLst/>
          </a:prstGeom>
          <a:noFill/>
        </p:spPr>
        <p:txBody>
          <a:bodyPr wrap="square" lIns="101823" tIns="50911" rIns="101823" bIns="50911" rtlCol="0">
            <a:spAutoFit/>
          </a:bodyPr>
          <a:lstStyle/>
          <a:p>
            <a:r>
              <a:rPr lang="en-US" sz="1200" dirty="0"/>
              <a:t>At this point, the students (and possibly you!) might be itching to get working on their final devices. That’s great! However, to make the final device construction run more smoothly, all ideas need to have been prototyped. If, in your judgment, the students are finished prototyping and will need extra time for device construction, feel free to let them begin working on the final devices today. </a:t>
            </a:r>
            <a:endParaRPr lang="en-US" sz="1200" dirty="0"/>
          </a:p>
        </p:txBody>
      </p:sp>
    </p:spTree>
    <p:extLst>
      <p:ext uri="{BB962C8B-B14F-4D97-AF65-F5344CB8AC3E}">
        <p14:creationId xmlns:p14="http://schemas.microsoft.com/office/powerpoint/2010/main" val="873343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1910"/>
            <a:ext cx="4663440" cy="1210873"/>
          </a:xfrm>
          <a:prstGeom prst="rect">
            <a:avLst/>
          </a:prstGeom>
          <a:noFill/>
        </p:spPr>
        <p:txBody>
          <a:bodyPr wrap="square" lIns="101823" tIns="50911" rIns="101823" bIns="50911" rtlCol="0">
            <a:spAutoFit/>
          </a:bodyPr>
          <a:lstStyle/>
          <a:p>
            <a:r>
              <a:rPr lang="en-US" sz="1800" dirty="0">
                <a:latin typeface="Century Gothic"/>
                <a:cs typeface="Century Gothic"/>
              </a:rPr>
              <a:t>Tech Challenge Apprenticeship</a:t>
            </a:r>
          </a:p>
          <a:p>
            <a:r>
              <a:rPr lang="en-US" sz="1800" dirty="0">
                <a:latin typeface="Century Gothic"/>
                <a:cs typeface="Century Gothic"/>
              </a:rPr>
              <a:t>Lesson 5 – Secondary Features</a:t>
            </a:r>
          </a:p>
          <a:p>
            <a:r>
              <a:rPr lang="en-US" sz="1800" dirty="0">
                <a:latin typeface="Century Gothic"/>
                <a:cs typeface="Century Gothic"/>
              </a:rPr>
              <a:t>Activity 2 Worksheet</a:t>
            </a:r>
          </a:p>
          <a:p>
            <a:r>
              <a:rPr lang="en-US" sz="1800" dirty="0">
                <a:latin typeface="Century Gothic"/>
                <a:cs typeface="Century Gothic"/>
              </a:rPr>
              <a:t>Name:</a:t>
            </a:r>
          </a:p>
        </p:txBody>
      </p:sp>
      <p:pic>
        <p:nvPicPr>
          <p:cNvPr id="6" name="Picture 5" descr="CitizenSchools.BW.jpg"/>
          <p:cNvPicPr>
            <a:picLocks noChangeAspect="1"/>
          </p:cNvPicPr>
          <p:nvPr/>
        </p:nvPicPr>
        <p:blipFill>
          <a:blip r:embed="rId2" cstate="print"/>
          <a:stretch>
            <a:fillRect/>
          </a:stretch>
        </p:blipFill>
        <p:spPr>
          <a:xfrm>
            <a:off x="5481829" y="1"/>
            <a:ext cx="2290571" cy="634049"/>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646886105"/>
              </p:ext>
            </p:extLst>
          </p:nvPr>
        </p:nvGraphicFramePr>
        <p:xfrm>
          <a:off x="690880" y="1676400"/>
          <a:ext cx="6131560" cy="6672072"/>
        </p:xfrm>
        <a:graphic>
          <a:graphicData uri="http://schemas.openxmlformats.org/drawingml/2006/table">
            <a:tbl>
              <a:tblPr firstRow="1" bandRow="1">
                <a:tableStyleId>{5940675A-B579-460E-94D1-54222C63F5DA}</a:tableStyleId>
              </a:tblPr>
              <a:tblGrid>
                <a:gridCol w="3065780"/>
                <a:gridCol w="3065780"/>
              </a:tblGrid>
              <a:tr h="502920">
                <a:tc>
                  <a:txBody>
                    <a:bodyPr/>
                    <a:lstStyle/>
                    <a:p>
                      <a:r>
                        <a:rPr lang="en-US" sz="2200" dirty="0" smtClean="0"/>
                        <a:t>Secondary Feature</a:t>
                      </a:r>
                      <a:endParaRPr lang="en-US" sz="2200" dirty="0"/>
                    </a:p>
                  </a:txBody>
                  <a:tcPr marL="103632" marR="103632" marT="50292" marB="50292"/>
                </a:tc>
                <a:tc>
                  <a:txBody>
                    <a:bodyPr/>
                    <a:lstStyle/>
                    <a:p>
                      <a:r>
                        <a:rPr lang="en-US" sz="2200" dirty="0" smtClean="0"/>
                        <a:t>Design</a:t>
                      </a:r>
                      <a:r>
                        <a:rPr lang="en-US" sz="2200" baseline="0" dirty="0" smtClean="0"/>
                        <a:t> suggestions</a:t>
                      </a:r>
                      <a:endParaRPr lang="en-US" sz="2200" dirty="0"/>
                    </a:p>
                  </a:txBody>
                  <a:tcPr marL="103632" marR="103632" marT="50292" marB="50292"/>
                </a:tc>
              </a:tr>
              <a:tr h="1542288">
                <a:tc>
                  <a:txBody>
                    <a:bodyPr/>
                    <a:lstStyle/>
                    <a:p>
                      <a:endParaRPr lang="en-US" sz="2200"/>
                    </a:p>
                  </a:txBody>
                  <a:tcPr marL="103632" marR="103632" marT="50292" marB="50292"/>
                </a:tc>
                <a:tc>
                  <a:txBody>
                    <a:bodyPr/>
                    <a:lstStyle/>
                    <a:p>
                      <a:endParaRPr lang="en-US" sz="2200"/>
                    </a:p>
                  </a:txBody>
                  <a:tcPr marL="103632" marR="103632" marT="50292" marB="50292"/>
                </a:tc>
              </a:tr>
              <a:tr h="1542288">
                <a:tc>
                  <a:txBody>
                    <a:bodyPr/>
                    <a:lstStyle/>
                    <a:p>
                      <a:endParaRPr lang="en-US" sz="2200"/>
                    </a:p>
                  </a:txBody>
                  <a:tcPr marL="103632" marR="103632" marT="50292" marB="50292"/>
                </a:tc>
                <a:tc>
                  <a:txBody>
                    <a:bodyPr/>
                    <a:lstStyle/>
                    <a:p>
                      <a:endParaRPr lang="en-US" sz="2200"/>
                    </a:p>
                  </a:txBody>
                  <a:tcPr marL="103632" marR="103632" marT="50292" marB="50292"/>
                </a:tc>
              </a:tr>
              <a:tr h="1542288">
                <a:tc>
                  <a:txBody>
                    <a:bodyPr/>
                    <a:lstStyle/>
                    <a:p>
                      <a:endParaRPr lang="en-US" sz="2200"/>
                    </a:p>
                  </a:txBody>
                  <a:tcPr marL="103632" marR="103632" marT="50292" marB="50292"/>
                </a:tc>
                <a:tc>
                  <a:txBody>
                    <a:bodyPr/>
                    <a:lstStyle/>
                    <a:p>
                      <a:endParaRPr lang="en-US" sz="2200"/>
                    </a:p>
                  </a:txBody>
                  <a:tcPr marL="103632" marR="103632" marT="50292" marB="50292"/>
                </a:tc>
              </a:tr>
              <a:tr h="1542288">
                <a:tc>
                  <a:txBody>
                    <a:bodyPr/>
                    <a:lstStyle/>
                    <a:p>
                      <a:endParaRPr lang="en-US" sz="2200"/>
                    </a:p>
                  </a:txBody>
                  <a:tcPr marL="103632" marR="103632" marT="50292" marB="50292"/>
                </a:tc>
                <a:tc>
                  <a:txBody>
                    <a:bodyPr/>
                    <a:lstStyle/>
                    <a:p>
                      <a:endParaRPr lang="en-US" sz="2200" dirty="0"/>
                    </a:p>
                  </a:txBody>
                  <a:tcPr marL="103632" marR="103632" marT="50292" marB="50292"/>
                </a:tc>
              </a:tr>
            </a:tbl>
          </a:graphicData>
        </a:graphic>
      </p:graphicFrame>
    </p:spTree>
    <p:extLst>
      <p:ext uri="{BB962C8B-B14F-4D97-AF65-F5344CB8AC3E}">
        <p14:creationId xmlns:p14="http://schemas.microsoft.com/office/powerpoint/2010/main" val="38525514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1910"/>
            <a:ext cx="4663440" cy="1210873"/>
          </a:xfrm>
          <a:prstGeom prst="rect">
            <a:avLst/>
          </a:prstGeom>
          <a:noFill/>
        </p:spPr>
        <p:txBody>
          <a:bodyPr wrap="square" lIns="101823" tIns="50911" rIns="101823" bIns="50911" rtlCol="0">
            <a:spAutoFit/>
          </a:bodyPr>
          <a:lstStyle/>
          <a:p>
            <a:r>
              <a:rPr lang="en-US" sz="1800" dirty="0">
                <a:latin typeface="Century Gothic"/>
                <a:cs typeface="Century Gothic"/>
              </a:rPr>
              <a:t>Tech Challenge Apprenticeship</a:t>
            </a:r>
          </a:p>
          <a:p>
            <a:r>
              <a:rPr lang="en-US" sz="1800" dirty="0">
                <a:latin typeface="Century Gothic"/>
                <a:cs typeface="Century Gothic"/>
              </a:rPr>
              <a:t>Lesson 5 – Constructive Feedback </a:t>
            </a:r>
          </a:p>
          <a:p>
            <a:r>
              <a:rPr lang="en-US" sz="1800" dirty="0">
                <a:latin typeface="Century Gothic"/>
                <a:cs typeface="Century Gothic"/>
              </a:rPr>
              <a:t>Activity 2 Team Worksheet</a:t>
            </a:r>
          </a:p>
          <a:p>
            <a:r>
              <a:rPr lang="en-US" sz="1800" dirty="0">
                <a:latin typeface="Century Gothic"/>
                <a:cs typeface="Century Gothic"/>
              </a:rPr>
              <a:t>Name:</a:t>
            </a:r>
          </a:p>
        </p:txBody>
      </p:sp>
      <p:pic>
        <p:nvPicPr>
          <p:cNvPr id="6" name="Picture 5" descr="CitizenSchools.BW.jpg"/>
          <p:cNvPicPr>
            <a:picLocks noChangeAspect="1"/>
          </p:cNvPicPr>
          <p:nvPr/>
        </p:nvPicPr>
        <p:blipFill>
          <a:blip r:embed="rId2" cstate="print"/>
          <a:stretch>
            <a:fillRect/>
          </a:stretch>
        </p:blipFill>
        <p:spPr>
          <a:xfrm>
            <a:off x="5481829" y="1"/>
            <a:ext cx="2290571" cy="634049"/>
          </a:xfrm>
          <a:prstGeom prst="rect">
            <a:avLst/>
          </a:prstGeom>
        </p:spPr>
      </p:pic>
      <p:sp>
        <p:nvSpPr>
          <p:cNvPr id="4" name="TextBox 3"/>
          <p:cNvSpPr txBox="1"/>
          <p:nvPr/>
        </p:nvSpPr>
        <p:spPr>
          <a:xfrm>
            <a:off x="86364" y="1424946"/>
            <a:ext cx="7064734" cy="4103912"/>
          </a:xfrm>
          <a:prstGeom prst="rect">
            <a:avLst/>
          </a:prstGeom>
          <a:noFill/>
        </p:spPr>
        <p:txBody>
          <a:bodyPr wrap="none" lIns="101823" tIns="50911" rIns="101823" bIns="50911" rtlCol="0">
            <a:spAutoFit/>
          </a:bodyPr>
          <a:lstStyle/>
          <a:p>
            <a:r>
              <a:rPr lang="en-US" dirty="0" smtClean="0">
                <a:latin typeface="Century Gothic"/>
                <a:cs typeface="Century Gothic"/>
              </a:rPr>
              <a:t>What are some secondary issues or features your group </a:t>
            </a:r>
          </a:p>
          <a:p>
            <a:r>
              <a:rPr lang="en-US" dirty="0" smtClean="0">
                <a:latin typeface="Century Gothic"/>
                <a:cs typeface="Century Gothic"/>
              </a:rPr>
              <a:t>had not discussed previously?</a:t>
            </a:r>
          </a:p>
          <a:p>
            <a:endParaRPr lang="en-US" dirty="0">
              <a:latin typeface="Century Gothic"/>
              <a:cs typeface="Century Gothic"/>
            </a:endParaRPr>
          </a:p>
          <a:p>
            <a:endParaRPr lang="en-US" dirty="0" smtClean="0">
              <a:latin typeface="Century Gothic"/>
              <a:cs typeface="Century Gothic"/>
            </a:endParaRPr>
          </a:p>
          <a:p>
            <a:endParaRPr lang="en-US" dirty="0">
              <a:latin typeface="Century Gothic"/>
              <a:cs typeface="Century Gothic"/>
            </a:endParaRPr>
          </a:p>
          <a:p>
            <a:endParaRPr lang="en-US" dirty="0" smtClean="0">
              <a:latin typeface="Century Gothic"/>
              <a:cs typeface="Century Gothic"/>
            </a:endParaRPr>
          </a:p>
          <a:p>
            <a:endParaRPr lang="en-US" dirty="0">
              <a:latin typeface="Century Gothic"/>
              <a:cs typeface="Century Gothic"/>
            </a:endParaRPr>
          </a:p>
          <a:p>
            <a:endParaRPr lang="en-US" dirty="0" smtClean="0">
              <a:latin typeface="Century Gothic"/>
              <a:cs typeface="Century Gothic"/>
            </a:endParaRPr>
          </a:p>
          <a:p>
            <a:endParaRPr lang="en-US" dirty="0" smtClean="0">
              <a:latin typeface="Century Gothic"/>
              <a:cs typeface="Century Gothic"/>
            </a:endParaRPr>
          </a:p>
          <a:p>
            <a:endParaRPr lang="en-US" dirty="0">
              <a:latin typeface="Century Gothic"/>
              <a:cs typeface="Century Gothic"/>
            </a:endParaRPr>
          </a:p>
          <a:p>
            <a:endParaRPr lang="en-US" dirty="0" smtClean="0">
              <a:latin typeface="Century Gothic"/>
              <a:cs typeface="Century Gothic"/>
            </a:endParaRPr>
          </a:p>
          <a:p>
            <a:endParaRPr lang="en-US" dirty="0" smtClean="0">
              <a:latin typeface="Century Gothic"/>
              <a:cs typeface="Century Gothic"/>
            </a:endParaRPr>
          </a:p>
          <a:p>
            <a:r>
              <a:rPr lang="en-US" dirty="0" smtClean="0">
                <a:latin typeface="Century Gothic"/>
                <a:cs typeface="Century Gothic"/>
              </a:rPr>
              <a:t>What will you design to solve these secondary issues?</a:t>
            </a:r>
          </a:p>
        </p:txBody>
      </p:sp>
    </p:spTree>
    <p:extLst>
      <p:ext uri="{BB962C8B-B14F-4D97-AF65-F5344CB8AC3E}">
        <p14:creationId xmlns:p14="http://schemas.microsoft.com/office/powerpoint/2010/main" val="13628098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1910"/>
            <a:ext cx="4663440" cy="1210873"/>
          </a:xfrm>
          <a:prstGeom prst="rect">
            <a:avLst/>
          </a:prstGeom>
          <a:noFill/>
        </p:spPr>
        <p:txBody>
          <a:bodyPr wrap="square" lIns="101823" tIns="50911" rIns="101823" bIns="50911" rtlCol="0">
            <a:spAutoFit/>
          </a:bodyPr>
          <a:lstStyle/>
          <a:p>
            <a:r>
              <a:rPr lang="en-US" sz="1800" dirty="0">
                <a:latin typeface="Century Gothic"/>
                <a:cs typeface="Century Gothic"/>
              </a:rPr>
              <a:t>Tech Challenge Apprenticeship</a:t>
            </a:r>
          </a:p>
          <a:p>
            <a:r>
              <a:rPr lang="en-US" sz="1800" dirty="0">
                <a:latin typeface="Century Gothic"/>
                <a:cs typeface="Century Gothic"/>
              </a:rPr>
              <a:t>Lesson 5 – Secondary Features</a:t>
            </a:r>
          </a:p>
          <a:p>
            <a:r>
              <a:rPr lang="en-US" sz="1800" dirty="0">
                <a:latin typeface="Century Gothic"/>
                <a:cs typeface="Century Gothic"/>
              </a:rPr>
              <a:t>Exit Ticket</a:t>
            </a:r>
          </a:p>
          <a:p>
            <a:r>
              <a:rPr lang="en-US" sz="1800" dirty="0">
                <a:latin typeface="Century Gothic"/>
                <a:cs typeface="Century Gothic"/>
              </a:rPr>
              <a:t>Name:</a:t>
            </a:r>
          </a:p>
        </p:txBody>
      </p:sp>
      <p:pic>
        <p:nvPicPr>
          <p:cNvPr id="6" name="Picture 5" descr="CitizenSchools.BW.jpg"/>
          <p:cNvPicPr>
            <a:picLocks noChangeAspect="1"/>
          </p:cNvPicPr>
          <p:nvPr/>
        </p:nvPicPr>
        <p:blipFill>
          <a:blip r:embed="rId2" cstate="print"/>
          <a:stretch>
            <a:fillRect/>
          </a:stretch>
        </p:blipFill>
        <p:spPr>
          <a:xfrm>
            <a:off x="5481829" y="1"/>
            <a:ext cx="2290571" cy="634049"/>
          </a:xfrm>
          <a:prstGeom prst="rect">
            <a:avLst/>
          </a:prstGeom>
        </p:spPr>
      </p:pic>
      <p:sp>
        <p:nvSpPr>
          <p:cNvPr id="4" name="TextBox 3"/>
          <p:cNvSpPr txBox="1"/>
          <p:nvPr/>
        </p:nvSpPr>
        <p:spPr>
          <a:xfrm>
            <a:off x="86363" y="1424945"/>
            <a:ext cx="7355779" cy="2872805"/>
          </a:xfrm>
          <a:prstGeom prst="rect">
            <a:avLst/>
          </a:prstGeom>
          <a:noFill/>
        </p:spPr>
        <p:txBody>
          <a:bodyPr wrap="none" lIns="101823" tIns="50911" rIns="101823" bIns="50911" rtlCol="0">
            <a:spAutoFit/>
          </a:bodyPr>
          <a:lstStyle/>
          <a:p>
            <a:r>
              <a:rPr lang="en-US" dirty="0">
                <a:solidFill>
                  <a:schemeClr val="tx1">
                    <a:lumMod val="85000"/>
                    <a:lumOff val="15000"/>
                  </a:schemeClr>
                </a:solidFill>
                <a:latin typeface="Century Gothic" pitchFamily="34" charset="0"/>
              </a:rPr>
              <a:t>What materials and equipment will you need to construct </a:t>
            </a:r>
            <a:endParaRPr lang="en-US" dirty="0" smtClean="0">
              <a:solidFill>
                <a:schemeClr val="tx1">
                  <a:lumMod val="85000"/>
                  <a:lumOff val="15000"/>
                </a:schemeClr>
              </a:solidFill>
              <a:latin typeface="Century Gothic" pitchFamily="34" charset="0"/>
            </a:endParaRPr>
          </a:p>
          <a:p>
            <a:r>
              <a:rPr lang="en-US" dirty="0" smtClean="0">
                <a:solidFill>
                  <a:schemeClr val="tx1">
                    <a:lumMod val="85000"/>
                    <a:lumOff val="15000"/>
                  </a:schemeClr>
                </a:solidFill>
                <a:latin typeface="Century Gothic" pitchFamily="34" charset="0"/>
              </a:rPr>
              <a:t>your </a:t>
            </a:r>
            <a:r>
              <a:rPr lang="en-US" dirty="0">
                <a:solidFill>
                  <a:schemeClr val="tx1">
                    <a:lumMod val="85000"/>
                    <a:lumOff val="15000"/>
                  </a:schemeClr>
                </a:solidFill>
                <a:latin typeface="Century Gothic" pitchFamily="34" charset="0"/>
              </a:rPr>
              <a:t>final device? </a:t>
            </a:r>
            <a:endParaRPr lang="en-US" dirty="0">
              <a:latin typeface="Century Gothic"/>
              <a:cs typeface="Century Gothic"/>
            </a:endParaRPr>
          </a:p>
          <a:p>
            <a:endParaRPr lang="en-US" dirty="0" smtClean="0">
              <a:latin typeface="Century Gothic"/>
              <a:cs typeface="Century Gothic"/>
            </a:endParaRPr>
          </a:p>
          <a:p>
            <a:endParaRPr lang="en-US" dirty="0">
              <a:latin typeface="Century Gothic"/>
              <a:cs typeface="Century Gothic"/>
            </a:endParaRPr>
          </a:p>
          <a:p>
            <a:endParaRPr lang="en-US" dirty="0" smtClean="0">
              <a:latin typeface="Century Gothic"/>
              <a:cs typeface="Century Gothic"/>
            </a:endParaRPr>
          </a:p>
          <a:p>
            <a:endParaRPr lang="en-US" dirty="0" smtClean="0">
              <a:latin typeface="Century Gothic"/>
              <a:cs typeface="Century Gothic"/>
            </a:endParaRPr>
          </a:p>
          <a:p>
            <a:endParaRPr lang="en-US" dirty="0">
              <a:latin typeface="Century Gothic"/>
              <a:cs typeface="Century Gothic"/>
            </a:endParaRPr>
          </a:p>
          <a:p>
            <a:r>
              <a:rPr lang="en-US" dirty="0">
                <a:solidFill>
                  <a:schemeClr val="tx1">
                    <a:lumMod val="85000"/>
                    <a:lumOff val="15000"/>
                  </a:schemeClr>
                </a:solidFill>
                <a:latin typeface="Century Gothic" pitchFamily="34" charset="0"/>
              </a:rPr>
              <a:t>How should all criticisms in a constructive environment be </a:t>
            </a:r>
            <a:endParaRPr lang="en-US" dirty="0" smtClean="0">
              <a:solidFill>
                <a:schemeClr val="tx1">
                  <a:lumMod val="85000"/>
                  <a:lumOff val="15000"/>
                </a:schemeClr>
              </a:solidFill>
              <a:latin typeface="Century Gothic" pitchFamily="34" charset="0"/>
            </a:endParaRPr>
          </a:p>
          <a:p>
            <a:r>
              <a:rPr lang="en-US" dirty="0" smtClean="0">
                <a:solidFill>
                  <a:schemeClr val="tx1">
                    <a:lumMod val="85000"/>
                    <a:lumOff val="15000"/>
                  </a:schemeClr>
                </a:solidFill>
                <a:latin typeface="Century Gothic" pitchFamily="34" charset="0"/>
              </a:rPr>
              <a:t>presented</a:t>
            </a:r>
            <a:r>
              <a:rPr lang="en-US" dirty="0" smtClean="0">
                <a:latin typeface="Century Gothic"/>
                <a:cs typeface="Century Gothic"/>
              </a:rPr>
              <a:t>?</a:t>
            </a:r>
          </a:p>
        </p:txBody>
      </p:sp>
    </p:spTree>
    <p:extLst>
      <p:ext uri="{BB962C8B-B14F-4D97-AF65-F5344CB8AC3E}">
        <p14:creationId xmlns:p14="http://schemas.microsoft.com/office/powerpoint/2010/main" val="33911346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a:xfrm>
            <a:off x="943163" y="223848"/>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835" tIns="50917" rIns="101835" bIns="50917" rtlCol="0" anchor="ctr"/>
          <a:lstStyle/>
          <a:p>
            <a:pPr algn="ctr"/>
            <a:endParaRPr lang="en-US" dirty="0">
              <a:solidFill>
                <a:schemeClr val="bg1">
                  <a:lumMod val="50000"/>
                </a:schemeClr>
              </a:solidFill>
            </a:endParaRPr>
          </a:p>
        </p:txBody>
      </p:sp>
      <p:sp>
        <p:nvSpPr>
          <p:cNvPr id="4" name="TextBox 3"/>
          <p:cNvSpPr txBox="1"/>
          <p:nvPr/>
        </p:nvSpPr>
        <p:spPr>
          <a:xfrm>
            <a:off x="86366" y="1005841"/>
            <a:ext cx="4909531" cy="575542"/>
          </a:xfrm>
          <a:prstGeom prst="rect">
            <a:avLst/>
          </a:prstGeom>
          <a:noFill/>
        </p:spPr>
        <p:txBody>
          <a:bodyPr wrap="square" lIns="101835" tIns="50917" rIns="101835" bIns="50917" rtlCol="0">
            <a:spAutoFit/>
          </a:bodyPr>
          <a:lstStyle/>
          <a:p>
            <a:r>
              <a:rPr lang="en-US" sz="3100" b="1" dirty="0">
                <a:solidFill>
                  <a:schemeClr val="tx1">
                    <a:lumMod val="85000"/>
                    <a:lumOff val="15000"/>
                  </a:schemeClr>
                </a:solidFill>
                <a:latin typeface="Century Gothic" pitchFamily="34" charset="0"/>
              </a:rPr>
              <a:t>Construction - 1</a:t>
            </a:r>
            <a:endParaRPr lang="en-US" sz="3100" b="1" dirty="0">
              <a:solidFill>
                <a:schemeClr val="tx1">
                  <a:lumMod val="85000"/>
                  <a:lumOff val="15000"/>
                </a:schemeClr>
              </a:solidFill>
              <a:latin typeface="Century Gothic" pitchFamily="34" charset="0"/>
            </a:endParaRPr>
          </a:p>
        </p:txBody>
      </p:sp>
      <p:sp>
        <p:nvSpPr>
          <p:cNvPr id="6" name="TextBox 5"/>
          <p:cNvSpPr txBox="1"/>
          <p:nvPr/>
        </p:nvSpPr>
        <p:spPr>
          <a:xfrm>
            <a:off x="930894" y="305790"/>
            <a:ext cx="3743848" cy="595319"/>
          </a:xfrm>
          <a:prstGeom prst="rect">
            <a:avLst/>
          </a:prstGeom>
          <a:noFill/>
        </p:spPr>
        <p:txBody>
          <a:bodyPr wrap="square" lIns="101835" tIns="50917" rIns="101835" bIns="50917"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a:t>
            </a:r>
            <a:r>
              <a:rPr lang="en-US" sz="1600" b="1" dirty="0">
                <a:solidFill>
                  <a:schemeClr val="tx1">
                    <a:lumMod val="85000"/>
                    <a:lumOff val="15000"/>
                  </a:schemeClr>
                </a:solidFill>
                <a:latin typeface="Century Gothic" pitchFamily="34" charset="0"/>
              </a:rPr>
              <a:t>6</a:t>
            </a:r>
            <a:r>
              <a:rPr lang="en-US" sz="1600" b="1" dirty="0">
                <a:solidFill>
                  <a:schemeClr val="tx1">
                    <a:lumMod val="85000"/>
                    <a:lumOff val="15000"/>
                  </a:schemeClr>
                </a:solidFill>
                <a:latin typeface="Century Gothic" pitchFamily="34" charset="0"/>
              </a:rPr>
              <a:t> </a:t>
            </a:r>
            <a:r>
              <a:rPr lang="en-US" sz="1300" dirty="0">
                <a:solidFill>
                  <a:schemeClr val="tx1">
                    <a:lumMod val="85000"/>
                    <a:lumOff val="15000"/>
                  </a:schemeClr>
                </a:solidFill>
                <a:latin typeface="Century Gothic" pitchFamily="34" charset="0"/>
              </a:rPr>
              <a:t>– page 1</a:t>
            </a:r>
            <a:endParaRPr lang="en-US" sz="1300" b="1" dirty="0">
              <a:solidFill>
                <a:schemeClr val="tx1">
                  <a:lumMod val="85000"/>
                  <a:lumOff val="15000"/>
                </a:schemeClr>
              </a:solidFill>
              <a:latin typeface="Century Gothic" pitchFamily="34" charset="0"/>
            </a:endParaRPr>
          </a:p>
        </p:txBody>
      </p:sp>
      <p:sp>
        <p:nvSpPr>
          <p:cNvPr id="7" name="TextBox 6"/>
          <p:cNvSpPr txBox="1"/>
          <p:nvPr/>
        </p:nvSpPr>
        <p:spPr>
          <a:xfrm>
            <a:off x="172720" y="1508762"/>
            <a:ext cx="4903096" cy="287771"/>
          </a:xfrm>
          <a:prstGeom prst="rect">
            <a:avLst/>
          </a:prstGeom>
          <a:noFill/>
        </p:spPr>
        <p:txBody>
          <a:bodyPr wrap="square" lIns="101835" tIns="50917" rIns="101835" bIns="50917" rtlCol="0">
            <a:spAutoFit/>
          </a:bodyPr>
          <a:lstStyle/>
          <a:p>
            <a:r>
              <a:rPr lang="en-US" sz="1200" dirty="0">
                <a:solidFill>
                  <a:schemeClr val="tx1">
                    <a:lumMod val="85000"/>
                    <a:lumOff val="15000"/>
                  </a:schemeClr>
                </a:solidFill>
                <a:latin typeface="Century Gothic" pitchFamily="34" charset="0"/>
              </a:rPr>
              <a:t>Today the teams will work on their </a:t>
            </a:r>
            <a:r>
              <a:rPr lang="en-US" sz="1200">
                <a:solidFill>
                  <a:schemeClr val="tx1">
                    <a:lumMod val="85000"/>
                    <a:lumOff val="15000"/>
                  </a:schemeClr>
                </a:solidFill>
                <a:latin typeface="Century Gothic" pitchFamily="34" charset="0"/>
              </a:rPr>
              <a:t>final devices.  </a:t>
            </a:r>
            <a:endParaRPr lang="en-US" sz="1200" dirty="0">
              <a:solidFill>
                <a:schemeClr val="tx1">
                  <a:lumMod val="85000"/>
                  <a:lumOff val="15000"/>
                </a:schemeClr>
              </a:solidFill>
              <a:latin typeface="Century Gothic" pitchFamily="34" charset="0"/>
            </a:endParaRPr>
          </a:p>
        </p:txBody>
      </p:sp>
      <p:grpSp>
        <p:nvGrpSpPr>
          <p:cNvPr id="2" name="Group 58"/>
          <p:cNvGrpSpPr/>
          <p:nvPr/>
        </p:nvGrpSpPr>
        <p:grpSpPr>
          <a:xfrm>
            <a:off x="-172719" y="4023359"/>
            <a:ext cx="4520603" cy="2748990"/>
            <a:chOff x="-23736" y="2373653"/>
            <a:chExt cx="2824457" cy="1793238"/>
          </a:xfrm>
        </p:grpSpPr>
        <p:sp>
          <p:nvSpPr>
            <p:cNvPr id="66" name="Rectangle 65"/>
            <p:cNvSpPr/>
            <p:nvPr/>
          </p:nvSpPr>
          <p:spPr>
            <a:xfrm>
              <a:off x="228600" y="2373653"/>
              <a:ext cx="2572121" cy="317492"/>
            </a:xfrm>
            <a:prstGeom prst="rect">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p:cNvSpPr/>
            <p:nvPr/>
          </p:nvSpPr>
          <p:spPr>
            <a:xfrm>
              <a:off x="228600" y="3606808"/>
              <a:ext cx="2572121" cy="31749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228600" y="2987683"/>
              <a:ext cx="2572121" cy="31749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238367" y="2433573"/>
              <a:ext cx="1809751" cy="200771"/>
            </a:xfrm>
            <a:prstGeom prst="rect">
              <a:avLst/>
            </a:prstGeom>
            <a:noFill/>
          </p:spPr>
          <p:txBody>
            <a:bodyPr wrap="square" rtlCol="0">
              <a:spAutoFit/>
            </a:bodyPr>
            <a:lstStyle/>
            <a:p>
              <a:r>
                <a:rPr lang="en-US" sz="1400" b="1" dirty="0">
                  <a:solidFill>
                    <a:schemeClr val="tx1">
                      <a:lumMod val="85000"/>
                      <a:lumOff val="15000"/>
                    </a:schemeClr>
                  </a:solidFill>
                  <a:latin typeface="Century Gothic" pitchFamily="34" charset="0"/>
                </a:rPr>
                <a:t>Lesson Agenda</a:t>
              </a:r>
              <a:endParaRPr lang="en-US" sz="1400" b="1" dirty="0">
                <a:solidFill>
                  <a:schemeClr val="tx1">
                    <a:lumMod val="85000"/>
                    <a:lumOff val="15000"/>
                  </a:schemeClr>
                </a:solidFill>
                <a:latin typeface="Century Gothic" pitchFamily="34" charset="0"/>
              </a:endParaRPr>
            </a:p>
          </p:txBody>
        </p:sp>
        <p:cxnSp>
          <p:nvCxnSpPr>
            <p:cNvPr id="39" name="Straight Connector 38"/>
            <p:cNvCxnSpPr/>
            <p:nvPr/>
          </p:nvCxnSpPr>
          <p:spPr>
            <a:xfrm>
              <a:off x="652325" y="2673567"/>
              <a:ext cx="25385" cy="1449782"/>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8969" y="2761040"/>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5 Min</a:t>
              </a:r>
              <a:endParaRPr lang="en-US" sz="1100" b="1" dirty="0">
                <a:solidFill>
                  <a:schemeClr val="tx1">
                    <a:lumMod val="85000"/>
                    <a:lumOff val="15000"/>
                  </a:schemeClr>
                </a:solidFill>
                <a:latin typeface="Century Gothic" pitchFamily="34" charset="0"/>
              </a:endParaRPr>
            </a:p>
          </p:txBody>
        </p:sp>
        <p:sp>
          <p:nvSpPr>
            <p:cNvPr id="60" name="TextBox 59"/>
            <p:cNvSpPr txBox="1"/>
            <p:nvPr/>
          </p:nvSpPr>
          <p:spPr>
            <a:xfrm>
              <a:off x="-8132" y="3072687"/>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5</a:t>
              </a:r>
              <a:r>
                <a:rPr lang="en-US" sz="1100" b="1" dirty="0">
                  <a:solidFill>
                    <a:schemeClr val="tx1">
                      <a:lumMod val="85000"/>
                      <a:lumOff val="15000"/>
                    </a:schemeClr>
                  </a:solidFill>
                  <a:latin typeface="Century Gothic" pitchFamily="34" charset="0"/>
                </a:rPr>
                <a:t> Min</a:t>
              </a:r>
              <a:endParaRPr lang="en-US" sz="1100" b="1" dirty="0">
                <a:solidFill>
                  <a:schemeClr val="tx1">
                    <a:lumMod val="85000"/>
                    <a:lumOff val="15000"/>
                  </a:schemeClr>
                </a:solidFill>
                <a:latin typeface="Century Gothic" pitchFamily="34" charset="0"/>
              </a:endParaRPr>
            </a:p>
          </p:txBody>
        </p:sp>
        <p:sp>
          <p:nvSpPr>
            <p:cNvPr id="61" name="TextBox 60"/>
            <p:cNvSpPr txBox="1"/>
            <p:nvPr/>
          </p:nvSpPr>
          <p:spPr>
            <a:xfrm>
              <a:off x="-23736" y="3685924"/>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10 Min</a:t>
              </a:r>
              <a:endParaRPr lang="en-US" sz="1100" b="1" dirty="0">
                <a:solidFill>
                  <a:schemeClr val="tx1">
                    <a:lumMod val="85000"/>
                    <a:lumOff val="15000"/>
                  </a:schemeClr>
                </a:solidFill>
                <a:latin typeface="Century Gothic" pitchFamily="34" charset="0"/>
              </a:endParaRPr>
            </a:p>
          </p:txBody>
        </p:sp>
        <p:sp>
          <p:nvSpPr>
            <p:cNvPr id="65" name="TextBox 64"/>
            <p:cNvSpPr txBox="1"/>
            <p:nvPr/>
          </p:nvSpPr>
          <p:spPr>
            <a:xfrm>
              <a:off x="-23736" y="3990213"/>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5 Min</a:t>
              </a:r>
              <a:endParaRPr lang="en-US" sz="1100" b="1" dirty="0">
                <a:solidFill>
                  <a:schemeClr val="tx1">
                    <a:lumMod val="85000"/>
                    <a:lumOff val="15000"/>
                  </a:schemeClr>
                </a:solidFill>
                <a:latin typeface="Century Gothic" pitchFamily="34" charset="0"/>
              </a:endParaRPr>
            </a:p>
          </p:txBody>
        </p:sp>
      </p:grpSp>
      <p:sp>
        <p:nvSpPr>
          <p:cNvPr id="45" name="TextBox 44"/>
          <p:cNvSpPr txBox="1"/>
          <p:nvPr/>
        </p:nvSpPr>
        <p:spPr>
          <a:xfrm>
            <a:off x="5313892" y="7381972"/>
            <a:ext cx="2350213" cy="2398377"/>
          </a:xfrm>
          <a:prstGeom prst="rect">
            <a:avLst/>
          </a:prstGeom>
          <a:noFill/>
        </p:spPr>
        <p:txBody>
          <a:bodyPr wrap="square" lIns="101835" tIns="50917" rIns="101835" bIns="50917" rtlCol="0">
            <a:spAutoFit/>
          </a:bodyPr>
          <a:lstStyle/>
          <a:p>
            <a:pPr marL="254586" indent="-254586">
              <a:lnSpc>
                <a:spcPct val="150000"/>
              </a:lnSpc>
              <a:buAutoNum type="arabicPeriod"/>
            </a:pPr>
            <a:r>
              <a:rPr lang="en-US" sz="1000" dirty="0">
                <a:solidFill>
                  <a:schemeClr val="tx1">
                    <a:lumMod val="85000"/>
                    <a:lumOff val="15000"/>
                  </a:schemeClr>
                </a:solidFill>
                <a:latin typeface="Century Gothic" pitchFamily="34" charset="0"/>
              </a:rPr>
              <a:t>Each team’s binder</a:t>
            </a:r>
            <a:endParaRPr lang="en-US" sz="1000" dirty="0">
              <a:solidFill>
                <a:schemeClr val="tx1">
                  <a:lumMod val="85000"/>
                  <a:lumOff val="15000"/>
                </a:schemeClr>
              </a:solidFill>
              <a:latin typeface="Century Gothic" pitchFamily="34" charset="0"/>
            </a:endParaRPr>
          </a:p>
          <a:p>
            <a:pPr marL="254586" indent="-254586">
              <a:lnSpc>
                <a:spcPct val="150000"/>
              </a:lnSpc>
              <a:buAutoNum type="arabicPeriod"/>
            </a:pPr>
            <a:r>
              <a:rPr lang="en-US" sz="1000" dirty="0">
                <a:solidFill>
                  <a:schemeClr val="tx1">
                    <a:lumMod val="85000"/>
                    <a:lumOff val="15000"/>
                  </a:schemeClr>
                </a:solidFill>
                <a:latin typeface="Century Gothic" pitchFamily="34" charset="0"/>
              </a:rPr>
              <a:t>The team’s prototypes</a:t>
            </a:r>
          </a:p>
          <a:p>
            <a:pPr marL="254586" indent="-254586">
              <a:lnSpc>
                <a:spcPct val="150000"/>
              </a:lnSpc>
              <a:buAutoNum type="arabicPeriod"/>
            </a:pPr>
            <a:r>
              <a:rPr lang="en-US" sz="1000" dirty="0">
                <a:solidFill>
                  <a:schemeClr val="tx1">
                    <a:lumMod val="85000"/>
                    <a:lumOff val="15000"/>
                  </a:schemeClr>
                </a:solidFill>
                <a:latin typeface="Century Gothic" pitchFamily="34" charset="0"/>
              </a:rPr>
              <a:t>Construction materials, based off of what the various teams need, the annual challenge and material availability</a:t>
            </a:r>
          </a:p>
          <a:p>
            <a:pPr marL="254586" indent="-254586">
              <a:lnSpc>
                <a:spcPct val="150000"/>
              </a:lnSpc>
              <a:buAutoNum type="arabicPeriod"/>
            </a:pPr>
            <a:r>
              <a:rPr lang="en-US" sz="1000" dirty="0">
                <a:solidFill>
                  <a:schemeClr val="tx1">
                    <a:lumMod val="85000"/>
                    <a:lumOff val="15000"/>
                  </a:schemeClr>
                </a:solidFill>
                <a:latin typeface="Century Gothic" pitchFamily="34" charset="0"/>
              </a:rPr>
              <a:t>Copies of the worksheet at the end</a:t>
            </a:r>
          </a:p>
          <a:p>
            <a:pPr marL="254586" indent="-254586">
              <a:lnSpc>
                <a:spcPct val="150000"/>
              </a:lnSpc>
              <a:buAutoNum type="arabicPeriod"/>
            </a:pPr>
            <a:r>
              <a:rPr lang="en-US" sz="1000" dirty="0">
                <a:solidFill>
                  <a:schemeClr val="tx1">
                    <a:lumMod val="85000"/>
                    <a:lumOff val="15000"/>
                  </a:schemeClr>
                </a:solidFill>
                <a:latin typeface="Century Gothic" pitchFamily="34" charset="0"/>
              </a:rPr>
              <a:t>Normal printer paper</a:t>
            </a:r>
          </a:p>
          <a:p>
            <a:pPr marL="254586" indent="-254586">
              <a:lnSpc>
                <a:spcPct val="150000"/>
              </a:lnSpc>
              <a:buAutoNum type="arabicPeriod"/>
            </a:pPr>
            <a:r>
              <a:rPr lang="en-US" sz="1000" dirty="0">
                <a:solidFill>
                  <a:schemeClr val="tx1">
                    <a:lumMod val="85000"/>
                    <a:lumOff val="15000"/>
                  </a:schemeClr>
                </a:solidFill>
                <a:latin typeface="Century Gothic" pitchFamily="34" charset="0"/>
              </a:rPr>
              <a:t>Scissors</a:t>
            </a:r>
          </a:p>
        </p:txBody>
      </p:sp>
      <p:sp>
        <p:nvSpPr>
          <p:cNvPr id="75" name="TextBox 74"/>
          <p:cNvSpPr txBox="1"/>
          <p:nvPr/>
        </p:nvSpPr>
        <p:spPr>
          <a:xfrm>
            <a:off x="259087" y="2263141"/>
            <a:ext cx="2896545" cy="321627"/>
          </a:xfrm>
          <a:prstGeom prst="rect">
            <a:avLst/>
          </a:prstGeom>
          <a:noFill/>
        </p:spPr>
        <p:txBody>
          <a:bodyPr wrap="square" lIns="101835" tIns="50917" rIns="101835" bIns="50917" rtlCol="0">
            <a:spAutoFit/>
          </a:bodyPr>
          <a:lstStyle/>
          <a:p>
            <a:r>
              <a:rPr lang="en-US" sz="1400" b="1" dirty="0">
                <a:solidFill>
                  <a:schemeClr val="tx1">
                    <a:lumMod val="85000"/>
                    <a:lumOff val="15000"/>
                  </a:schemeClr>
                </a:solidFill>
                <a:latin typeface="Century Gothic" pitchFamily="34" charset="0"/>
              </a:rPr>
              <a:t>Lesson Objective</a:t>
            </a:r>
            <a:endParaRPr lang="en-US" sz="1400" b="1" dirty="0">
              <a:solidFill>
                <a:schemeClr val="tx1">
                  <a:lumMod val="85000"/>
                  <a:lumOff val="15000"/>
                </a:schemeClr>
              </a:solidFill>
              <a:latin typeface="Century Gothic" pitchFamily="34" charset="0"/>
            </a:endParaRPr>
          </a:p>
        </p:txBody>
      </p:sp>
      <p:sp>
        <p:nvSpPr>
          <p:cNvPr id="83" name="TextBox 82"/>
          <p:cNvSpPr txBox="1"/>
          <p:nvPr/>
        </p:nvSpPr>
        <p:spPr>
          <a:xfrm>
            <a:off x="259080" y="2514607"/>
            <a:ext cx="4873759" cy="1087763"/>
          </a:xfrm>
          <a:prstGeom prst="rect">
            <a:avLst/>
          </a:prstGeom>
          <a:noFill/>
        </p:spPr>
        <p:txBody>
          <a:bodyPr wrap="square" lIns="101835" tIns="50917" rIns="101835" bIns="50917" rtlCol="0">
            <a:spAutoFit/>
          </a:bodyPr>
          <a:lstStyle/>
          <a:p>
            <a:pPr>
              <a:buFont typeface="Wingdings" pitchFamily="2" charset="2"/>
              <a:buChar char="§"/>
            </a:pPr>
            <a:r>
              <a:rPr lang="en-US" sz="1600" dirty="0">
                <a:solidFill>
                  <a:schemeClr val="tx1">
                    <a:lumMod val="85000"/>
                    <a:lumOff val="15000"/>
                  </a:schemeClr>
                </a:solidFill>
                <a:latin typeface="Century Gothic" pitchFamily="34" charset="0"/>
              </a:rPr>
              <a:t>Assume shared responsibility for collaborative work </a:t>
            </a:r>
          </a:p>
          <a:p>
            <a:pPr>
              <a:buFont typeface="Wingdings" pitchFamily="2" charset="2"/>
              <a:buChar char="§"/>
            </a:pPr>
            <a:r>
              <a:rPr lang="en-US" sz="1600" dirty="0">
                <a:solidFill>
                  <a:schemeClr val="tx1">
                    <a:lumMod val="85000"/>
                    <a:lumOff val="15000"/>
                  </a:schemeClr>
                </a:solidFill>
                <a:latin typeface="Century Gothic" pitchFamily="34" charset="0"/>
              </a:rPr>
              <a:t> </a:t>
            </a:r>
            <a:r>
              <a:rPr lang="en-US" sz="1600" dirty="0">
                <a:solidFill>
                  <a:schemeClr val="tx1">
                    <a:lumMod val="85000"/>
                    <a:lumOff val="15000"/>
                  </a:schemeClr>
                </a:solidFill>
                <a:latin typeface="Century Gothic" pitchFamily="34" charset="0"/>
              </a:rPr>
              <a:t>Adapt to varied roles, jobs responsibilities, schedules and context </a:t>
            </a:r>
          </a:p>
        </p:txBody>
      </p:sp>
      <p:sp>
        <p:nvSpPr>
          <p:cNvPr id="84" name="TextBox 83"/>
          <p:cNvSpPr txBox="1"/>
          <p:nvPr/>
        </p:nvSpPr>
        <p:spPr>
          <a:xfrm>
            <a:off x="172727" y="6873241"/>
            <a:ext cx="2896545" cy="321627"/>
          </a:xfrm>
          <a:prstGeom prst="rect">
            <a:avLst/>
          </a:prstGeom>
          <a:noFill/>
        </p:spPr>
        <p:txBody>
          <a:bodyPr wrap="square" lIns="101835" tIns="50917" rIns="101835" bIns="50917" rtlCol="0">
            <a:spAutoFit/>
          </a:bodyPr>
          <a:lstStyle/>
          <a:p>
            <a:r>
              <a:rPr lang="en-US" sz="1400" b="1" dirty="0">
                <a:solidFill>
                  <a:schemeClr val="tx1">
                    <a:lumMod val="85000"/>
                    <a:lumOff val="15000"/>
                  </a:schemeClr>
                </a:solidFill>
                <a:latin typeface="Century Gothic" pitchFamily="34" charset="0"/>
              </a:rPr>
              <a:t>Lesson Preparation</a:t>
            </a:r>
            <a:endParaRPr lang="en-US" sz="1400" b="1" dirty="0">
              <a:solidFill>
                <a:schemeClr val="tx1">
                  <a:lumMod val="85000"/>
                  <a:lumOff val="15000"/>
                </a:schemeClr>
              </a:solidFill>
              <a:latin typeface="Century Gothic" pitchFamily="34" charset="0"/>
            </a:endParaRPr>
          </a:p>
        </p:txBody>
      </p:sp>
      <p:sp>
        <p:nvSpPr>
          <p:cNvPr id="44" name="TextBox 43"/>
          <p:cNvSpPr txBox="1"/>
          <p:nvPr/>
        </p:nvSpPr>
        <p:spPr>
          <a:xfrm>
            <a:off x="172721" y="7208526"/>
            <a:ext cx="5295690" cy="1795600"/>
          </a:xfrm>
          <a:prstGeom prst="rect">
            <a:avLst/>
          </a:prstGeom>
          <a:noFill/>
        </p:spPr>
        <p:txBody>
          <a:bodyPr wrap="square" lIns="101835" tIns="50917" rIns="101835" bIns="50917" rtlCol="0">
            <a:spAutoFit/>
          </a:bodyPr>
          <a:lstStyle/>
          <a:p>
            <a:pPr>
              <a:buFont typeface="Wingdings" pitchFamily="2" charset="2"/>
              <a:buChar char="§"/>
            </a:pPr>
            <a:r>
              <a:rPr lang="en-US" sz="1000" b="1" dirty="0">
                <a:solidFill>
                  <a:schemeClr val="tx1">
                    <a:lumMod val="85000"/>
                    <a:lumOff val="15000"/>
                  </a:schemeClr>
                </a:solidFill>
                <a:latin typeface="Century Gothic" pitchFamily="34" charset="0"/>
              </a:rPr>
              <a:t> Space: Clear the space, ensure tables are arranged so students can sit in their challenge teams. They will be up an about, working on construction throughout this lesson. At the end, they will have to store their work in progress somewhere safe. Tubs may be valuable for this, otherwise some secure area will be necessary.</a:t>
            </a: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Group: The students will need to sit with their groups for this lesson. </a:t>
            </a:r>
          </a:p>
          <a:p>
            <a:pPr>
              <a:buFont typeface="Wingdings" pitchFamily="2" charset="2"/>
              <a:buChar char="§"/>
            </a:pPr>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Resources: Students will require their journals, prototypes and construction material/equipment. Exact construction materials will vary dramatically from year to year and team to team. Review student responses from the previous week to determine what you need to gather. </a:t>
            </a:r>
          </a:p>
        </p:txBody>
      </p:sp>
      <p:sp>
        <p:nvSpPr>
          <p:cNvPr id="34" name="TextBox 33"/>
          <p:cNvSpPr txBox="1"/>
          <p:nvPr/>
        </p:nvSpPr>
        <p:spPr>
          <a:xfrm>
            <a:off x="1036320" y="4610106"/>
            <a:ext cx="3105442" cy="270843"/>
          </a:xfrm>
          <a:prstGeom prst="rect">
            <a:avLst/>
          </a:prstGeom>
          <a:noFill/>
        </p:spPr>
        <p:txBody>
          <a:bodyPr wrap="square" lIns="101835" tIns="50917" rIns="101835" bIns="50917" rtlCol="0">
            <a:spAutoFit/>
          </a:bodyPr>
          <a:lstStyle/>
          <a:p>
            <a:r>
              <a:rPr lang="en-US" sz="1100" b="1" dirty="0">
                <a:solidFill>
                  <a:schemeClr val="tx1">
                    <a:lumMod val="85000"/>
                    <a:lumOff val="15000"/>
                  </a:schemeClr>
                </a:solidFill>
                <a:latin typeface="Century Gothic" pitchFamily="34" charset="0"/>
              </a:rPr>
              <a:t>Hook: </a:t>
            </a:r>
            <a:r>
              <a:rPr lang="en-US" sz="1100" dirty="0"/>
              <a:t>Quick construction challenge</a:t>
            </a:r>
            <a:endParaRPr lang="en-US" sz="1100" dirty="0"/>
          </a:p>
        </p:txBody>
      </p:sp>
      <p:sp>
        <p:nvSpPr>
          <p:cNvPr id="35" name="TextBox 34"/>
          <p:cNvSpPr txBox="1"/>
          <p:nvPr/>
        </p:nvSpPr>
        <p:spPr>
          <a:xfrm>
            <a:off x="1036320" y="5029206"/>
            <a:ext cx="2763520" cy="270843"/>
          </a:xfrm>
          <a:prstGeom prst="rect">
            <a:avLst/>
          </a:prstGeom>
          <a:noFill/>
        </p:spPr>
        <p:txBody>
          <a:bodyPr wrap="square" lIns="101835" tIns="50917" rIns="101835" bIns="50917" rtlCol="0">
            <a:spAutoFit/>
          </a:bodyPr>
          <a:lstStyle/>
          <a:p>
            <a:r>
              <a:rPr lang="en-US" sz="1100" b="1" dirty="0">
                <a:latin typeface="Century Gothic"/>
                <a:cs typeface="Century Gothic"/>
              </a:rPr>
              <a:t>Mini-Lesson</a:t>
            </a:r>
            <a:r>
              <a:rPr lang="en-US" sz="1100" b="1" dirty="0">
                <a:latin typeface="Century Gothic"/>
                <a:cs typeface="Century Gothic"/>
              </a:rPr>
              <a:t>: </a:t>
            </a:r>
            <a:r>
              <a:rPr lang="en-US" sz="1100" dirty="0">
                <a:cs typeface="Century Gothic"/>
              </a:rPr>
              <a:t>Safety and sharing roles</a:t>
            </a:r>
            <a:endParaRPr lang="en-US" sz="1100" dirty="0"/>
          </a:p>
        </p:txBody>
      </p:sp>
      <p:sp>
        <p:nvSpPr>
          <p:cNvPr id="37" name="TextBox 36"/>
          <p:cNvSpPr txBox="1"/>
          <p:nvPr/>
        </p:nvSpPr>
        <p:spPr>
          <a:xfrm>
            <a:off x="1036320" y="6035047"/>
            <a:ext cx="3108960" cy="270843"/>
          </a:xfrm>
          <a:prstGeom prst="rect">
            <a:avLst/>
          </a:prstGeom>
          <a:noFill/>
        </p:spPr>
        <p:txBody>
          <a:bodyPr wrap="square" lIns="101835" tIns="50917" rIns="101835" bIns="50917" rtlCol="0">
            <a:spAutoFit/>
          </a:bodyPr>
          <a:lstStyle/>
          <a:p>
            <a:r>
              <a:rPr lang="en-US" sz="1100" b="1" dirty="0">
                <a:latin typeface="Century Gothic"/>
                <a:cs typeface="Century Gothic"/>
              </a:rPr>
              <a:t>Activity </a:t>
            </a:r>
            <a:r>
              <a:rPr lang="en-US" sz="1100" b="1" dirty="0">
                <a:latin typeface="Century Gothic"/>
                <a:cs typeface="Century Gothic"/>
              </a:rPr>
              <a:t>2: </a:t>
            </a:r>
            <a:r>
              <a:rPr lang="en-US" sz="1100" dirty="0"/>
              <a:t>Journaling</a:t>
            </a:r>
            <a:endParaRPr lang="en-US" sz="1100" dirty="0"/>
          </a:p>
        </p:txBody>
      </p:sp>
      <p:sp>
        <p:nvSpPr>
          <p:cNvPr id="47" name="TextBox 46"/>
          <p:cNvSpPr txBox="1"/>
          <p:nvPr/>
        </p:nvSpPr>
        <p:spPr>
          <a:xfrm>
            <a:off x="1036325" y="6454146"/>
            <a:ext cx="2350213" cy="270843"/>
          </a:xfrm>
          <a:prstGeom prst="rect">
            <a:avLst/>
          </a:prstGeom>
          <a:noFill/>
        </p:spPr>
        <p:txBody>
          <a:bodyPr wrap="square" lIns="101835" tIns="50917" rIns="101835" bIns="50917" rtlCol="0">
            <a:spAutoFit/>
          </a:bodyPr>
          <a:lstStyle/>
          <a:p>
            <a:r>
              <a:rPr lang="en-US" sz="1100" b="1" dirty="0">
                <a:solidFill>
                  <a:schemeClr val="tx1">
                    <a:lumMod val="85000"/>
                    <a:lumOff val="15000"/>
                  </a:schemeClr>
                </a:solidFill>
                <a:latin typeface="Century Gothic" pitchFamily="34" charset="0"/>
              </a:rPr>
              <a:t>Assessment: </a:t>
            </a:r>
            <a:r>
              <a:rPr lang="en-US" sz="1100" dirty="0">
                <a:solidFill>
                  <a:schemeClr val="tx1">
                    <a:lumMod val="85000"/>
                    <a:lumOff val="15000"/>
                  </a:schemeClr>
                </a:solidFill>
              </a:rPr>
              <a:t>Exit Ticket</a:t>
            </a:r>
            <a:endParaRPr lang="en-US" sz="1100" dirty="0">
              <a:solidFill>
                <a:schemeClr val="tx1">
                  <a:lumMod val="85000"/>
                  <a:lumOff val="15000"/>
                </a:schemeClr>
              </a:solidFill>
            </a:endParaRPr>
          </a:p>
        </p:txBody>
      </p:sp>
      <p:cxnSp>
        <p:nvCxnSpPr>
          <p:cNvPr id="53" name="Straight Connector 52"/>
          <p:cNvCxnSpPr/>
          <p:nvPr/>
        </p:nvCxnSpPr>
        <p:spPr>
          <a:xfrm>
            <a:off x="5257803" y="1500960"/>
            <a:ext cx="2267466" cy="0"/>
          </a:xfrm>
          <a:prstGeom prst="line">
            <a:avLst/>
          </a:prstGeom>
          <a:ln w="3175">
            <a:solidFill>
              <a:schemeClr val="bg1">
                <a:lumMod val="65000"/>
                <a:alpha val="80000"/>
              </a:schemeClr>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5248619" y="1219945"/>
            <a:ext cx="1809751" cy="321627"/>
          </a:xfrm>
          <a:prstGeom prst="rect">
            <a:avLst/>
          </a:prstGeom>
          <a:noFill/>
        </p:spPr>
        <p:txBody>
          <a:bodyPr wrap="square" lIns="101835" tIns="50917" rIns="101835" bIns="50917" rtlCol="0">
            <a:spAutoFit/>
          </a:bodyPr>
          <a:lstStyle/>
          <a:p>
            <a:r>
              <a:rPr lang="en-US" sz="1400" b="1" dirty="0">
                <a:solidFill>
                  <a:schemeClr val="tx1">
                    <a:lumMod val="85000"/>
                    <a:lumOff val="15000"/>
                  </a:schemeClr>
                </a:solidFill>
                <a:latin typeface="Century Gothic" pitchFamily="34" charset="0"/>
              </a:rPr>
              <a:t>Standards for Unit</a:t>
            </a:r>
            <a:endParaRPr lang="en-US" sz="1400" b="1" dirty="0">
              <a:solidFill>
                <a:schemeClr val="tx1">
                  <a:lumMod val="85000"/>
                  <a:lumOff val="15000"/>
                </a:schemeClr>
              </a:solidFill>
              <a:latin typeface="Century Gothic" pitchFamily="34" charset="0"/>
            </a:endParaRPr>
          </a:p>
        </p:txBody>
      </p:sp>
      <p:sp>
        <p:nvSpPr>
          <p:cNvPr id="55" name="TextBox 54"/>
          <p:cNvSpPr txBox="1"/>
          <p:nvPr/>
        </p:nvSpPr>
        <p:spPr>
          <a:xfrm>
            <a:off x="5257795" y="4157215"/>
            <a:ext cx="1809751" cy="541687"/>
          </a:xfrm>
          <a:prstGeom prst="rect">
            <a:avLst/>
          </a:prstGeom>
          <a:noFill/>
        </p:spPr>
        <p:txBody>
          <a:bodyPr wrap="square" lIns="101835" tIns="50917" rIns="101835" bIns="50917" rtlCol="0">
            <a:spAutoFit/>
          </a:bodyPr>
          <a:lstStyle/>
          <a:p>
            <a:r>
              <a:rPr lang="en-US" sz="1400" b="1" dirty="0">
                <a:solidFill>
                  <a:schemeClr val="tx1">
                    <a:lumMod val="85000"/>
                    <a:lumOff val="15000"/>
                  </a:schemeClr>
                </a:solidFill>
                <a:latin typeface="Century Gothic" pitchFamily="34" charset="0"/>
              </a:rPr>
              <a:t>Common Core Standard </a:t>
            </a:r>
            <a:endParaRPr lang="en-US" sz="1400" b="1" dirty="0">
              <a:solidFill>
                <a:schemeClr val="tx1">
                  <a:lumMod val="85000"/>
                  <a:lumOff val="15000"/>
                </a:schemeClr>
              </a:solidFill>
              <a:latin typeface="Century Gothic" pitchFamily="34" charset="0"/>
            </a:endParaRPr>
          </a:p>
        </p:txBody>
      </p:sp>
      <p:sp>
        <p:nvSpPr>
          <p:cNvPr id="56" name="TextBox 55"/>
          <p:cNvSpPr txBox="1"/>
          <p:nvPr/>
        </p:nvSpPr>
        <p:spPr>
          <a:xfrm>
            <a:off x="5262581" y="7081330"/>
            <a:ext cx="1809751" cy="321627"/>
          </a:xfrm>
          <a:prstGeom prst="rect">
            <a:avLst/>
          </a:prstGeom>
          <a:noFill/>
        </p:spPr>
        <p:txBody>
          <a:bodyPr wrap="square" lIns="101835" tIns="50917" rIns="101835" bIns="50917" rtlCol="0">
            <a:spAutoFit/>
          </a:bodyPr>
          <a:lstStyle/>
          <a:p>
            <a:r>
              <a:rPr lang="en-US" sz="1400" b="1" dirty="0">
                <a:solidFill>
                  <a:schemeClr val="tx1">
                    <a:lumMod val="85000"/>
                    <a:lumOff val="15000"/>
                  </a:schemeClr>
                </a:solidFill>
                <a:latin typeface="Century Gothic" pitchFamily="34" charset="0"/>
              </a:rPr>
              <a:t>Materials </a:t>
            </a:r>
            <a:endParaRPr lang="en-US" sz="1400" b="1" dirty="0">
              <a:solidFill>
                <a:schemeClr val="tx1">
                  <a:lumMod val="85000"/>
                  <a:lumOff val="15000"/>
                </a:schemeClr>
              </a:solidFill>
              <a:latin typeface="Century Gothic" pitchFamily="34" charset="0"/>
            </a:endParaRPr>
          </a:p>
        </p:txBody>
      </p:sp>
      <p:cxnSp>
        <p:nvCxnSpPr>
          <p:cNvPr id="57" name="Straight Connector 56"/>
          <p:cNvCxnSpPr/>
          <p:nvPr/>
        </p:nvCxnSpPr>
        <p:spPr>
          <a:xfrm>
            <a:off x="5257803" y="4442918"/>
            <a:ext cx="2267466" cy="0"/>
          </a:xfrm>
          <a:prstGeom prst="line">
            <a:avLst/>
          </a:prstGeom>
          <a:ln w="3175">
            <a:solidFill>
              <a:schemeClr val="bg1">
                <a:lumMod val="65000"/>
                <a:alpha val="8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5257803" y="7369220"/>
            <a:ext cx="2267466" cy="0"/>
          </a:xfrm>
          <a:prstGeom prst="line">
            <a:avLst/>
          </a:prstGeom>
          <a:ln w="3175">
            <a:solidFill>
              <a:schemeClr val="bg1">
                <a:lumMod val="65000"/>
                <a:alpha val="80000"/>
              </a:schemeClr>
            </a:solidFill>
          </a:ln>
        </p:spPr>
        <p:style>
          <a:lnRef idx="1">
            <a:schemeClr val="accent1"/>
          </a:lnRef>
          <a:fillRef idx="0">
            <a:schemeClr val="accent1"/>
          </a:fillRef>
          <a:effectRef idx="0">
            <a:schemeClr val="accent1"/>
          </a:effectRef>
          <a:fontRef idx="minor">
            <a:schemeClr val="tx1"/>
          </a:fontRef>
        </p:style>
      </p:cxnSp>
      <p:pic>
        <p:nvPicPr>
          <p:cNvPr id="67" name="Picture 66" descr="CitizenSchools.BW.jpg"/>
          <p:cNvPicPr>
            <a:picLocks noChangeAspect="1"/>
          </p:cNvPicPr>
          <p:nvPr/>
        </p:nvPicPr>
        <p:blipFill>
          <a:blip r:embed="rId2" cstate="print"/>
          <a:stretch>
            <a:fillRect/>
          </a:stretch>
        </p:blipFill>
        <p:spPr>
          <a:xfrm>
            <a:off x="5253230" y="239492"/>
            <a:ext cx="2290571" cy="634049"/>
          </a:xfrm>
          <a:prstGeom prst="rect">
            <a:avLst/>
          </a:prstGeom>
        </p:spPr>
      </p:pic>
      <p:pic>
        <p:nvPicPr>
          <p:cNvPr id="38" name="Picture 37" descr="icons square-14.png"/>
          <p:cNvPicPr>
            <a:picLocks noChangeAspect="1"/>
          </p:cNvPicPr>
          <p:nvPr/>
        </p:nvPicPr>
        <p:blipFill>
          <a:blip r:embed="rId3" cstate="print"/>
          <a:stretch>
            <a:fillRect/>
          </a:stretch>
        </p:blipFill>
        <p:spPr>
          <a:xfrm>
            <a:off x="4" y="6"/>
            <a:ext cx="1055914" cy="1121616"/>
          </a:xfrm>
          <a:prstGeom prst="rect">
            <a:avLst/>
          </a:prstGeom>
        </p:spPr>
      </p:pic>
      <p:sp>
        <p:nvSpPr>
          <p:cNvPr id="40" name="TextBox 39"/>
          <p:cNvSpPr txBox="1"/>
          <p:nvPr/>
        </p:nvSpPr>
        <p:spPr>
          <a:xfrm>
            <a:off x="5190978" y="4538547"/>
            <a:ext cx="2280339" cy="2320507"/>
          </a:xfrm>
          <a:prstGeom prst="rect">
            <a:avLst/>
          </a:prstGeom>
          <a:noFill/>
        </p:spPr>
        <p:txBody>
          <a:bodyPr wrap="square" lIns="101835" tIns="50917" rIns="101835" bIns="50917" rtlCol="0">
            <a:spAutoFit/>
          </a:bodyPr>
          <a:lstStyle/>
          <a:p>
            <a:pPr>
              <a:lnSpc>
                <a:spcPct val="150000"/>
              </a:lnSpc>
              <a:buFont typeface="Wingdings" pitchFamily="2" charset="2"/>
              <a:buChar char="§"/>
            </a:pPr>
            <a:r>
              <a:rPr lang="en-US" sz="1200" dirty="0">
                <a:solidFill>
                  <a:schemeClr val="tx1">
                    <a:lumMod val="85000"/>
                    <a:lumOff val="15000"/>
                  </a:schemeClr>
                </a:solidFill>
                <a:latin typeface="Century Gothic" pitchFamily="34" charset="0"/>
              </a:rPr>
              <a:t>ELACCSS.ELA-Literacy.WHST.6-8.2</a:t>
            </a:r>
          </a:p>
          <a:p>
            <a:pPr>
              <a:lnSpc>
                <a:spcPct val="150000"/>
              </a:lnSpc>
              <a:buFont typeface="Wingdings" pitchFamily="2" charset="2"/>
              <a:buChar char="§"/>
            </a:pPr>
            <a:r>
              <a:rPr lang="en-US" sz="1200" dirty="0">
                <a:solidFill>
                  <a:schemeClr val="tx1">
                    <a:lumMod val="85000"/>
                    <a:lumOff val="15000"/>
                  </a:schemeClr>
                </a:solidFill>
                <a:latin typeface="Century Gothic" pitchFamily="34" charset="0"/>
              </a:rPr>
              <a:t>Write informative/explanatory texts, including the narration of historical events, scientific procedures/ experiments, or technical processes. </a:t>
            </a:r>
          </a:p>
        </p:txBody>
      </p:sp>
      <p:sp>
        <p:nvSpPr>
          <p:cNvPr id="42" name="TextBox 41"/>
          <p:cNvSpPr txBox="1"/>
          <p:nvPr/>
        </p:nvSpPr>
        <p:spPr>
          <a:xfrm>
            <a:off x="5185319" y="1616933"/>
            <a:ext cx="2297152" cy="2072599"/>
          </a:xfrm>
          <a:prstGeom prst="rect">
            <a:avLst/>
          </a:prstGeom>
          <a:noFill/>
        </p:spPr>
        <p:txBody>
          <a:bodyPr wrap="square" lIns="101835" tIns="50917" rIns="101835" bIns="50917" rtlCol="0">
            <a:spAutoFit/>
          </a:bodyPr>
          <a:lstStyle/>
          <a:p>
            <a:r>
              <a:rPr lang="en-US" sz="1200" dirty="0">
                <a:solidFill>
                  <a:schemeClr val="tx1">
                    <a:lumMod val="85000"/>
                    <a:lumOff val="15000"/>
                  </a:schemeClr>
                </a:solidFill>
                <a:latin typeface="Century Gothic" pitchFamily="34" charset="0"/>
              </a:rPr>
              <a:t>Citizen Schools Unit Standard #1: CS Students will use a Design Process to create ideas or products</a:t>
            </a:r>
          </a:p>
          <a:p>
            <a:r>
              <a:rPr lang="en-US" sz="1200" dirty="0">
                <a:solidFill>
                  <a:schemeClr val="tx1">
                    <a:lumMod val="85000"/>
                    <a:lumOff val="15000"/>
                  </a:schemeClr>
                </a:solidFill>
                <a:latin typeface="Century Gothic" pitchFamily="34" charset="0"/>
              </a:rPr>
              <a:t>Citizen Schools Unit Standard #2:Citizen Schools students will demonstrate an ability to work as a member of a team</a:t>
            </a:r>
          </a:p>
          <a:p>
            <a:endParaRPr lang="en-US" sz="1000" b="1" dirty="0">
              <a:solidFill>
                <a:schemeClr val="bg1">
                  <a:lumMod val="50000"/>
                </a:schemeClr>
              </a:solidFill>
              <a:latin typeface="Century Gothic" pitchFamily="34" charset="0"/>
            </a:endParaRPr>
          </a:p>
          <a:p>
            <a:endParaRPr lang="en-US" sz="1000" b="1" dirty="0">
              <a:solidFill>
                <a:schemeClr val="bg1">
                  <a:lumMod val="50000"/>
                </a:schemeClr>
              </a:solidFill>
              <a:latin typeface="Century Gothic" pitchFamily="34" charset="0"/>
            </a:endParaRPr>
          </a:p>
        </p:txBody>
      </p:sp>
      <p:sp>
        <p:nvSpPr>
          <p:cNvPr id="43" name="TextBox 42"/>
          <p:cNvSpPr txBox="1"/>
          <p:nvPr/>
        </p:nvSpPr>
        <p:spPr>
          <a:xfrm>
            <a:off x="1036320" y="5532127"/>
            <a:ext cx="3108960" cy="270843"/>
          </a:xfrm>
          <a:prstGeom prst="rect">
            <a:avLst/>
          </a:prstGeom>
          <a:noFill/>
        </p:spPr>
        <p:txBody>
          <a:bodyPr wrap="square" lIns="101835" tIns="50917" rIns="101835" bIns="50917" rtlCol="0">
            <a:spAutoFit/>
          </a:bodyPr>
          <a:lstStyle/>
          <a:p>
            <a:r>
              <a:rPr lang="en-US" sz="1100" b="1" dirty="0">
                <a:latin typeface="Century Gothic"/>
                <a:cs typeface="Century Gothic"/>
              </a:rPr>
              <a:t>Activity 1: </a:t>
            </a:r>
            <a:r>
              <a:rPr lang="en-US" sz="1100" dirty="0"/>
              <a:t>Construction</a:t>
            </a:r>
            <a:endParaRPr lang="en-US" sz="1100" dirty="0"/>
          </a:p>
        </p:txBody>
      </p:sp>
      <p:sp>
        <p:nvSpPr>
          <p:cNvPr id="59" name="TextBox 58"/>
          <p:cNvSpPr txBox="1"/>
          <p:nvPr/>
        </p:nvSpPr>
        <p:spPr>
          <a:xfrm>
            <a:off x="-172720" y="5532127"/>
            <a:ext cx="1036659" cy="270843"/>
          </a:xfrm>
          <a:prstGeom prst="rect">
            <a:avLst/>
          </a:prstGeom>
          <a:noFill/>
        </p:spPr>
        <p:txBody>
          <a:bodyPr wrap="square" lIns="101835" tIns="50917" rIns="101835" bIns="50917" rtlCol="0">
            <a:spAutoFit/>
          </a:bodyPr>
          <a:lstStyle/>
          <a:p>
            <a:pPr algn="r"/>
            <a:r>
              <a:rPr lang="en-US" sz="1100" b="1" dirty="0">
                <a:solidFill>
                  <a:schemeClr val="tx1">
                    <a:lumMod val="85000"/>
                    <a:lumOff val="15000"/>
                  </a:schemeClr>
                </a:solidFill>
                <a:latin typeface="Century Gothic" pitchFamily="34" charset="0"/>
              </a:rPr>
              <a:t>65 Min</a:t>
            </a:r>
            <a:endParaRPr lang="en-US" sz="1100" b="1" dirty="0">
              <a:solidFill>
                <a:schemeClr val="tx1">
                  <a:lumMod val="85000"/>
                  <a:lumOff val="15000"/>
                </a:schemeClr>
              </a:solidFill>
              <a:latin typeface="Century Gothic" pitchFamily="34" charset="0"/>
            </a:endParaRPr>
          </a:p>
        </p:txBody>
      </p:sp>
    </p:spTree>
    <p:extLst>
      <p:ext uri="{BB962C8B-B14F-4D97-AF65-F5344CB8AC3E}">
        <p14:creationId xmlns:p14="http://schemas.microsoft.com/office/powerpoint/2010/main" val="9936201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5257807" y="5458275"/>
            <a:ext cx="2293707" cy="4368361"/>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35" tIns="50917" rIns="101835" bIns="50917" rtlCol="0" anchor="ctr"/>
          <a:lstStyle/>
          <a:p>
            <a:pPr algn="ctr"/>
            <a:endParaRPr lang="en-US"/>
          </a:p>
        </p:txBody>
      </p:sp>
      <p:sp>
        <p:nvSpPr>
          <p:cNvPr id="32" name="Rectangle 31"/>
          <p:cNvSpPr/>
          <p:nvPr/>
        </p:nvSpPr>
        <p:spPr>
          <a:xfrm>
            <a:off x="943163" y="223848"/>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835" tIns="50917" rIns="101835" bIns="50917" rtlCol="0" anchor="ctr"/>
          <a:lstStyle/>
          <a:p>
            <a:pPr algn="ctr"/>
            <a:endParaRPr lang="en-US" dirty="0">
              <a:solidFill>
                <a:schemeClr val="bg1">
                  <a:lumMod val="50000"/>
                </a:schemeClr>
              </a:solidFill>
            </a:endParaRPr>
          </a:p>
        </p:txBody>
      </p:sp>
      <p:sp>
        <p:nvSpPr>
          <p:cNvPr id="75" name="TextBox 74"/>
          <p:cNvSpPr txBox="1"/>
          <p:nvPr/>
        </p:nvSpPr>
        <p:spPr>
          <a:xfrm>
            <a:off x="175340" y="1402261"/>
            <a:ext cx="2896545" cy="321627"/>
          </a:xfrm>
          <a:prstGeom prst="rect">
            <a:avLst/>
          </a:prstGeom>
          <a:noFill/>
        </p:spPr>
        <p:txBody>
          <a:bodyPr wrap="square" lIns="101835" tIns="50917" rIns="101835" bIns="50917" rtlCol="0">
            <a:spAutoFit/>
          </a:bodyPr>
          <a:lstStyle/>
          <a:p>
            <a:r>
              <a:rPr lang="en-US" sz="1400" b="1" dirty="0">
                <a:solidFill>
                  <a:schemeClr val="tx1">
                    <a:lumMod val="85000"/>
                    <a:lumOff val="15000"/>
                  </a:schemeClr>
                </a:solidFill>
                <a:latin typeface="Century Gothic" pitchFamily="34" charset="0"/>
              </a:rPr>
              <a:t>Hook</a:t>
            </a:r>
            <a:endParaRPr lang="en-US" sz="1400" b="1" dirty="0">
              <a:solidFill>
                <a:schemeClr val="tx1">
                  <a:lumMod val="85000"/>
                  <a:lumOff val="15000"/>
                </a:schemeClr>
              </a:solidFill>
              <a:latin typeface="Century Gothic" pitchFamily="34" charset="0"/>
            </a:endParaRPr>
          </a:p>
        </p:txBody>
      </p:sp>
      <p:sp>
        <p:nvSpPr>
          <p:cNvPr id="57" name="TextBox 56"/>
          <p:cNvSpPr txBox="1"/>
          <p:nvPr/>
        </p:nvSpPr>
        <p:spPr>
          <a:xfrm>
            <a:off x="4163246" y="1402271"/>
            <a:ext cx="1098956" cy="541687"/>
          </a:xfrm>
          <a:prstGeom prst="rect">
            <a:avLst/>
          </a:prstGeom>
          <a:noFill/>
        </p:spPr>
        <p:txBody>
          <a:bodyPr wrap="square" lIns="101835" tIns="50917" rIns="101835" bIns="50917" rtlCol="0">
            <a:spAutoFit/>
          </a:bodyPr>
          <a:lstStyle/>
          <a:p>
            <a:r>
              <a:rPr lang="en-US" sz="1400" b="1" dirty="0">
                <a:solidFill>
                  <a:schemeClr val="tx1">
                    <a:lumMod val="85000"/>
                    <a:lumOff val="15000"/>
                  </a:schemeClr>
                </a:solidFill>
                <a:latin typeface="Century Gothic" pitchFamily="34" charset="0"/>
              </a:rPr>
              <a:t>      </a:t>
            </a:r>
            <a:r>
              <a:rPr lang="en-US" sz="1400" b="1" dirty="0">
                <a:solidFill>
                  <a:schemeClr val="tx1">
                    <a:lumMod val="85000"/>
                    <a:lumOff val="15000"/>
                  </a:schemeClr>
                </a:solidFill>
                <a:latin typeface="Century Gothic" pitchFamily="34" charset="0"/>
              </a:rPr>
              <a:t>5</a:t>
            </a:r>
            <a:r>
              <a:rPr lang="en-US" sz="1400" b="1" dirty="0">
                <a:solidFill>
                  <a:schemeClr val="tx1">
                    <a:lumMod val="85000"/>
                    <a:lumOff val="15000"/>
                  </a:schemeClr>
                </a:solidFill>
                <a:latin typeface="Century Gothic" pitchFamily="34" charset="0"/>
              </a:rPr>
              <a:t> Minutes</a:t>
            </a:r>
            <a:endParaRPr lang="en-US" sz="1400" b="1" dirty="0">
              <a:solidFill>
                <a:schemeClr val="tx1">
                  <a:lumMod val="85000"/>
                  <a:lumOff val="15000"/>
                </a:schemeClr>
              </a:solidFill>
              <a:latin typeface="Century Gothic" pitchFamily="34" charset="0"/>
            </a:endParaRPr>
          </a:p>
        </p:txBody>
      </p:sp>
      <p:sp>
        <p:nvSpPr>
          <p:cNvPr id="27" name="TextBox 26"/>
          <p:cNvSpPr txBox="1"/>
          <p:nvPr/>
        </p:nvSpPr>
        <p:spPr>
          <a:xfrm>
            <a:off x="175340" y="5577170"/>
            <a:ext cx="2896545" cy="321627"/>
          </a:xfrm>
          <a:prstGeom prst="rect">
            <a:avLst/>
          </a:prstGeom>
          <a:noFill/>
        </p:spPr>
        <p:txBody>
          <a:bodyPr wrap="square" lIns="101835" tIns="50917" rIns="101835" bIns="50917" rtlCol="0">
            <a:spAutoFit/>
          </a:bodyPr>
          <a:lstStyle/>
          <a:p>
            <a:r>
              <a:rPr lang="en-US" sz="1400" b="1" dirty="0">
                <a:solidFill>
                  <a:schemeClr val="tx1">
                    <a:lumMod val="85000"/>
                    <a:lumOff val="15000"/>
                  </a:schemeClr>
                </a:solidFill>
                <a:latin typeface="Century Gothic" pitchFamily="34" charset="0"/>
              </a:rPr>
              <a:t>Mini-Lesson</a:t>
            </a:r>
            <a:endParaRPr lang="en-US" sz="1400" b="1" dirty="0">
              <a:solidFill>
                <a:schemeClr val="tx1">
                  <a:lumMod val="85000"/>
                  <a:lumOff val="15000"/>
                </a:schemeClr>
              </a:solidFill>
              <a:latin typeface="Century Gothic" pitchFamily="34" charset="0"/>
            </a:endParaRPr>
          </a:p>
        </p:txBody>
      </p:sp>
      <p:sp>
        <p:nvSpPr>
          <p:cNvPr id="29" name="TextBox 28"/>
          <p:cNvSpPr txBox="1"/>
          <p:nvPr/>
        </p:nvSpPr>
        <p:spPr>
          <a:xfrm>
            <a:off x="4206785" y="5577178"/>
            <a:ext cx="1098956" cy="541687"/>
          </a:xfrm>
          <a:prstGeom prst="rect">
            <a:avLst/>
          </a:prstGeom>
          <a:noFill/>
        </p:spPr>
        <p:txBody>
          <a:bodyPr wrap="square" lIns="101835" tIns="50917" rIns="101835" bIns="50917" rtlCol="0">
            <a:spAutoFit/>
          </a:bodyPr>
          <a:lstStyle/>
          <a:p>
            <a:r>
              <a:rPr lang="en-US" sz="1400" b="1" dirty="0">
                <a:solidFill>
                  <a:schemeClr val="tx1">
                    <a:lumMod val="85000"/>
                    <a:lumOff val="15000"/>
                  </a:schemeClr>
                </a:solidFill>
                <a:latin typeface="Century Gothic" pitchFamily="34" charset="0"/>
              </a:rPr>
              <a:t>     5</a:t>
            </a:r>
          </a:p>
          <a:p>
            <a:r>
              <a:rPr lang="en-US" sz="1400" b="1" dirty="0">
                <a:solidFill>
                  <a:schemeClr val="tx1">
                    <a:lumMod val="85000"/>
                    <a:lumOff val="15000"/>
                  </a:schemeClr>
                </a:solidFill>
                <a:latin typeface="Century Gothic" pitchFamily="34" charset="0"/>
              </a:rPr>
              <a:t>Minutes</a:t>
            </a:r>
            <a:endParaRPr lang="en-US" sz="1400" b="1" dirty="0">
              <a:solidFill>
                <a:schemeClr val="tx1">
                  <a:lumMod val="85000"/>
                  <a:lumOff val="15000"/>
                </a:schemeClr>
              </a:solidFill>
              <a:latin typeface="Century Gothic" pitchFamily="34" charset="0"/>
            </a:endParaRPr>
          </a:p>
        </p:txBody>
      </p:sp>
      <p:pic>
        <p:nvPicPr>
          <p:cNvPr id="33" name="Picture 32" descr="CitizenSchools.BW.jpg"/>
          <p:cNvPicPr>
            <a:picLocks noChangeAspect="1"/>
          </p:cNvPicPr>
          <p:nvPr/>
        </p:nvPicPr>
        <p:blipFill>
          <a:blip r:embed="rId2" cstate="print"/>
          <a:stretch>
            <a:fillRect/>
          </a:stretch>
        </p:blipFill>
        <p:spPr>
          <a:xfrm>
            <a:off x="5253230" y="239492"/>
            <a:ext cx="2290571" cy="634049"/>
          </a:xfrm>
          <a:prstGeom prst="rect">
            <a:avLst/>
          </a:prstGeom>
        </p:spPr>
      </p:pic>
      <p:cxnSp>
        <p:nvCxnSpPr>
          <p:cNvPr id="34" name="Straight Connector 33"/>
          <p:cNvCxnSpPr/>
          <p:nvPr/>
        </p:nvCxnSpPr>
        <p:spPr>
          <a:xfrm>
            <a:off x="236306" y="1688056"/>
            <a:ext cx="4902436"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25198" y="5873384"/>
            <a:ext cx="4924661"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5281752" y="1477109"/>
            <a:ext cx="2293707" cy="384048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35" tIns="50917" rIns="101835" bIns="50917" rtlCol="0" anchor="ctr"/>
          <a:lstStyle/>
          <a:p>
            <a:pPr algn="ctr"/>
            <a:endParaRPr lang="en-US"/>
          </a:p>
        </p:txBody>
      </p:sp>
      <p:pic>
        <p:nvPicPr>
          <p:cNvPr id="38" name="Picture 37" descr="Chat active 32x32.png"/>
          <p:cNvPicPr>
            <a:picLocks noChangeAspect="1"/>
          </p:cNvPicPr>
          <p:nvPr/>
        </p:nvPicPr>
        <p:blipFill>
          <a:blip r:embed="rId3" cstate="print"/>
          <a:stretch>
            <a:fillRect/>
          </a:stretch>
        </p:blipFill>
        <p:spPr>
          <a:xfrm>
            <a:off x="6886222" y="1472186"/>
            <a:ext cx="444105" cy="444105"/>
          </a:xfrm>
          <a:prstGeom prst="rect">
            <a:avLst/>
          </a:prstGeom>
        </p:spPr>
      </p:pic>
      <p:sp>
        <p:nvSpPr>
          <p:cNvPr id="40" name="TextBox 39"/>
          <p:cNvSpPr txBox="1"/>
          <p:nvPr/>
        </p:nvSpPr>
        <p:spPr>
          <a:xfrm>
            <a:off x="5370917" y="1547448"/>
            <a:ext cx="1873952" cy="321627"/>
          </a:xfrm>
          <a:prstGeom prst="rect">
            <a:avLst/>
          </a:prstGeom>
          <a:noFill/>
        </p:spPr>
        <p:txBody>
          <a:bodyPr wrap="square" lIns="101835" tIns="50917" rIns="101835" bIns="50917" rtlCol="0">
            <a:spAutoFit/>
          </a:bodyPr>
          <a:lstStyle/>
          <a:p>
            <a:r>
              <a:rPr lang="en-US" sz="1400" b="1" dirty="0">
                <a:solidFill>
                  <a:schemeClr val="tx1">
                    <a:lumMod val="65000"/>
                    <a:lumOff val="35000"/>
                  </a:schemeClr>
                </a:solidFill>
                <a:latin typeface="Century Gothic" pitchFamily="34" charset="0"/>
              </a:rPr>
              <a:t>Student Says…</a:t>
            </a:r>
            <a:endParaRPr lang="en-US" sz="1400" b="1" dirty="0">
              <a:solidFill>
                <a:schemeClr val="tx1">
                  <a:lumMod val="65000"/>
                  <a:lumOff val="35000"/>
                </a:schemeClr>
              </a:solidFill>
              <a:latin typeface="Century Gothic" pitchFamily="34" charset="0"/>
            </a:endParaRPr>
          </a:p>
        </p:txBody>
      </p:sp>
      <p:pic>
        <p:nvPicPr>
          <p:cNvPr id="39" name="Picture 38" descr="Zoom in 32x32.png"/>
          <p:cNvPicPr>
            <a:picLocks noChangeAspect="1"/>
          </p:cNvPicPr>
          <p:nvPr/>
        </p:nvPicPr>
        <p:blipFill>
          <a:blip r:embed="rId4" cstate="print"/>
          <a:stretch>
            <a:fillRect/>
          </a:stretch>
        </p:blipFill>
        <p:spPr>
          <a:xfrm>
            <a:off x="6983849" y="5568969"/>
            <a:ext cx="391526" cy="391525"/>
          </a:xfrm>
          <a:prstGeom prst="rect">
            <a:avLst/>
          </a:prstGeom>
        </p:spPr>
      </p:pic>
      <p:sp>
        <p:nvSpPr>
          <p:cNvPr id="41" name="TextBox 40"/>
          <p:cNvSpPr txBox="1"/>
          <p:nvPr/>
        </p:nvSpPr>
        <p:spPr>
          <a:xfrm>
            <a:off x="5349749" y="5590487"/>
            <a:ext cx="1809751" cy="321627"/>
          </a:xfrm>
          <a:prstGeom prst="rect">
            <a:avLst/>
          </a:prstGeom>
          <a:noFill/>
        </p:spPr>
        <p:txBody>
          <a:bodyPr wrap="square" lIns="101835" tIns="50917" rIns="101835" bIns="50917" rtlCol="0">
            <a:spAutoFit/>
          </a:bodyPr>
          <a:lstStyle/>
          <a:p>
            <a:r>
              <a:rPr lang="en-US" sz="1400" b="1" dirty="0">
                <a:solidFill>
                  <a:schemeClr val="tx1">
                    <a:lumMod val="65000"/>
                    <a:lumOff val="35000"/>
                  </a:schemeClr>
                </a:solidFill>
                <a:latin typeface="Century Gothic" pitchFamily="34" charset="0"/>
              </a:rPr>
              <a:t>Closer Look!</a:t>
            </a:r>
            <a:endParaRPr lang="en-US" sz="1400" b="1" dirty="0">
              <a:solidFill>
                <a:schemeClr val="tx1">
                  <a:lumMod val="65000"/>
                  <a:lumOff val="35000"/>
                </a:schemeClr>
              </a:solidFill>
              <a:latin typeface="Century Gothic" pitchFamily="34" charset="0"/>
            </a:endParaRPr>
          </a:p>
        </p:txBody>
      </p:sp>
      <p:sp>
        <p:nvSpPr>
          <p:cNvPr id="20" name="TextBox 19"/>
          <p:cNvSpPr txBox="1"/>
          <p:nvPr/>
        </p:nvSpPr>
        <p:spPr>
          <a:xfrm>
            <a:off x="148414" y="6007693"/>
            <a:ext cx="5042573" cy="2565041"/>
          </a:xfrm>
          <a:prstGeom prst="rect">
            <a:avLst/>
          </a:prstGeom>
          <a:noFill/>
        </p:spPr>
        <p:txBody>
          <a:bodyPr wrap="square" lIns="101835" tIns="50917" rIns="101835" bIns="50917" rtlCol="0">
            <a:spAutoFit/>
          </a:bodyPr>
          <a:lstStyle/>
          <a:p>
            <a:pPr>
              <a:buFont typeface="Wingdings" pitchFamily="2" charset="2"/>
              <a:buChar char="§"/>
            </a:pPr>
            <a:r>
              <a:rPr lang="en-US" sz="1000" b="1" dirty="0">
                <a:solidFill>
                  <a:schemeClr val="tx1">
                    <a:lumMod val="85000"/>
                    <a:lumOff val="15000"/>
                  </a:schemeClr>
                </a:solidFill>
                <a:latin typeface="Century Gothic" pitchFamily="34" charset="0"/>
              </a:rPr>
              <a:t> Objectives / Agenda: </a:t>
            </a:r>
            <a:r>
              <a:rPr lang="en-US" sz="1000" dirty="0">
                <a:solidFill>
                  <a:schemeClr val="tx1">
                    <a:lumMod val="85000"/>
                    <a:lumOff val="15000"/>
                  </a:schemeClr>
                </a:solidFill>
                <a:latin typeface="Century Gothic" pitchFamily="34" charset="0"/>
              </a:rPr>
              <a:t>Go over the schedule for the day, today the goal will be to have their final devices started.   </a:t>
            </a:r>
            <a:endParaRPr lang="en-US" sz="1000" b="1" dirty="0">
              <a:solidFill>
                <a:schemeClr val="tx1">
                  <a:lumMod val="85000"/>
                  <a:lumOff val="15000"/>
                </a:schemeClr>
              </a:solidFill>
              <a:latin typeface="Century Gothic" pitchFamily="34" charset="0"/>
            </a:endParaRP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Preview assessment: </a:t>
            </a:r>
            <a:r>
              <a:rPr lang="en-US" sz="1000" dirty="0">
                <a:solidFill>
                  <a:schemeClr val="tx1">
                    <a:lumMod val="85000"/>
                    <a:lumOff val="15000"/>
                  </a:schemeClr>
                </a:solidFill>
                <a:latin typeface="Century Gothic" pitchFamily="34" charset="0"/>
              </a:rPr>
              <a:t>Today’s assessment will be a very quick exit ticket. </a:t>
            </a:r>
            <a:endParaRPr lang="en-US" sz="1000" b="1" dirty="0">
              <a:solidFill>
                <a:schemeClr val="tx1">
                  <a:lumMod val="85000"/>
                  <a:lumOff val="15000"/>
                </a:schemeClr>
              </a:solidFill>
              <a:latin typeface="Century Gothic" pitchFamily="34" charset="0"/>
            </a:endParaRP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Direct Teach/Connections: </a:t>
            </a:r>
            <a:r>
              <a:rPr lang="en-US" sz="1000" dirty="0">
                <a:solidFill>
                  <a:schemeClr val="tx1">
                    <a:lumMod val="85000"/>
                    <a:lumOff val="15000"/>
                  </a:schemeClr>
                </a:solidFill>
                <a:latin typeface="Century Gothic" pitchFamily="34" charset="0"/>
              </a:rPr>
              <a:t>Explain how the previous activity was a model for how following directions works when you’re making something. Hopefully they could follow the worksheet and see how important it is to make detailed notes or visual references. </a:t>
            </a:r>
            <a:r>
              <a:rPr lang="en-US" sz="1000" dirty="0">
                <a:solidFill>
                  <a:schemeClr val="tx1">
                    <a:lumMod val="85000"/>
                    <a:lumOff val="15000"/>
                  </a:schemeClr>
                </a:solidFill>
                <a:latin typeface="Century Gothic" pitchFamily="34" charset="0"/>
              </a:rPr>
              <a:t>Everyone on the team has a different role, and these roles will be very important for these final two lessons. Only by working together and filling their roles will they be able to finish. Be sure to share your progress with one another and plan accordingly dependent on the teammates progress. </a:t>
            </a:r>
          </a:p>
          <a:p>
            <a:endParaRPr lang="en-US" sz="1000" dirty="0">
              <a:solidFill>
                <a:schemeClr val="tx1">
                  <a:lumMod val="85000"/>
                  <a:lumOff val="15000"/>
                </a:schemeClr>
              </a:solidFill>
              <a:latin typeface="Century Gothic" pitchFamily="34" charset="0"/>
            </a:endParaRP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Transition: </a:t>
            </a:r>
            <a:r>
              <a:rPr lang="en-US" sz="1000" dirty="0">
                <a:solidFill>
                  <a:schemeClr val="tx1">
                    <a:lumMod val="85000"/>
                    <a:lumOff val="15000"/>
                  </a:schemeClr>
                </a:solidFill>
                <a:latin typeface="Century Gothic" pitchFamily="34" charset="0"/>
              </a:rPr>
              <a:t>So, now we’re going to follow our own directions and visual references (the prototypes) to go ahead and begin building our final devices.</a:t>
            </a:r>
            <a:endParaRPr lang="en-US" sz="1000" b="1" dirty="0">
              <a:solidFill>
                <a:schemeClr val="tx1">
                  <a:lumMod val="85000"/>
                  <a:lumOff val="15000"/>
                </a:schemeClr>
              </a:solidFill>
              <a:latin typeface="Century Gothic" pitchFamily="34" charset="0"/>
            </a:endParaRPr>
          </a:p>
        </p:txBody>
      </p:sp>
      <p:pic>
        <p:nvPicPr>
          <p:cNvPr id="21" name="Picture 20" descr="icons square-14.png"/>
          <p:cNvPicPr>
            <a:picLocks noChangeAspect="1"/>
          </p:cNvPicPr>
          <p:nvPr/>
        </p:nvPicPr>
        <p:blipFill>
          <a:blip r:embed="rId5" cstate="print"/>
          <a:stretch>
            <a:fillRect/>
          </a:stretch>
        </p:blipFill>
        <p:spPr>
          <a:xfrm>
            <a:off x="4" y="6"/>
            <a:ext cx="1055914" cy="1121616"/>
          </a:xfrm>
          <a:prstGeom prst="rect">
            <a:avLst/>
          </a:prstGeom>
        </p:spPr>
      </p:pic>
      <p:sp>
        <p:nvSpPr>
          <p:cNvPr id="22" name="TextBox 21"/>
          <p:cNvSpPr txBox="1"/>
          <p:nvPr/>
        </p:nvSpPr>
        <p:spPr>
          <a:xfrm>
            <a:off x="930894" y="305790"/>
            <a:ext cx="3743848" cy="595319"/>
          </a:xfrm>
          <a:prstGeom prst="rect">
            <a:avLst/>
          </a:prstGeom>
          <a:noFill/>
        </p:spPr>
        <p:txBody>
          <a:bodyPr wrap="square" lIns="101835" tIns="50917" rIns="101835" bIns="50917"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a:t>
            </a:r>
            <a:r>
              <a:rPr lang="en-US" sz="1600" b="1" dirty="0">
                <a:solidFill>
                  <a:schemeClr val="tx1">
                    <a:lumMod val="85000"/>
                    <a:lumOff val="15000"/>
                  </a:schemeClr>
                </a:solidFill>
                <a:latin typeface="Century Gothic" pitchFamily="34" charset="0"/>
              </a:rPr>
              <a:t>6</a:t>
            </a:r>
            <a:r>
              <a:rPr lang="en-US" sz="1600" b="1" dirty="0">
                <a:solidFill>
                  <a:schemeClr val="tx1">
                    <a:lumMod val="85000"/>
                    <a:lumOff val="15000"/>
                  </a:schemeClr>
                </a:solidFill>
                <a:latin typeface="Century Gothic" pitchFamily="34" charset="0"/>
              </a:rPr>
              <a:t> </a:t>
            </a:r>
            <a:r>
              <a:rPr lang="en-US" sz="1300" dirty="0">
                <a:solidFill>
                  <a:schemeClr val="tx1">
                    <a:lumMod val="85000"/>
                    <a:lumOff val="15000"/>
                  </a:schemeClr>
                </a:solidFill>
                <a:latin typeface="Century Gothic" pitchFamily="34" charset="0"/>
              </a:rPr>
              <a:t>– page 2</a:t>
            </a:r>
            <a:endParaRPr lang="en-US" sz="1300" b="1" dirty="0">
              <a:solidFill>
                <a:schemeClr val="tx1">
                  <a:lumMod val="85000"/>
                  <a:lumOff val="15000"/>
                </a:schemeClr>
              </a:solidFill>
              <a:latin typeface="Century Gothic" pitchFamily="34" charset="0"/>
            </a:endParaRPr>
          </a:p>
        </p:txBody>
      </p:sp>
      <p:sp>
        <p:nvSpPr>
          <p:cNvPr id="23" name="TextBox 22"/>
          <p:cNvSpPr txBox="1"/>
          <p:nvPr/>
        </p:nvSpPr>
        <p:spPr>
          <a:xfrm>
            <a:off x="5486402" y="1951471"/>
            <a:ext cx="2018371" cy="2522229"/>
          </a:xfrm>
          <a:prstGeom prst="rect">
            <a:avLst/>
          </a:prstGeom>
          <a:noFill/>
        </p:spPr>
        <p:txBody>
          <a:bodyPr wrap="square" lIns="101835" tIns="50917" rIns="101835" bIns="50917" rtlCol="0">
            <a:spAutoFit/>
          </a:bodyPr>
          <a:lstStyle/>
          <a:p>
            <a:r>
              <a:rPr lang="en-US" sz="1200" dirty="0"/>
              <a:t>“Other Student X isn’t letting me help out!”</a:t>
            </a:r>
          </a:p>
          <a:p>
            <a:r>
              <a:rPr lang="en-US" sz="1200" i="1" dirty="0"/>
              <a:t>Team dynamics are especially critical during the construction weeks. Traditional classroom management techniques might not work since everyone will be active, up and around. If possible, having a helper in the room would be invaluable these two weeks. </a:t>
            </a:r>
            <a:endParaRPr lang="en-US" sz="1200" i="1" dirty="0"/>
          </a:p>
        </p:txBody>
      </p:sp>
      <p:sp>
        <p:nvSpPr>
          <p:cNvPr id="25" name="TextBox 24"/>
          <p:cNvSpPr txBox="1"/>
          <p:nvPr/>
        </p:nvSpPr>
        <p:spPr>
          <a:xfrm>
            <a:off x="196955" y="1041015"/>
            <a:ext cx="7315201" cy="507832"/>
          </a:xfrm>
          <a:prstGeom prst="rect">
            <a:avLst/>
          </a:prstGeom>
          <a:noFill/>
          <a:ln>
            <a:noFill/>
          </a:ln>
        </p:spPr>
        <p:txBody>
          <a:bodyPr wrap="square" lIns="101835" tIns="50917" rIns="101835" bIns="50917" rtlCol="0">
            <a:spAutoFit/>
          </a:bodyPr>
          <a:lstStyle/>
          <a:p>
            <a:pPr>
              <a:buFont typeface="Wingdings" pitchFamily="2" charset="2"/>
              <a:buChar char="§"/>
            </a:pPr>
            <a:r>
              <a:rPr lang="en-US" sz="1300" dirty="0"/>
              <a:t>Objective: </a:t>
            </a:r>
            <a:r>
              <a:rPr lang="en-US" sz="1300" dirty="0">
                <a:solidFill>
                  <a:schemeClr val="tx1">
                    <a:lumMod val="85000"/>
                    <a:lumOff val="15000"/>
                  </a:schemeClr>
                </a:solidFill>
                <a:latin typeface="Century Gothic" pitchFamily="34" charset="0"/>
              </a:rPr>
              <a:t>Assume shared responsibility for collaborative work </a:t>
            </a:r>
          </a:p>
          <a:p>
            <a:endParaRPr lang="en-US" sz="1300" dirty="0">
              <a:solidFill>
                <a:schemeClr val="tx1">
                  <a:lumMod val="85000"/>
                  <a:lumOff val="15000"/>
                </a:schemeClr>
              </a:solidFill>
              <a:latin typeface="Century Gothic" pitchFamily="34" charset="0"/>
            </a:endParaRPr>
          </a:p>
        </p:txBody>
      </p:sp>
      <p:sp>
        <p:nvSpPr>
          <p:cNvPr id="26" name="TextBox 25"/>
          <p:cNvSpPr txBox="1"/>
          <p:nvPr/>
        </p:nvSpPr>
        <p:spPr>
          <a:xfrm>
            <a:off x="5267960" y="6084851"/>
            <a:ext cx="2331720" cy="2336024"/>
          </a:xfrm>
          <a:prstGeom prst="rect">
            <a:avLst/>
          </a:prstGeom>
          <a:noFill/>
        </p:spPr>
        <p:txBody>
          <a:bodyPr wrap="square" lIns="101835" tIns="50917" rIns="101835" bIns="50917" rtlCol="0">
            <a:spAutoFit/>
          </a:bodyPr>
          <a:lstStyle/>
          <a:p>
            <a:r>
              <a:rPr lang="en-US" sz="1200" dirty="0"/>
              <a:t>Following directions is a big part of doing pretty much anything. We are getting the students into the mode of following directions to build something by starting with a relatively simple paper folding activity. They will hopefully not struggle with the construction, as we have prepared them by having them make extensive plans and notes during the prototyping stages. </a:t>
            </a:r>
            <a:endParaRPr lang="en-US" sz="1200" dirty="0"/>
          </a:p>
        </p:txBody>
      </p:sp>
      <p:sp>
        <p:nvSpPr>
          <p:cNvPr id="3" name="Rectangle 2"/>
          <p:cNvSpPr/>
          <p:nvPr/>
        </p:nvSpPr>
        <p:spPr>
          <a:xfrm>
            <a:off x="259080" y="1927860"/>
            <a:ext cx="4836160" cy="1794338"/>
          </a:xfrm>
          <a:prstGeom prst="rect">
            <a:avLst/>
          </a:prstGeom>
        </p:spPr>
        <p:txBody>
          <a:bodyPr wrap="square" lIns="101835" tIns="50917" rIns="101835" bIns="50917">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Model the </a:t>
            </a:r>
            <a:r>
              <a:rPr lang="en-US" sz="1100" dirty="0">
                <a:solidFill>
                  <a:schemeClr val="tx1">
                    <a:lumMod val="85000"/>
                    <a:lumOff val="15000"/>
                  </a:schemeClr>
                </a:solidFill>
                <a:latin typeface="Century Gothic" pitchFamily="34" charset="0"/>
              </a:rPr>
              <a:t>process of construction by having the students quickly build paper cranes by following the visual directions at the end of this lesson plan</a:t>
            </a:r>
          </a:p>
          <a:p>
            <a:pPr>
              <a:buFont typeface="Wingdings" pitchFamily="2" charset="2"/>
              <a:buChar char="§"/>
            </a:pPr>
            <a:r>
              <a:rPr lang="en-US" sz="1100" dirty="0">
                <a:solidFill>
                  <a:schemeClr val="tx1">
                    <a:lumMod val="85000"/>
                    <a:lumOff val="15000"/>
                  </a:schemeClr>
                </a:solidFill>
                <a:latin typeface="Century Gothic" pitchFamily="34" charset="0"/>
              </a:rPr>
              <a:t>This will model the activity of following directions/models (as in their prototypes and anything they developed in their journal) to create a final product</a:t>
            </a:r>
          </a:p>
          <a:p>
            <a:pPr>
              <a:buFont typeface="Wingdings" pitchFamily="2" charset="2"/>
              <a:buChar char="§"/>
            </a:pPr>
            <a:r>
              <a:rPr lang="en-US" sz="1100" dirty="0">
                <a:solidFill>
                  <a:schemeClr val="tx1">
                    <a:lumMod val="85000"/>
                    <a:lumOff val="15000"/>
                  </a:schemeClr>
                </a:solidFill>
                <a:latin typeface="Century Gothic" pitchFamily="34" charset="0"/>
              </a:rPr>
              <a:t>The directions for the cranes attached at the end are intended for use on square pieces of paper. You can use normal copy paper if you fold one edge over on a diagonal and trim off the excess material. </a:t>
            </a:r>
            <a:endParaRPr lang="en-US" sz="1100" dirty="0"/>
          </a:p>
        </p:txBody>
      </p:sp>
    </p:spTree>
    <p:extLst>
      <p:ext uri="{BB962C8B-B14F-4D97-AF65-F5344CB8AC3E}">
        <p14:creationId xmlns:p14="http://schemas.microsoft.com/office/powerpoint/2010/main" val="40402241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943163" y="223848"/>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835" tIns="50917" rIns="101835" bIns="50917" rtlCol="0" anchor="ctr"/>
          <a:lstStyle/>
          <a:p>
            <a:pPr algn="ctr"/>
            <a:endParaRPr lang="en-US" dirty="0">
              <a:solidFill>
                <a:schemeClr val="bg1">
                  <a:lumMod val="50000"/>
                </a:schemeClr>
              </a:solidFill>
            </a:endParaRPr>
          </a:p>
        </p:txBody>
      </p:sp>
      <p:sp>
        <p:nvSpPr>
          <p:cNvPr id="75" name="TextBox 74"/>
          <p:cNvSpPr txBox="1"/>
          <p:nvPr/>
        </p:nvSpPr>
        <p:spPr>
          <a:xfrm>
            <a:off x="175336" y="1408698"/>
            <a:ext cx="3279068" cy="321627"/>
          </a:xfrm>
          <a:prstGeom prst="rect">
            <a:avLst/>
          </a:prstGeom>
          <a:noFill/>
        </p:spPr>
        <p:txBody>
          <a:bodyPr wrap="square" lIns="101835" tIns="50917" rIns="101835" bIns="50917" rtlCol="0">
            <a:spAutoFit/>
          </a:bodyPr>
          <a:lstStyle/>
          <a:p>
            <a:r>
              <a:rPr lang="en-US" sz="1400" b="1" dirty="0">
                <a:solidFill>
                  <a:schemeClr val="tx1">
                    <a:lumMod val="85000"/>
                    <a:lumOff val="15000"/>
                  </a:schemeClr>
                </a:solidFill>
                <a:latin typeface="Century Gothic" pitchFamily="34" charset="0"/>
              </a:rPr>
              <a:t>Activity 1 Construction	</a:t>
            </a:r>
            <a:endParaRPr lang="en-US" sz="1400" b="1" dirty="0">
              <a:solidFill>
                <a:schemeClr val="tx1">
                  <a:lumMod val="85000"/>
                  <a:lumOff val="15000"/>
                </a:schemeClr>
              </a:solidFill>
              <a:latin typeface="Century Gothic" pitchFamily="34" charset="0"/>
            </a:endParaRPr>
          </a:p>
        </p:txBody>
      </p:sp>
      <p:sp>
        <p:nvSpPr>
          <p:cNvPr id="58" name="TextBox 57"/>
          <p:cNvSpPr txBox="1"/>
          <p:nvPr/>
        </p:nvSpPr>
        <p:spPr>
          <a:xfrm>
            <a:off x="172726" y="5532127"/>
            <a:ext cx="3969948" cy="541687"/>
          </a:xfrm>
          <a:prstGeom prst="rect">
            <a:avLst/>
          </a:prstGeom>
          <a:noFill/>
        </p:spPr>
        <p:txBody>
          <a:bodyPr wrap="square" lIns="101835" tIns="50917" rIns="101835" bIns="50917" rtlCol="0">
            <a:spAutoFit/>
          </a:bodyPr>
          <a:lstStyle/>
          <a:p>
            <a:r>
              <a:rPr lang="en-US" sz="1400" b="1" dirty="0">
                <a:solidFill>
                  <a:schemeClr val="tx1">
                    <a:lumMod val="85000"/>
                    <a:lumOff val="15000"/>
                  </a:schemeClr>
                </a:solidFill>
                <a:latin typeface="Century Gothic" pitchFamily="34" charset="0"/>
              </a:rPr>
              <a:t>Activity </a:t>
            </a:r>
            <a:r>
              <a:rPr lang="en-US" sz="1400" b="1" dirty="0">
                <a:solidFill>
                  <a:schemeClr val="tx1">
                    <a:lumMod val="85000"/>
                    <a:lumOff val="15000"/>
                  </a:schemeClr>
                </a:solidFill>
                <a:latin typeface="Century Gothic" pitchFamily="34" charset="0"/>
              </a:rPr>
              <a:t>2 </a:t>
            </a:r>
            <a:r>
              <a:rPr lang="en-US" sz="1400" b="1" dirty="0">
                <a:solidFill>
                  <a:schemeClr val="tx1">
                    <a:lumMod val="85000"/>
                    <a:lumOff val="15000"/>
                  </a:schemeClr>
                </a:solidFill>
                <a:latin typeface="Century Gothic" pitchFamily="34" charset="0"/>
              </a:rPr>
              <a:t>Journaling</a:t>
            </a:r>
            <a:endParaRPr lang="en-US" sz="1400" b="1" dirty="0">
              <a:solidFill>
                <a:schemeClr val="tx1">
                  <a:lumMod val="85000"/>
                  <a:lumOff val="15000"/>
                </a:schemeClr>
              </a:solidFill>
              <a:latin typeface="Century Gothic" pitchFamily="34" charset="0"/>
            </a:endParaRPr>
          </a:p>
          <a:p>
            <a:endParaRPr lang="en-US" sz="1400" b="1" dirty="0">
              <a:solidFill>
                <a:schemeClr val="tx1">
                  <a:lumMod val="85000"/>
                  <a:lumOff val="15000"/>
                </a:schemeClr>
              </a:solidFill>
              <a:latin typeface="Century Gothic" pitchFamily="34" charset="0"/>
            </a:endParaRPr>
          </a:p>
        </p:txBody>
      </p:sp>
      <p:sp>
        <p:nvSpPr>
          <p:cNvPr id="21" name="TextBox 20"/>
          <p:cNvSpPr txBox="1"/>
          <p:nvPr/>
        </p:nvSpPr>
        <p:spPr>
          <a:xfrm>
            <a:off x="4163246" y="1408706"/>
            <a:ext cx="1098956" cy="541687"/>
          </a:xfrm>
          <a:prstGeom prst="rect">
            <a:avLst/>
          </a:prstGeom>
          <a:noFill/>
        </p:spPr>
        <p:txBody>
          <a:bodyPr wrap="square" lIns="101835" tIns="50917" rIns="101835" bIns="50917" rtlCol="0">
            <a:spAutoFit/>
          </a:bodyPr>
          <a:lstStyle/>
          <a:p>
            <a:r>
              <a:rPr lang="en-US" sz="1400" b="1" dirty="0">
                <a:solidFill>
                  <a:schemeClr val="tx1">
                    <a:lumMod val="85000"/>
                    <a:lumOff val="15000"/>
                  </a:schemeClr>
                </a:solidFill>
                <a:latin typeface="Century Gothic" pitchFamily="34" charset="0"/>
              </a:rPr>
              <a:t>     </a:t>
            </a:r>
            <a:r>
              <a:rPr lang="en-US" sz="1400" b="1" dirty="0">
                <a:solidFill>
                  <a:schemeClr val="tx1">
                    <a:lumMod val="85000"/>
                    <a:lumOff val="15000"/>
                  </a:schemeClr>
                </a:solidFill>
                <a:latin typeface="Century Gothic" pitchFamily="34" charset="0"/>
              </a:rPr>
              <a:t>6</a:t>
            </a:r>
            <a:r>
              <a:rPr lang="en-US" sz="1400" b="1" dirty="0">
                <a:solidFill>
                  <a:schemeClr val="tx1">
                    <a:lumMod val="85000"/>
                    <a:lumOff val="15000"/>
                  </a:schemeClr>
                </a:solidFill>
                <a:latin typeface="Century Gothic" pitchFamily="34" charset="0"/>
              </a:rPr>
              <a:t>5 Minutes</a:t>
            </a:r>
            <a:endParaRPr lang="en-US" sz="1400" b="1" dirty="0">
              <a:solidFill>
                <a:schemeClr val="tx1">
                  <a:lumMod val="85000"/>
                  <a:lumOff val="15000"/>
                </a:schemeClr>
              </a:solidFill>
              <a:latin typeface="Century Gothic" pitchFamily="34" charset="0"/>
            </a:endParaRPr>
          </a:p>
        </p:txBody>
      </p:sp>
      <p:sp>
        <p:nvSpPr>
          <p:cNvPr id="22" name="TextBox 21"/>
          <p:cNvSpPr txBox="1"/>
          <p:nvPr/>
        </p:nvSpPr>
        <p:spPr>
          <a:xfrm>
            <a:off x="4231645" y="5532127"/>
            <a:ext cx="1098956" cy="541687"/>
          </a:xfrm>
          <a:prstGeom prst="rect">
            <a:avLst/>
          </a:prstGeom>
          <a:noFill/>
        </p:spPr>
        <p:txBody>
          <a:bodyPr wrap="square" lIns="101835" tIns="50917" rIns="101835" bIns="50917" rtlCol="0">
            <a:spAutoFit/>
          </a:bodyPr>
          <a:lstStyle/>
          <a:p>
            <a:r>
              <a:rPr lang="en-US" sz="1400" b="1" dirty="0">
                <a:solidFill>
                  <a:schemeClr val="tx1">
                    <a:lumMod val="85000"/>
                    <a:lumOff val="15000"/>
                  </a:schemeClr>
                </a:solidFill>
                <a:latin typeface="Century Gothic" pitchFamily="34" charset="0"/>
              </a:rPr>
              <a:t>15    Minutes</a:t>
            </a:r>
            <a:endParaRPr lang="en-US" sz="1400" b="1" dirty="0">
              <a:solidFill>
                <a:schemeClr val="tx1">
                  <a:lumMod val="85000"/>
                  <a:lumOff val="15000"/>
                </a:schemeClr>
              </a:solidFill>
              <a:latin typeface="Century Gothic" pitchFamily="34" charset="0"/>
            </a:endParaRPr>
          </a:p>
        </p:txBody>
      </p:sp>
      <p:pic>
        <p:nvPicPr>
          <p:cNvPr id="31" name="Picture 30" descr="CitizenSchools.BW.jpg"/>
          <p:cNvPicPr>
            <a:picLocks noChangeAspect="1"/>
          </p:cNvPicPr>
          <p:nvPr/>
        </p:nvPicPr>
        <p:blipFill>
          <a:blip r:embed="rId2" cstate="print"/>
          <a:stretch>
            <a:fillRect/>
          </a:stretch>
        </p:blipFill>
        <p:spPr>
          <a:xfrm>
            <a:off x="5253230" y="239492"/>
            <a:ext cx="2290571" cy="634049"/>
          </a:xfrm>
          <a:prstGeom prst="rect">
            <a:avLst/>
          </a:prstGeom>
        </p:spPr>
      </p:pic>
      <p:sp>
        <p:nvSpPr>
          <p:cNvPr id="40" name="Rectangle 39"/>
          <p:cNvSpPr/>
          <p:nvPr/>
        </p:nvSpPr>
        <p:spPr>
          <a:xfrm>
            <a:off x="5257807" y="1250958"/>
            <a:ext cx="2293707" cy="4092575"/>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35" tIns="50917" rIns="101835" bIns="50917" rtlCol="0" anchor="ctr"/>
          <a:lstStyle/>
          <a:p>
            <a:pPr algn="ctr"/>
            <a:endParaRPr lang="en-US"/>
          </a:p>
        </p:txBody>
      </p:sp>
      <p:sp>
        <p:nvSpPr>
          <p:cNvPr id="41" name="Rectangle 40"/>
          <p:cNvSpPr/>
          <p:nvPr/>
        </p:nvSpPr>
        <p:spPr>
          <a:xfrm>
            <a:off x="5257807" y="5464175"/>
            <a:ext cx="2293707" cy="4362450"/>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35" tIns="50917" rIns="101835" bIns="50917" rtlCol="0" anchor="ctr"/>
          <a:lstStyle/>
          <a:p>
            <a:pPr algn="ctr"/>
            <a:endParaRPr lang="en-US"/>
          </a:p>
        </p:txBody>
      </p:sp>
      <p:sp>
        <p:nvSpPr>
          <p:cNvPr id="42" name="TextBox 41"/>
          <p:cNvSpPr txBox="1"/>
          <p:nvPr/>
        </p:nvSpPr>
        <p:spPr>
          <a:xfrm>
            <a:off x="5366167" y="5614984"/>
            <a:ext cx="1809751" cy="321627"/>
          </a:xfrm>
          <a:prstGeom prst="rect">
            <a:avLst/>
          </a:prstGeom>
          <a:noFill/>
        </p:spPr>
        <p:txBody>
          <a:bodyPr wrap="square" lIns="101835" tIns="50917" rIns="101835" bIns="50917" rtlCol="0">
            <a:spAutoFit/>
          </a:bodyPr>
          <a:lstStyle/>
          <a:p>
            <a:r>
              <a:rPr lang="en-US" sz="1400" b="1" dirty="0">
                <a:solidFill>
                  <a:schemeClr val="tx1">
                    <a:lumMod val="65000"/>
                    <a:lumOff val="35000"/>
                  </a:schemeClr>
                </a:solidFill>
                <a:latin typeface="Century Gothic" pitchFamily="34" charset="0"/>
              </a:rPr>
              <a:t>Additional Notes</a:t>
            </a:r>
            <a:endParaRPr lang="en-US" sz="1400" b="1" dirty="0">
              <a:solidFill>
                <a:schemeClr val="tx1">
                  <a:lumMod val="65000"/>
                  <a:lumOff val="35000"/>
                </a:schemeClr>
              </a:solidFill>
              <a:latin typeface="Century Gothic" pitchFamily="34" charset="0"/>
            </a:endParaRPr>
          </a:p>
        </p:txBody>
      </p:sp>
      <p:pic>
        <p:nvPicPr>
          <p:cNvPr id="43" name="Picture 42" descr="Pie chart 32x32.png"/>
          <p:cNvPicPr>
            <a:picLocks noChangeAspect="1"/>
          </p:cNvPicPr>
          <p:nvPr/>
        </p:nvPicPr>
        <p:blipFill>
          <a:blip r:embed="rId3" cstate="print"/>
          <a:stretch>
            <a:fillRect/>
          </a:stretch>
        </p:blipFill>
        <p:spPr>
          <a:xfrm>
            <a:off x="7021534" y="1371475"/>
            <a:ext cx="393844" cy="393843"/>
          </a:xfrm>
          <a:prstGeom prst="rect">
            <a:avLst/>
          </a:prstGeom>
        </p:spPr>
      </p:pic>
      <p:pic>
        <p:nvPicPr>
          <p:cNvPr id="45" name="Picture 44" descr="Document 32x32.png"/>
          <p:cNvPicPr>
            <a:picLocks noChangeAspect="1"/>
          </p:cNvPicPr>
          <p:nvPr/>
        </p:nvPicPr>
        <p:blipFill>
          <a:blip r:embed="rId4" cstate="print"/>
          <a:stretch>
            <a:fillRect/>
          </a:stretch>
        </p:blipFill>
        <p:spPr>
          <a:xfrm>
            <a:off x="7031810" y="5575963"/>
            <a:ext cx="393844" cy="393843"/>
          </a:xfrm>
          <a:prstGeom prst="rect">
            <a:avLst/>
          </a:prstGeom>
        </p:spPr>
      </p:pic>
      <p:sp>
        <p:nvSpPr>
          <p:cNvPr id="46" name="TextBox 45"/>
          <p:cNvSpPr txBox="1"/>
          <p:nvPr/>
        </p:nvSpPr>
        <p:spPr>
          <a:xfrm>
            <a:off x="5381805" y="1413912"/>
            <a:ext cx="1809751" cy="321627"/>
          </a:xfrm>
          <a:prstGeom prst="rect">
            <a:avLst/>
          </a:prstGeom>
          <a:noFill/>
        </p:spPr>
        <p:txBody>
          <a:bodyPr wrap="square" lIns="101835" tIns="50917" rIns="101835" bIns="50917" rtlCol="0">
            <a:spAutoFit/>
          </a:bodyPr>
          <a:lstStyle/>
          <a:p>
            <a:r>
              <a:rPr lang="en-US" sz="1400" b="1" dirty="0">
                <a:solidFill>
                  <a:schemeClr val="tx1">
                    <a:lumMod val="65000"/>
                    <a:lumOff val="35000"/>
                  </a:schemeClr>
                </a:solidFill>
                <a:latin typeface="Century Gothic" pitchFamily="34" charset="0"/>
              </a:rPr>
              <a:t>Missing Parts…</a:t>
            </a:r>
            <a:endParaRPr lang="en-US" sz="1400" b="1" dirty="0">
              <a:solidFill>
                <a:schemeClr val="tx1">
                  <a:lumMod val="65000"/>
                  <a:lumOff val="35000"/>
                </a:schemeClr>
              </a:solidFill>
              <a:latin typeface="Century Gothic" pitchFamily="34" charset="0"/>
            </a:endParaRPr>
          </a:p>
        </p:txBody>
      </p:sp>
      <p:cxnSp>
        <p:nvCxnSpPr>
          <p:cNvPr id="47" name="Straight Connector 46"/>
          <p:cNvCxnSpPr/>
          <p:nvPr/>
        </p:nvCxnSpPr>
        <p:spPr>
          <a:xfrm>
            <a:off x="236303" y="1694492"/>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59082" y="5783580"/>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8" name="Picture 17" descr="icons square-14.png"/>
          <p:cNvPicPr>
            <a:picLocks noChangeAspect="1"/>
          </p:cNvPicPr>
          <p:nvPr/>
        </p:nvPicPr>
        <p:blipFill>
          <a:blip r:embed="rId5" cstate="print"/>
          <a:stretch>
            <a:fillRect/>
          </a:stretch>
        </p:blipFill>
        <p:spPr>
          <a:xfrm>
            <a:off x="4" y="6"/>
            <a:ext cx="1055914" cy="1121616"/>
          </a:xfrm>
          <a:prstGeom prst="rect">
            <a:avLst/>
          </a:prstGeom>
        </p:spPr>
      </p:pic>
      <p:sp>
        <p:nvSpPr>
          <p:cNvPr id="19" name="TextBox 18"/>
          <p:cNvSpPr txBox="1"/>
          <p:nvPr/>
        </p:nvSpPr>
        <p:spPr>
          <a:xfrm>
            <a:off x="930894" y="305790"/>
            <a:ext cx="3743848" cy="595319"/>
          </a:xfrm>
          <a:prstGeom prst="rect">
            <a:avLst/>
          </a:prstGeom>
          <a:noFill/>
        </p:spPr>
        <p:txBody>
          <a:bodyPr wrap="square" lIns="101835" tIns="50917" rIns="101835" bIns="50917"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a:t>
            </a:r>
            <a:r>
              <a:rPr lang="en-US" sz="1600" b="1" dirty="0">
                <a:solidFill>
                  <a:schemeClr val="tx1">
                    <a:lumMod val="85000"/>
                    <a:lumOff val="15000"/>
                  </a:schemeClr>
                </a:solidFill>
                <a:latin typeface="Century Gothic" pitchFamily="34" charset="0"/>
              </a:rPr>
              <a:t>6</a:t>
            </a:r>
            <a:r>
              <a:rPr lang="en-US" sz="1600" b="1" dirty="0">
                <a:solidFill>
                  <a:schemeClr val="tx1">
                    <a:lumMod val="85000"/>
                    <a:lumOff val="15000"/>
                  </a:schemeClr>
                </a:solidFill>
                <a:latin typeface="Century Gothic" pitchFamily="34" charset="0"/>
              </a:rPr>
              <a:t> </a:t>
            </a:r>
            <a:r>
              <a:rPr lang="en-US" sz="1300" dirty="0">
                <a:solidFill>
                  <a:schemeClr val="tx1">
                    <a:lumMod val="85000"/>
                    <a:lumOff val="15000"/>
                  </a:schemeClr>
                </a:solidFill>
                <a:latin typeface="Century Gothic" pitchFamily="34" charset="0"/>
              </a:rPr>
              <a:t>– page 3</a:t>
            </a:r>
            <a:endParaRPr lang="en-US" sz="1300" b="1" dirty="0">
              <a:solidFill>
                <a:schemeClr val="tx1">
                  <a:lumMod val="85000"/>
                  <a:lumOff val="15000"/>
                </a:schemeClr>
              </a:solidFill>
              <a:latin typeface="Century Gothic" pitchFamily="34" charset="0"/>
            </a:endParaRPr>
          </a:p>
        </p:txBody>
      </p:sp>
      <p:sp>
        <p:nvSpPr>
          <p:cNvPr id="23" name="TextBox 22"/>
          <p:cNvSpPr txBox="1"/>
          <p:nvPr/>
        </p:nvSpPr>
        <p:spPr>
          <a:xfrm>
            <a:off x="5267960" y="6084852"/>
            <a:ext cx="2331720" cy="1963614"/>
          </a:xfrm>
          <a:prstGeom prst="rect">
            <a:avLst/>
          </a:prstGeom>
          <a:noFill/>
        </p:spPr>
        <p:txBody>
          <a:bodyPr wrap="square" lIns="101835" tIns="50917" rIns="101835" bIns="50917" rtlCol="0">
            <a:spAutoFit/>
          </a:bodyPr>
          <a:lstStyle/>
          <a:p>
            <a:r>
              <a:rPr lang="en-US" sz="1200" dirty="0"/>
              <a:t>The requirements of the construction activity will change dramatically from year to year. Understand the rules of this years’ Challenge and your students’ proposed solutions so you can prepare the space, resources and yourself to best support the construction of the devices. </a:t>
            </a:r>
            <a:endParaRPr lang="en-US" sz="1200" dirty="0"/>
          </a:p>
        </p:txBody>
      </p:sp>
      <p:sp>
        <p:nvSpPr>
          <p:cNvPr id="2" name="TextBox 1"/>
          <p:cNvSpPr txBox="1"/>
          <p:nvPr/>
        </p:nvSpPr>
        <p:spPr>
          <a:xfrm>
            <a:off x="1093895" y="2710182"/>
            <a:ext cx="205659" cy="410605"/>
          </a:xfrm>
          <a:prstGeom prst="rect">
            <a:avLst/>
          </a:prstGeom>
          <a:noFill/>
        </p:spPr>
        <p:txBody>
          <a:bodyPr wrap="none" lIns="101835" tIns="50917" rIns="101835" bIns="50917" rtlCol="0">
            <a:spAutoFit/>
          </a:bodyPr>
          <a:lstStyle/>
          <a:p>
            <a:endParaRPr lang="en-US" dirty="0"/>
          </a:p>
        </p:txBody>
      </p:sp>
      <p:sp>
        <p:nvSpPr>
          <p:cNvPr id="3" name="TextBox 2"/>
          <p:cNvSpPr txBox="1"/>
          <p:nvPr/>
        </p:nvSpPr>
        <p:spPr>
          <a:xfrm>
            <a:off x="431800" y="1760221"/>
            <a:ext cx="4577080" cy="3319093"/>
          </a:xfrm>
          <a:prstGeom prst="rect">
            <a:avLst/>
          </a:prstGeom>
          <a:noFill/>
        </p:spPr>
        <p:txBody>
          <a:bodyPr wrap="square" lIns="101835" tIns="50917" rIns="101835" bIns="50917"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 Have the teams begin building their devices.</a:t>
            </a:r>
          </a:p>
          <a:p>
            <a:pPr>
              <a:buFont typeface="Wingdings" pitchFamily="2" charset="2"/>
              <a:buChar char="§"/>
            </a:pPr>
            <a:r>
              <a:rPr lang="en-US" sz="1100" dirty="0">
                <a:solidFill>
                  <a:schemeClr val="tx1">
                    <a:lumMod val="85000"/>
                    <a:lumOff val="15000"/>
                  </a:schemeClr>
                </a:solidFill>
                <a:latin typeface="Century Gothic" pitchFamily="34" charset="0"/>
              </a:rPr>
              <a:t> Other than safety, which is detailed in the sidebar to the right, the other priority is that teams are working collaboratively.</a:t>
            </a:r>
          </a:p>
          <a:p>
            <a:pPr>
              <a:buFont typeface="Wingdings" pitchFamily="2" charset="2"/>
              <a:buChar char="§"/>
            </a:pPr>
            <a:r>
              <a:rPr lang="en-US" sz="1100" dirty="0">
                <a:solidFill>
                  <a:schemeClr val="tx1">
                    <a:lumMod val="85000"/>
                    <a:lumOff val="15000"/>
                  </a:schemeClr>
                </a:solidFill>
                <a:latin typeface="Century Gothic" pitchFamily="34" charset="0"/>
              </a:rPr>
              <a:t>Observe all of the teams, help out where necessary on technical questions, but make sure the teams are working together well.</a:t>
            </a:r>
          </a:p>
          <a:p>
            <a:pPr>
              <a:buFont typeface="Wingdings" pitchFamily="2" charset="2"/>
              <a:buChar char="§"/>
            </a:pPr>
            <a:r>
              <a:rPr lang="en-US" sz="1100" dirty="0">
                <a:solidFill>
                  <a:schemeClr val="tx1">
                    <a:lumMod val="85000"/>
                    <a:lumOff val="15000"/>
                  </a:schemeClr>
                </a:solidFill>
                <a:latin typeface="Century Gothic" pitchFamily="34" charset="0"/>
              </a:rPr>
              <a:t>Keep the teams on track, regularly check in with every student to make sure they are filling their role and contributing to the final construction.</a:t>
            </a:r>
          </a:p>
          <a:p>
            <a:pPr>
              <a:buFont typeface="Wingdings" pitchFamily="2" charset="2"/>
              <a:buChar char="§"/>
            </a:pPr>
            <a:r>
              <a:rPr lang="en-US" sz="1100" dirty="0">
                <a:solidFill>
                  <a:schemeClr val="tx1">
                    <a:lumMod val="85000"/>
                    <a:lumOff val="15000"/>
                  </a:schemeClr>
                </a:solidFill>
                <a:latin typeface="Century Gothic" pitchFamily="34" charset="0"/>
              </a:rPr>
              <a:t>Teams may want to use parts from their prototypes, that’s totally acceptable! They won’t need them in the future, other than to facilitate final construction (or if they want to test something.) </a:t>
            </a:r>
          </a:p>
          <a:p>
            <a:pPr>
              <a:buFont typeface="Wingdings" pitchFamily="2" charset="2"/>
              <a:buChar char="§"/>
            </a:pPr>
            <a:r>
              <a:rPr lang="en-US" sz="1100" dirty="0">
                <a:solidFill>
                  <a:schemeClr val="tx1">
                    <a:lumMod val="85000"/>
                    <a:lumOff val="15000"/>
                  </a:schemeClr>
                </a:solidFill>
                <a:latin typeface="Century Gothic" pitchFamily="34" charset="0"/>
              </a:rPr>
              <a:t>Teams may want to bring the devices home or test them between sessions. Use your best judgment about whether to allow this, dependent on campus restrictions and student responsibility.</a:t>
            </a:r>
          </a:p>
          <a:p>
            <a:pPr>
              <a:buFont typeface="Wingdings" pitchFamily="2" charset="2"/>
              <a:buChar char="§"/>
            </a:pPr>
            <a:r>
              <a:rPr lang="en-US" sz="1100" dirty="0">
                <a:solidFill>
                  <a:schemeClr val="tx1">
                    <a:lumMod val="85000"/>
                    <a:lumOff val="15000"/>
                  </a:schemeClr>
                </a:solidFill>
                <a:latin typeface="Century Gothic" pitchFamily="34" charset="0"/>
              </a:rPr>
              <a:t>Warn the students when there are 5-10 minutes remaining, so as to have enough time at the end for clean up. </a:t>
            </a:r>
          </a:p>
        </p:txBody>
      </p:sp>
      <p:sp>
        <p:nvSpPr>
          <p:cNvPr id="26" name="TextBox 25"/>
          <p:cNvSpPr txBox="1"/>
          <p:nvPr/>
        </p:nvSpPr>
        <p:spPr>
          <a:xfrm>
            <a:off x="196955" y="1041020"/>
            <a:ext cx="7315201" cy="304699"/>
          </a:xfrm>
          <a:prstGeom prst="rect">
            <a:avLst/>
          </a:prstGeom>
          <a:noFill/>
          <a:ln>
            <a:noFill/>
          </a:ln>
        </p:spPr>
        <p:txBody>
          <a:bodyPr wrap="square" lIns="101835" tIns="50917" rIns="101835" bIns="50917" rtlCol="0">
            <a:spAutoFit/>
          </a:bodyPr>
          <a:lstStyle/>
          <a:p>
            <a:pPr>
              <a:buFont typeface="Wingdings" pitchFamily="2" charset="2"/>
              <a:buChar char="§"/>
            </a:pPr>
            <a:r>
              <a:rPr lang="en-US" sz="1300" dirty="0"/>
              <a:t>Objective</a:t>
            </a:r>
            <a:r>
              <a:rPr lang="en-US" sz="1300" dirty="0"/>
              <a:t>: </a:t>
            </a:r>
            <a:r>
              <a:rPr lang="en-US" sz="1300" dirty="0">
                <a:solidFill>
                  <a:schemeClr val="tx1">
                    <a:lumMod val="85000"/>
                    <a:lumOff val="15000"/>
                  </a:schemeClr>
                </a:solidFill>
                <a:latin typeface="Century Gothic" pitchFamily="34" charset="0"/>
              </a:rPr>
              <a:t>Assume shared responsibility for collaborative work </a:t>
            </a:r>
          </a:p>
        </p:txBody>
      </p:sp>
      <p:sp>
        <p:nvSpPr>
          <p:cNvPr id="25" name="TextBox 24"/>
          <p:cNvSpPr txBox="1"/>
          <p:nvPr/>
        </p:nvSpPr>
        <p:spPr>
          <a:xfrm>
            <a:off x="5267960" y="1844041"/>
            <a:ext cx="2331720" cy="2503485"/>
          </a:xfrm>
          <a:prstGeom prst="rect">
            <a:avLst/>
          </a:prstGeom>
          <a:noFill/>
        </p:spPr>
        <p:txBody>
          <a:bodyPr wrap="square" lIns="101835" tIns="50917" rIns="101835" bIns="50917" rtlCol="0">
            <a:spAutoFit/>
          </a:bodyPr>
          <a:lstStyle/>
          <a:p>
            <a:r>
              <a:rPr lang="en-US" sz="1200" dirty="0"/>
              <a:t>Safety is of the utmost priority during any construction activity. Make sure students are operating all tools safely. Demonstrate the proper procedures and closely observe all construction. Ensure all students have proper personal protective equipment when needed (e.g. safety glasses.) Follow any campus-specific policies and feel free to move this lesson to a more appropriate space, if available. </a:t>
            </a:r>
            <a:endParaRPr lang="en-US" sz="1200" dirty="0"/>
          </a:p>
        </p:txBody>
      </p:sp>
      <p:sp>
        <p:nvSpPr>
          <p:cNvPr id="27" name="TextBox 26"/>
          <p:cNvSpPr txBox="1"/>
          <p:nvPr/>
        </p:nvSpPr>
        <p:spPr>
          <a:xfrm>
            <a:off x="431800" y="6118863"/>
            <a:ext cx="4577080" cy="1457045"/>
          </a:xfrm>
          <a:prstGeom prst="rect">
            <a:avLst/>
          </a:prstGeom>
          <a:noFill/>
        </p:spPr>
        <p:txBody>
          <a:bodyPr wrap="square" lIns="101835" tIns="50917" rIns="101835" bIns="50917"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Have the students record the results of the day’s construction activity in their journals. Be sure to include the following items, with the various roles recording appropriate information:</a:t>
            </a:r>
          </a:p>
          <a:p>
            <a:pPr lvl="1">
              <a:buFont typeface="Wingdings" pitchFamily="2" charset="2"/>
              <a:buChar char="§"/>
            </a:pPr>
            <a:r>
              <a:rPr lang="en-US" sz="1100" dirty="0">
                <a:solidFill>
                  <a:schemeClr val="tx1">
                    <a:lumMod val="85000"/>
                    <a:lumOff val="15000"/>
                  </a:schemeClr>
                </a:solidFill>
                <a:latin typeface="Century Gothic" pitchFamily="34" charset="0"/>
              </a:rPr>
              <a:t>Sketches/photographs of the construction process</a:t>
            </a:r>
          </a:p>
          <a:p>
            <a:pPr lvl="1">
              <a:buFont typeface="Wingdings" pitchFamily="2" charset="2"/>
              <a:buChar char="§"/>
            </a:pPr>
            <a:r>
              <a:rPr lang="en-US" sz="1100" dirty="0">
                <a:solidFill>
                  <a:schemeClr val="tx1">
                    <a:lumMod val="85000"/>
                    <a:lumOff val="15000"/>
                  </a:schemeClr>
                </a:solidFill>
                <a:latin typeface="Century Gothic" pitchFamily="34" charset="0"/>
              </a:rPr>
              <a:t>Any changes that arose due to construction limitations</a:t>
            </a:r>
          </a:p>
          <a:p>
            <a:pPr lvl="1">
              <a:buFont typeface="Wingdings" pitchFamily="2" charset="2"/>
              <a:buChar char="§"/>
            </a:pPr>
            <a:r>
              <a:rPr lang="en-US" sz="1100" dirty="0">
                <a:solidFill>
                  <a:schemeClr val="tx1">
                    <a:lumMod val="85000"/>
                    <a:lumOff val="15000"/>
                  </a:schemeClr>
                </a:solidFill>
                <a:latin typeface="Century Gothic" pitchFamily="34" charset="0"/>
              </a:rPr>
              <a:t>Any results from testing</a:t>
            </a:r>
          </a:p>
          <a:p>
            <a:pPr lvl="1">
              <a:buFont typeface="Wingdings" pitchFamily="2" charset="2"/>
              <a:buChar char="§"/>
            </a:pPr>
            <a:r>
              <a:rPr lang="en-US" sz="1100" dirty="0">
                <a:solidFill>
                  <a:schemeClr val="tx1">
                    <a:lumMod val="85000"/>
                    <a:lumOff val="15000"/>
                  </a:schemeClr>
                </a:solidFill>
                <a:latin typeface="Century Gothic" pitchFamily="34" charset="0"/>
              </a:rPr>
              <a:t>How the various team members contributed to the updated prototyping and feedback process</a:t>
            </a:r>
            <a:endParaRPr lang="en-US" sz="1100" dirty="0">
              <a:solidFill>
                <a:schemeClr val="tx1">
                  <a:lumMod val="85000"/>
                  <a:lumOff val="15000"/>
                </a:schemeClr>
              </a:solidFill>
              <a:latin typeface="Century Gothic" pitchFamily="34" charset="0"/>
            </a:endParaRPr>
          </a:p>
        </p:txBody>
      </p:sp>
    </p:spTree>
    <p:extLst>
      <p:ext uri="{BB962C8B-B14F-4D97-AF65-F5344CB8AC3E}">
        <p14:creationId xmlns:p14="http://schemas.microsoft.com/office/powerpoint/2010/main" val="31411326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943163" y="223848"/>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835" tIns="50917" rIns="101835" bIns="50917" rtlCol="0" anchor="ctr"/>
          <a:lstStyle/>
          <a:p>
            <a:pPr algn="ctr"/>
            <a:endParaRPr lang="en-US" dirty="0">
              <a:solidFill>
                <a:schemeClr val="bg1">
                  <a:lumMod val="50000"/>
                </a:schemeClr>
              </a:solidFill>
            </a:endParaRPr>
          </a:p>
        </p:txBody>
      </p:sp>
      <p:sp>
        <p:nvSpPr>
          <p:cNvPr id="58" name="TextBox 57"/>
          <p:cNvSpPr txBox="1"/>
          <p:nvPr/>
        </p:nvSpPr>
        <p:spPr>
          <a:xfrm>
            <a:off x="518166" y="1424941"/>
            <a:ext cx="2896545" cy="321627"/>
          </a:xfrm>
          <a:prstGeom prst="rect">
            <a:avLst/>
          </a:prstGeom>
          <a:noFill/>
        </p:spPr>
        <p:txBody>
          <a:bodyPr wrap="square" lIns="101835" tIns="50917" rIns="101835" bIns="50917" rtlCol="0">
            <a:spAutoFit/>
          </a:bodyPr>
          <a:lstStyle/>
          <a:p>
            <a:r>
              <a:rPr lang="en-US" sz="1400" b="1" dirty="0">
                <a:solidFill>
                  <a:schemeClr val="tx1">
                    <a:lumMod val="85000"/>
                    <a:lumOff val="15000"/>
                  </a:schemeClr>
                </a:solidFill>
                <a:latin typeface="Century Gothic" pitchFamily="34" charset="0"/>
              </a:rPr>
              <a:t>Assessment</a:t>
            </a:r>
            <a:endParaRPr lang="en-US" sz="1400" b="1" dirty="0">
              <a:solidFill>
                <a:schemeClr val="tx1">
                  <a:lumMod val="85000"/>
                  <a:lumOff val="15000"/>
                </a:schemeClr>
              </a:solidFill>
              <a:latin typeface="Century Gothic" pitchFamily="34" charset="0"/>
            </a:endParaRPr>
          </a:p>
        </p:txBody>
      </p:sp>
      <p:sp>
        <p:nvSpPr>
          <p:cNvPr id="64" name="TextBox 63"/>
          <p:cNvSpPr txBox="1"/>
          <p:nvPr/>
        </p:nvSpPr>
        <p:spPr>
          <a:xfrm>
            <a:off x="4231645" y="1424947"/>
            <a:ext cx="1098956" cy="541687"/>
          </a:xfrm>
          <a:prstGeom prst="rect">
            <a:avLst/>
          </a:prstGeom>
          <a:noFill/>
        </p:spPr>
        <p:txBody>
          <a:bodyPr wrap="square" lIns="101835" tIns="50917" rIns="101835" bIns="50917" rtlCol="0">
            <a:spAutoFit/>
          </a:bodyPr>
          <a:lstStyle/>
          <a:p>
            <a:r>
              <a:rPr lang="en-US" sz="1400" b="1" dirty="0">
                <a:solidFill>
                  <a:schemeClr val="tx1">
                    <a:lumMod val="85000"/>
                    <a:lumOff val="15000"/>
                  </a:schemeClr>
                </a:solidFill>
                <a:latin typeface="Century Gothic" pitchFamily="34" charset="0"/>
              </a:rPr>
              <a:t>    5</a:t>
            </a:r>
          </a:p>
          <a:p>
            <a:r>
              <a:rPr lang="en-US" sz="1400" b="1" dirty="0">
                <a:solidFill>
                  <a:schemeClr val="tx1">
                    <a:lumMod val="85000"/>
                    <a:lumOff val="15000"/>
                  </a:schemeClr>
                </a:solidFill>
                <a:latin typeface="Century Gothic" pitchFamily="34" charset="0"/>
              </a:rPr>
              <a:t>Minutes</a:t>
            </a:r>
            <a:endParaRPr lang="en-US" sz="1400" b="1" dirty="0">
              <a:solidFill>
                <a:schemeClr val="tx1">
                  <a:lumMod val="85000"/>
                  <a:lumOff val="15000"/>
                </a:schemeClr>
              </a:solidFill>
              <a:latin typeface="Century Gothic" pitchFamily="34" charset="0"/>
            </a:endParaRPr>
          </a:p>
        </p:txBody>
      </p:sp>
      <p:pic>
        <p:nvPicPr>
          <p:cNvPr id="22" name="Picture 21" descr="Check 32x32.png"/>
          <p:cNvPicPr>
            <a:picLocks noChangeAspect="1"/>
          </p:cNvPicPr>
          <p:nvPr/>
        </p:nvPicPr>
        <p:blipFill>
          <a:blip r:embed="rId2" cstate="print"/>
          <a:stretch>
            <a:fillRect/>
          </a:stretch>
        </p:blipFill>
        <p:spPr>
          <a:xfrm>
            <a:off x="259079" y="1424946"/>
            <a:ext cx="304800" cy="304800"/>
          </a:xfrm>
          <a:prstGeom prst="rect">
            <a:avLst/>
          </a:prstGeom>
        </p:spPr>
      </p:pic>
      <p:pic>
        <p:nvPicPr>
          <p:cNvPr id="28" name="Picture 27" descr="CitizenSchools.BW.jpg"/>
          <p:cNvPicPr>
            <a:picLocks noChangeAspect="1"/>
          </p:cNvPicPr>
          <p:nvPr/>
        </p:nvPicPr>
        <p:blipFill>
          <a:blip r:embed="rId3" cstate="print"/>
          <a:stretch>
            <a:fillRect/>
          </a:stretch>
        </p:blipFill>
        <p:spPr>
          <a:xfrm>
            <a:off x="5253230" y="239492"/>
            <a:ext cx="2290571" cy="634049"/>
          </a:xfrm>
          <a:prstGeom prst="rect">
            <a:avLst/>
          </a:prstGeom>
        </p:spPr>
      </p:pic>
      <p:sp>
        <p:nvSpPr>
          <p:cNvPr id="30" name="Rectangle 29"/>
          <p:cNvSpPr/>
          <p:nvPr/>
        </p:nvSpPr>
        <p:spPr>
          <a:xfrm>
            <a:off x="5257807" y="1250958"/>
            <a:ext cx="2293707" cy="4092575"/>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35" tIns="50917" rIns="101835" bIns="50917" rtlCol="0" anchor="ctr"/>
          <a:lstStyle/>
          <a:p>
            <a:pPr algn="ctr"/>
            <a:endParaRPr lang="en-US"/>
          </a:p>
        </p:txBody>
      </p:sp>
      <p:cxnSp>
        <p:nvCxnSpPr>
          <p:cNvPr id="31" name="Straight Connector 30"/>
          <p:cNvCxnSpPr/>
          <p:nvPr/>
        </p:nvCxnSpPr>
        <p:spPr>
          <a:xfrm>
            <a:off x="259082" y="1676400"/>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5257807" y="5464175"/>
            <a:ext cx="2293707" cy="4362450"/>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35" tIns="50917" rIns="101835" bIns="50917" rtlCol="0" anchor="ctr"/>
          <a:lstStyle/>
          <a:p>
            <a:pPr algn="ctr"/>
            <a:endParaRPr lang="en-US"/>
          </a:p>
        </p:txBody>
      </p:sp>
      <p:sp>
        <p:nvSpPr>
          <p:cNvPr id="33" name="TextBox 32"/>
          <p:cNvSpPr txBox="1"/>
          <p:nvPr/>
        </p:nvSpPr>
        <p:spPr>
          <a:xfrm>
            <a:off x="5366167" y="5580631"/>
            <a:ext cx="1809751" cy="321627"/>
          </a:xfrm>
          <a:prstGeom prst="rect">
            <a:avLst/>
          </a:prstGeom>
          <a:noFill/>
        </p:spPr>
        <p:txBody>
          <a:bodyPr wrap="square" lIns="101835" tIns="50917" rIns="101835" bIns="50917" rtlCol="0">
            <a:spAutoFit/>
          </a:bodyPr>
          <a:lstStyle/>
          <a:p>
            <a:r>
              <a:rPr lang="en-US" sz="1400" b="1" dirty="0">
                <a:solidFill>
                  <a:schemeClr val="tx1">
                    <a:lumMod val="65000"/>
                    <a:lumOff val="35000"/>
                  </a:schemeClr>
                </a:solidFill>
                <a:latin typeface="Century Gothic" pitchFamily="34" charset="0"/>
              </a:rPr>
              <a:t>Future Plans</a:t>
            </a:r>
            <a:endParaRPr lang="en-US" sz="1400" b="1" dirty="0">
              <a:solidFill>
                <a:schemeClr val="tx1">
                  <a:lumMod val="65000"/>
                  <a:lumOff val="35000"/>
                </a:schemeClr>
              </a:solidFill>
              <a:latin typeface="Century Gothic" pitchFamily="34" charset="0"/>
            </a:endParaRPr>
          </a:p>
        </p:txBody>
      </p:sp>
      <p:pic>
        <p:nvPicPr>
          <p:cNvPr id="34" name="Picture 33" descr="Alert alt 32x32.png"/>
          <p:cNvPicPr>
            <a:picLocks noChangeAspect="1"/>
          </p:cNvPicPr>
          <p:nvPr/>
        </p:nvPicPr>
        <p:blipFill>
          <a:blip r:embed="rId4" cstate="print"/>
          <a:stretch>
            <a:fillRect/>
          </a:stretch>
        </p:blipFill>
        <p:spPr>
          <a:xfrm>
            <a:off x="6972735" y="1290956"/>
            <a:ext cx="465763" cy="465761"/>
          </a:xfrm>
          <a:prstGeom prst="rect">
            <a:avLst/>
          </a:prstGeom>
        </p:spPr>
      </p:pic>
      <p:sp>
        <p:nvSpPr>
          <p:cNvPr id="35" name="TextBox 34"/>
          <p:cNvSpPr txBox="1"/>
          <p:nvPr/>
        </p:nvSpPr>
        <p:spPr>
          <a:xfrm>
            <a:off x="5360035" y="1405310"/>
            <a:ext cx="1809751" cy="321627"/>
          </a:xfrm>
          <a:prstGeom prst="rect">
            <a:avLst/>
          </a:prstGeom>
          <a:noFill/>
        </p:spPr>
        <p:txBody>
          <a:bodyPr wrap="square" lIns="101835" tIns="50917" rIns="101835" bIns="50917" rtlCol="0">
            <a:spAutoFit/>
          </a:bodyPr>
          <a:lstStyle/>
          <a:p>
            <a:r>
              <a:rPr lang="en-US" sz="1400" b="1" dirty="0">
                <a:solidFill>
                  <a:schemeClr val="tx1">
                    <a:lumMod val="65000"/>
                    <a:lumOff val="35000"/>
                  </a:schemeClr>
                </a:solidFill>
                <a:latin typeface="Century Gothic" pitchFamily="34" charset="0"/>
              </a:rPr>
              <a:t>Field Tips</a:t>
            </a:r>
            <a:endParaRPr lang="en-US" sz="1400" b="1" dirty="0">
              <a:solidFill>
                <a:schemeClr val="tx1">
                  <a:lumMod val="65000"/>
                  <a:lumOff val="35000"/>
                </a:schemeClr>
              </a:solidFill>
              <a:latin typeface="Century Gothic" pitchFamily="34" charset="0"/>
            </a:endParaRPr>
          </a:p>
        </p:txBody>
      </p:sp>
      <p:pic>
        <p:nvPicPr>
          <p:cNvPr id="36" name="Picture 35" descr="Calendar 32x32.png"/>
          <p:cNvPicPr>
            <a:picLocks noChangeAspect="1"/>
          </p:cNvPicPr>
          <p:nvPr/>
        </p:nvPicPr>
        <p:blipFill>
          <a:blip r:embed="rId5" cstate="print"/>
          <a:stretch>
            <a:fillRect/>
          </a:stretch>
        </p:blipFill>
        <p:spPr>
          <a:xfrm>
            <a:off x="6990708" y="5541602"/>
            <a:ext cx="414392" cy="414392"/>
          </a:xfrm>
          <a:prstGeom prst="rect">
            <a:avLst/>
          </a:prstGeom>
        </p:spPr>
      </p:pic>
      <p:pic>
        <p:nvPicPr>
          <p:cNvPr id="20" name="Picture 19" descr="icons square-14.png"/>
          <p:cNvPicPr>
            <a:picLocks noChangeAspect="1"/>
          </p:cNvPicPr>
          <p:nvPr/>
        </p:nvPicPr>
        <p:blipFill>
          <a:blip r:embed="rId6" cstate="print"/>
          <a:stretch>
            <a:fillRect/>
          </a:stretch>
        </p:blipFill>
        <p:spPr>
          <a:xfrm>
            <a:off x="4" y="6"/>
            <a:ext cx="1055914" cy="1121616"/>
          </a:xfrm>
          <a:prstGeom prst="rect">
            <a:avLst/>
          </a:prstGeom>
        </p:spPr>
      </p:pic>
      <p:sp>
        <p:nvSpPr>
          <p:cNvPr id="23" name="TextBox 22"/>
          <p:cNvSpPr txBox="1"/>
          <p:nvPr/>
        </p:nvSpPr>
        <p:spPr>
          <a:xfrm>
            <a:off x="930894" y="305790"/>
            <a:ext cx="3743848" cy="595319"/>
          </a:xfrm>
          <a:prstGeom prst="rect">
            <a:avLst/>
          </a:prstGeom>
          <a:noFill/>
        </p:spPr>
        <p:txBody>
          <a:bodyPr wrap="square" lIns="101835" tIns="50917" rIns="101835" bIns="50917"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a:t>
            </a:r>
            <a:r>
              <a:rPr lang="en-US" sz="1600" b="1" dirty="0">
                <a:solidFill>
                  <a:schemeClr val="tx1">
                    <a:lumMod val="85000"/>
                    <a:lumOff val="15000"/>
                  </a:schemeClr>
                </a:solidFill>
                <a:latin typeface="Century Gothic" pitchFamily="34" charset="0"/>
              </a:rPr>
              <a:t>6</a:t>
            </a:r>
            <a:r>
              <a:rPr lang="en-US" sz="1600" b="1" dirty="0">
                <a:solidFill>
                  <a:schemeClr val="tx1">
                    <a:lumMod val="85000"/>
                    <a:lumOff val="15000"/>
                  </a:schemeClr>
                </a:solidFill>
                <a:latin typeface="Century Gothic" pitchFamily="34" charset="0"/>
              </a:rPr>
              <a:t> </a:t>
            </a:r>
            <a:r>
              <a:rPr lang="en-US" sz="1300" dirty="0">
                <a:solidFill>
                  <a:schemeClr val="tx1">
                    <a:lumMod val="85000"/>
                    <a:lumOff val="15000"/>
                  </a:schemeClr>
                </a:solidFill>
                <a:latin typeface="Century Gothic" pitchFamily="34" charset="0"/>
              </a:rPr>
              <a:t>– page 4</a:t>
            </a:r>
            <a:endParaRPr lang="en-US" sz="1300" b="1" dirty="0">
              <a:solidFill>
                <a:schemeClr val="tx1">
                  <a:lumMod val="85000"/>
                  <a:lumOff val="15000"/>
                </a:schemeClr>
              </a:solidFill>
              <a:latin typeface="Century Gothic" pitchFamily="34" charset="0"/>
            </a:endParaRPr>
          </a:p>
        </p:txBody>
      </p:sp>
      <p:sp>
        <p:nvSpPr>
          <p:cNvPr id="26" name="TextBox 25"/>
          <p:cNvSpPr txBox="1"/>
          <p:nvPr/>
        </p:nvSpPr>
        <p:spPr>
          <a:xfrm>
            <a:off x="5397194" y="6043969"/>
            <a:ext cx="2074127" cy="473976"/>
          </a:xfrm>
          <a:prstGeom prst="rect">
            <a:avLst/>
          </a:prstGeom>
          <a:noFill/>
        </p:spPr>
        <p:txBody>
          <a:bodyPr wrap="square" lIns="101835" tIns="50917" rIns="101835" bIns="50917" rtlCol="0">
            <a:spAutoFit/>
          </a:bodyPr>
          <a:lstStyle/>
          <a:p>
            <a:r>
              <a:rPr lang="en-US" sz="1200" dirty="0"/>
              <a:t>Next week we’ll continue construction</a:t>
            </a:r>
            <a:endParaRPr lang="en-US" sz="1200" dirty="0"/>
          </a:p>
        </p:txBody>
      </p:sp>
      <p:sp>
        <p:nvSpPr>
          <p:cNvPr id="38" name="TextBox 37"/>
          <p:cNvSpPr txBox="1"/>
          <p:nvPr/>
        </p:nvSpPr>
        <p:spPr>
          <a:xfrm>
            <a:off x="172725" y="922027"/>
            <a:ext cx="7315201" cy="304699"/>
          </a:xfrm>
          <a:prstGeom prst="rect">
            <a:avLst/>
          </a:prstGeom>
          <a:noFill/>
          <a:ln>
            <a:noFill/>
          </a:ln>
        </p:spPr>
        <p:txBody>
          <a:bodyPr wrap="square" lIns="101835" tIns="50917" rIns="101835" bIns="50917" rtlCol="0">
            <a:spAutoFit/>
          </a:bodyPr>
          <a:lstStyle/>
          <a:p>
            <a:pPr>
              <a:buFont typeface="Wingdings" pitchFamily="2" charset="2"/>
              <a:buChar char="§"/>
            </a:pPr>
            <a:r>
              <a:rPr lang="en-US" sz="1300" dirty="0"/>
              <a:t>Objective: </a:t>
            </a:r>
            <a:r>
              <a:rPr lang="en-US" sz="1300" dirty="0">
                <a:solidFill>
                  <a:schemeClr val="tx1">
                    <a:lumMod val="85000"/>
                    <a:lumOff val="15000"/>
                  </a:schemeClr>
                </a:solidFill>
                <a:latin typeface="Century Gothic" pitchFamily="34" charset="0"/>
              </a:rPr>
              <a:t>Assume shared responsibility for collaborative work </a:t>
            </a:r>
          </a:p>
        </p:txBody>
      </p:sp>
      <p:sp>
        <p:nvSpPr>
          <p:cNvPr id="42" name="TextBox 41"/>
          <p:cNvSpPr txBox="1"/>
          <p:nvPr/>
        </p:nvSpPr>
        <p:spPr>
          <a:xfrm>
            <a:off x="259079" y="1872975"/>
            <a:ext cx="4903096" cy="2471446"/>
          </a:xfrm>
          <a:prstGeom prst="rect">
            <a:avLst/>
          </a:prstGeom>
          <a:noFill/>
        </p:spPr>
        <p:txBody>
          <a:bodyPr wrap="square" lIns="101835" tIns="50917" rIns="101835" bIns="50917" rtlCol="0">
            <a:spAutoFit/>
          </a:bodyPr>
          <a:lstStyle/>
          <a:p>
            <a:pPr>
              <a:buFont typeface="Wingdings" pitchFamily="2" charset="2"/>
              <a:buChar char="§"/>
            </a:pPr>
            <a:r>
              <a:rPr lang="en-US" sz="1100" b="1" dirty="0">
                <a:solidFill>
                  <a:schemeClr val="tx1">
                    <a:lumMod val="85000"/>
                    <a:lumOff val="15000"/>
                  </a:schemeClr>
                </a:solidFill>
                <a:latin typeface="Century Gothic" pitchFamily="34" charset="0"/>
              </a:rPr>
              <a:t> Teach Back / Exit Ticket: </a:t>
            </a:r>
            <a:r>
              <a:rPr lang="en-US" sz="1100" i="1" dirty="0">
                <a:solidFill>
                  <a:schemeClr val="tx1">
                    <a:lumMod val="85000"/>
                    <a:lumOff val="15000"/>
                  </a:schemeClr>
                </a:solidFill>
                <a:latin typeface="Century Gothic" pitchFamily="34" charset="0"/>
              </a:rPr>
              <a:t> </a:t>
            </a:r>
            <a:r>
              <a:rPr lang="en-US" sz="1100" dirty="0">
                <a:solidFill>
                  <a:schemeClr val="tx1">
                    <a:lumMod val="85000"/>
                    <a:lumOff val="15000"/>
                  </a:schemeClr>
                </a:solidFill>
                <a:latin typeface="Century Gothic" pitchFamily="34" charset="0"/>
              </a:rPr>
              <a:t>The assessment for this class will be an exit ticket that summarizes todays’ activities. Feel free to edit the exit ticket based on changes in the annual topic for the Challenge. </a:t>
            </a:r>
            <a:endParaRPr lang="en-US" sz="1100" b="1" dirty="0">
              <a:solidFill>
                <a:schemeClr val="tx1">
                  <a:lumMod val="85000"/>
                  <a:lumOff val="15000"/>
                </a:schemeClr>
              </a:solidFill>
              <a:latin typeface="Century Gothic" pitchFamily="34" charset="0"/>
            </a:endParaRPr>
          </a:p>
          <a:p>
            <a:endParaRPr lang="en-US" sz="1100" b="1" dirty="0">
              <a:solidFill>
                <a:schemeClr val="tx1">
                  <a:lumMod val="85000"/>
                  <a:lumOff val="15000"/>
                </a:schemeClr>
              </a:solidFill>
              <a:latin typeface="Century Gothic" pitchFamily="34" charset="0"/>
            </a:endParaRPr>
          </a:p>
          <a:p>
            <a:pPr>
              <a:buFont typeface="Wingdings" pitchFamily="2" charset="2"/>
              <a:buChar char="§"/>
            </a:pPr>
            <a:r>
              <a:rPr lang="en-US" sz="1100" b="1" dirty="0">
                <a:solidFill>
                  <a:schemeClr val="tx1">
                    <a:lumMod val="85000"/>
                    <a:lumOff val="15000"/>
                  </a:schemeClr>
                </a:solidFill>
                <a:latin typeface="Century Gothic" pitchFamily="34" charset="0"/>
              </a:rPr>
              <a:t> Key Questions:</a:t>
            </a:r>
            <a:r>
              <a:rPr lang="en-US" sz="1100" i="1" dirty="0">
                <a:solidFill>
                  <a:schemeClr val="tx1">
                    <a:lumMod val="85000"/>
                    <a:lumOff val="15000"/>
                  </a:schemeClr>
                </a:solidFill>
                <a:latin typeface="Century Gothic" pitchFamily="34" charset="0"/>
              </a:rPr>
              <a:t>  </a:t>
            </a:r>
            <a:r>
              <a:rPr lang="en-US" sz="1100" dirty="0">
                <a:solidFill>
                  <a:schemeClr val="tx1">
                    <a:lumMod val="85000"/>
                    <a:lumOff val="15000"/>
                  </a:schemeClr>
                </a:solidFill>
                <a:latin typeface="Century Gothic" pitchFamily="34" charset="0"/>
              </a:rPr>
              <a:t>In what way did you demonstrate teamwork today?</a:t>
            </a:r>
          </a:p>
          <a:p>
            <a:pPr lvl="1">
              <a:buFont typeface="Wingdings" pitchFamily="2" charset="2"/>
              <a:buChar char="§"/>
            </a:pPr>
            <a:r>
              <a:rPr lang="en-US" sz="1100" dirty="0">
                <a:solidFill>
                  <a:schemeClr val="tx1">
                    <a:lumMod val="85000"/>
                    <a:lumOff val="15000"/>
                  </a:schemeClr>
                </a:solidFill>
                <a:latin typeface="Century Gothic" pitchFamily="34" charset="0"/>
              </a:rPr>
              <a:t>This question will help you determine which teams are working well and which are not by comparing team members</a:t>
            </a:r>
            <a:r>
              <a:rPr lang="en-US" sz="1100">
                <a:solidFill>
                  <a:schemeClr val="tx1">
                    <a:lumMod val="85000"/>
                    <a:lumOff val="15000"/>
                  </a:schemeClr>
                </a:solidFill>
                <a:latin typeface="Century Gothic" pitchFamily="34" charset="0"/>
              </a:rPr>
              <a:t>’ responses. </a:t>
            </a:r>
            <a:endParaRPr lang="en-US" sz="1100" dirty="0">
              <a:solidFill>
                <a:schemeClr val="tx1">
                  <a:lumMod val="85000"/>
                  <a:lumOff val="15000"/>
                </a:schemeClr>
              </a:solidFill>
              <a:latin typeface="Century Gothic" pitchFamily="34" charset="0"/>
            </a:endParaRPr>
          </a:p>
          <a:p>
            <a:pPr>
              <a:buFont typeface="Wingdings" pitchFamily="2" charset="2"/>
              <a:buChar char="§"/>
            </a:pPr>
            <a:endParaRPr lang="en-US" sz="1100" b="1" dirty="0">
              <a:solidFill>
                <a:schemeClr val="tx1">
                  <a:lumMod val="85000"/>
                  <a:lumOff val="15000"/>
                </a:schemeClr>
              </a:solidFill>
              <a:latin typeface="Century Gothic" pitchFamily="34" charset="0"/>
            </a:endParaRPr>
          </a:p>
          <a:p>
            <a:pPr>
              <a:buFont typeface="Wingdings" pitchFamily="2" charset="2"/>
              <a:buChar char="§"/>
            </a:pPr>
            <a:r>
              <a:rPr lang="en-US" sz="1100" b="1" dirty="0">
                <a:solidFill>
                  <a:schemeClr val="tx1">
                    <a:lumMod val="85000"/>
                    <a:lumOff val="15000"/>
                  </a:schemeClr>
                </a:solidFill>
                <a:latin typeface="Century Gothic" pitchFamily="34" charset="0"/>
              </a:rPr>
              <a:t> Demonstration of Mastery: </a:t>
            </a:r>
            <a:r>
              <a:rPr lang="en-US" sz="1100" dirty="0">
                <a:solidFill>
                  <a:schemeClr val="tx1">
                    <a:lumMod val="85000"/>
                    <a:lumOff val="15000"/>
                  </a:schemeClr>
                </a:solidFill>
                <a:latin typeface="Century Gothic" pitchFamily="34" charset="0"/>
              </a:rPr>
              <a:t>Sample question:</a:t>
            </a:r>
            <a:r>
              <a:rPr lang="en-US" sz="1100" i="1" dirty="0">
                <a:solidFill>
                  <a:schemeClr val="tx1">
                    <a:lumMod val="85000"/>
                    <a:lumOff val="15000"/>
                  </a:schemeClr>
                </a:solidFill>
                <a:latin typeface="Century Gothic" pitchFamily="34" charset="0"/>
              </a:rPr>
              <a:t> </a:t>
            </a:r>
            <a:r>
              <a:rPr lang="en-US" sz="1100" dirty="0">
                <a:solidFill>
                  <a:schemeClr val="tx1">
                    <a:lumMod val="85000"/>
                    <a:lumOff val="15000"/>
                  </a:schemeClr>
                </a:solidFill>
                <a:latin typeface="Century Gothic" pitchFamily="34" charset="0"/>
              </a:rPr>
              <a:t>“Is the space where you were working today fully cleaned up?”</a:t>
            </a:r>
          </a:p>
          <a:p>
            <a:pPr lvl="1">
              <a:buFont typeface="Wingdings" pitchFamily="2" charset="2"/>
              <a:buChar char="§"/>
            </a:pPr>
            <a:r>
              <a:rPr lang="en-US" sz="1100" dirty="0">
                <a:solidFill>
                  <a:schemeClr val="tx1">
                    <a:lumMod val="85000"/>
                    <a:lumOff val="15000"/>
                  </a:schemeClr>
                </a:solidFill>
                <a:latin typeface="Century Gothic" pitchFamily="34" charset="0"/>
              </a:rPr>
              <a:t>Sample Answer: “Yes.”</a:t>
            </a:r>
          </a:p>
          <a:p>
            <a:endParaRPr lang="en-US" sz="1100" b="1" dirty="0">
              <a:solidFill>
                <a:schemeClr val="tx1">
                  <a:lumMod val="85000"/>
                  <a:lumOff val="15000"/>
                </a:schemeClr>
              </a:solidFill>
              <a:latin typeface="Century Gothic" pitchFamily="34" charset="0"/>
            </a:endParaRPr>
          </a:p>
        </p:txBody>
      </p:sp>
      <p:sp>
        <p:nvSpPr>
          <p:cNvPr id="43" name="TextBox 42"/>
          <p:cNvSpPr txBox="1"/>
          <p:nvPr/>
        </p:nvSpPr>
        <p:spPr>
          <a:xfrm>
            <a:off x="5267960" y="1844042"/>
            <a:ext cx="2331720" cy="1395490"/>
          </a:xfrm>
          <a:prstGeom prst="rect">
            <a:avLst/>
          </a:prstGeom>
          <a:noFill/>
        </p:spPr>
        <p:txBody>
          <a:bodyPr wrap="square" lIns="101835" tIns="50917" rIns="101835" bIns="50917" rtlCol="0">
            <a:spAutoFit/>
          </a:bodyPr>
          <a:lstStyle/>
          <a:p>
            <a:r>
              <a:rPr lang="en-US" sz="1200" dirty="0"/>
              <a:t>The exit ticket for today is essentially making sure the students have cleaned up everything and checking if they need anything next week that they did not share with you. There was no new content today.</a:t>
            </a:r>
            <a:endParaRPr lang="en-US" sz="1200" dirty="0"/>
          </a:p>
        </p:txBody>
      </p:sp>
    </p:spTree>
    <p:extLst>
      <p:ext uri="{BB962C8B-B14F-4D97-AF65-F5344CB8AC3E}">
        <p14:creationId xmlns:p14="http://schemas.microsoft.com/office/powerpoint/2010/main" val="993448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943163" y="223849"/>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solidFill>
                <a:schemeClr val="bg1">
                  <a:lumMod val="50000"/>
                </a:schemeClr>
              </a:solidFill>
            </a:endParaRPr>
          </a:p>
        </p:txBody>
      </p:sp>
      <p:pic>
        <p:nvPicPr>
          <p:cNvPr id="98" name="Picture 97" descr="CitizenSchools.BW.jpg"/>
          <p:cNvPicPr>
            <a:picLocks noChangeAspect="1"/>
          </p:cNvPicPr>
          <p:nvPr/>
        </p:nvPicPr>
        <p:blipFill>
          <a:blip r:embed="rId2" cstate="print"/>
          <a:stretch>
            <a:fillRect/>
          </a:stretch>
        </p:blipFill>
        <p:spPr>
          <a:xfrm>
            <a:off x="5253230" y="239493"/>
            <a:ext cx="2290571" cy="634049"/>
          </a:xfrm>
          <a:prstGeom prst="rect">
            <a:avLst/>
          </a:prstGeom>
        </p:spPr>
      </p:pic>
      <p:sp>
        <p:nvSpPr>
          <p:cNvPr id="48" name="Rectangle 47"/>
          <p:cNvSpPr/>
          <p:nvPr/>
        </p:nvSpPr>
        <p:spPr>
          <a:xfrm>
            <a:off x="232938" y="1915309"/>
            <a:ext cx="459044" cy="1958545"/>
          </a:xfrm>
          <a:prstGeom prst="rect">
            <a:avLst/>
          </a:prstGeom>
          <a:solidFill>
            <a:schemeClr val="bg1">
              <a:lumMod val="8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p>
        </p:txBody>
      </p:sp>
      <p:sp>
        <p:nvSpPr>
          <p:cNvPr id="49" name="Rectangle 48"/>
          <p:cNvSpPr/>
          <p:nvPr/>
        </p:nvSpPr>
        <p:spPr>
          <a:xfrm>
            <a:off x="228605" y="1250954"/>
            <a:ext cx="7315072" cy="8575675"/>
          </a:xfrm>
          <a:prstGeom prst="rect">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p>
        </p:txBody>
      </p:sp>
      <p:sp>
        <p:nvSpPr>
          <p:cNvPr id="51" name="Rectangle 50"/>
          <p:cNvSpPr/>
          <p:nvPr/>
        </p:nvSpPr>
        <p:spPr>
          <a:xfrm>
            <a:off x="232755" y="1583947"/>
            <a:ext cx="7304866" cy="325171"/>
          </a:xfrm>
          <a:prstGeom prst="rect">
            <a:avLst/>
          </a:prstGeom>
          <a:solidFill>
            <a:schemeClr val="bg1">
              <a:lumMod val="8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p>
        </p:txBody>
      </p:sp>
      <p:sp>
        <p:nvSpPr>
          <p:cNvPr id="52" name="TextBox 51"/>
          <p:cNvSpPr txBox="1"/>
          <p:nvPr/>
        </p:nvSpPr>
        <p:spPr>
          <a:xfrm>
            <a:off x="213252" y="1657017"/>
            <a:ext cx="592711" cy="230832"/>
          </a:xfrm>
          <a:prstGeom prst="rect">
            <a:avLst/>
          </a:prstGeom>
          <a:noFill/>
        </p:spPr>
        <p:txBody>
          <a:bodyPr wrap="square" lIns="91338" tIns="45667" rIns="91338" bIns="45667" rtlCol="0">
            <a:spAutoFit/>
          </a:bodyPr>
          <a:lstStyle/>
          <a:p>
            <a:r>
              <a:rPr lang="en-US" sz="900" b="1" dirty="0">
                <a:solidFill>
                  <a:schemeClr val="bg1">
                    <a:lumMod val="50000"/>
                  </a:schemeClr>
                </a:solidFill>
                <a:latin typeface="Century Gothic" pitchFamily="34" charset="0"/>
              </a:rPr>
              <a:t>Week</a:t>
            </a:r>
            <a:endParaRPr lang="en-US" sz="900" b="1" dirty="0">
              <a:solidFill>
                <a:schemeClr val="bg1">
                  <a:lumMod val="50000"/>
                </a:schemeClr>
              </a:solidFill>
              <a:latin typeface="Century Gothic" pitchFamily="34" charset="0"/>
            </a:endParaRPr>
          </a:p>
        </p:txBody>
      </p:sp>
      <p:sp>
        <p:nvSpPr>
          <p:cNvPr id="54" name="TextBox 53"/>
          <p:cNvSpPr txBox="1"/>
          <p:nvPr/>
        </p:nvSpPr>
        <p:spPr>
          <a:xfrm>
            <a:off x="1450421" y="1657016"/>
            <a:ext cx="2091006" cy="230832"/>
          </a:xfrm>
          <a:prstGeom prst="rect">
            <a:avLst/>
          </a:prstGeom>
          <a:noFill/>
        </p:spPr>
        <p:txBody>
          <a:bodyPr wrap="square" lIns="91338" tIns="45667" rIns="91338" bIns="45667" rtlCol="0">
            <a:spAutoFit/>
          </a:bodyPr>
          <a:lstStyle/>
          <a:p>
            <a:r>
              <a:rPr lang="en-US" sz="900" b="1" dirty="0">
                <a:solidFill>
                  <a:schemeClr val="bg1">
                    <a:lumMod val="50000"/>
                  </a:schemeClr>
                </a:solidFill>
                <a:latin typeface="Century Gothic" pitchFamily="34" charset="0"/>
              </a:rPr>
              <a:t>Lesson Objectives</a:t>
            </a:r>
            <a:endParaRPr lang="en-US" sz="900" b="1" dirty="0">
              <a:solidFill>
                <a:schemeClr val="bg1">
                  <a:lumMod val="50000"/>
                </a:schemeClr>
              </a:solidFill>
              <a:latin typeface="Century Gothic" pitchFamily="34" charset="0"/>
            </a:endParaRPr>
          </a:p>
        </p:txBody>
      </p:sp>
      <p:cxnSp>
        <p:nvCxnSpPr>
          <p:cNvPr id="55" name="Straight Connector 54"/>
          <p:cNvCxnSpPr/>
          <p:nvPr/>
        </p:nvCxnSpPr>
        <p:spPr>
          <a:xfrm rot="5400000">
            <a:off x="-656080" y="5701311"/>
            <a:ext cx="8231577" cy="0"/>
          </a:xfrm>
          <a:prstGeom prst="line">
            <a:avLst/>
          </a:prstGeom>
          <a:ln w="3175">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117557" y="1657016"/>
            <a:ext cx="795733" cy="230832"/>
          </a:xfrm>
          <a:prstGeom prst="rect">
            <a:avLst/>
          </a:prstGeom>
          <a:noFill/>
        </p:spPr>
        <p:txBody>
          <a:bodyPr wrap="square" lIns="91338" tIns="45667" rIns="91338" bIns="45667" rtlCol="0">
            <a:spAutoFit/>
          </a:bodyPr>
          <a:lstStyle/>
          <a:p>
            <a:r>
              <a:rPr lang="en-US" sz="900" b="1" dirty="0">
                <a:solidFill>
                  <a:schemeClr val="bg1">
                    <a:lumMod val="50000"/>
                  </a:schemeClr>
                </a:solidFill>
                <a:latin typeface="Century Gothic" pitchFamily="34" charset="0"/>
              </a:rPr>
              <a:t>Activities</a:t>
            </a:r>
            <a:endParaRPr lang="en-US" sz="900" b="1" dirty="0">
              <a:solidFill>
                <a:schemeClr val="bg1">
                  <a:lumMod val="50000"/>
                </a:schemeClr>
              </a:solidFill>
              <a:latin typeface="Century Gothic" pitchFamily="34" charset="0"/>
            </a:endParaRPr>
          </a:p>
        </p:txBody>
      </p:sp>
      <p:cxnSp>
        <p:nvCxnSpPr>
          <p:cNvPr id="58" name="Straight Connector 57"/>
          <p:cNvCxnSpPr/>
          <p:nvPr/>
        </p:nvCxnSpPr>
        <p:spPr>
          <a:xfrm rot="5400000">
            <a:off x="1457382" y="5701312"/>
            <a:ext cx="8231576" cy="0"/>
          </a:xfrm>
          <a:prstGeom prst="line">
            <a:avLst/>
          </a:prstGeom>
          <a:ln w="3175">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6122764" y="1657016"/>
            <a:ext cx="1109001" cy="230832"/>
          </a:xfrm>
          <a:prstGeom prst="rect">
            <a:avLst/>
          </a:prstGeom>
          <a:noFill/>
        </p:spPr>
        <p:txBody>
          <a:bodyPr wrap="square" lIns="91338" tIns="45667" rIns="91338" bIns="45667" rtlCol="0">
            <a:spAutoFit/>
          </a:bodyPr>
          <a:lstStyle/>
          <a:p>
            <a:r>
              <a:rPr lang="en-US" sz="900" b="1" dirty="0">
                <a:solidFill>
                  <a:schemeClr val="bg1">
                    <a:lumMod val="50000"/>
                  </a:schemeClr>
                </a:solidFill>
                <a:latin typeface="Century Gothic" pitchFamily="34" charset="0"/>
              </a:rPr>
              <a:t>WOW! Prep</a:t>
            </a:r>
            <a:endParaRPr lang="en-US" sz="900" b="1" dirty="0">
              <a:solidFill>
                <a:schemeClr val="bg1">
                  <a:lumMod val="50000"/>
                </a:schemeClr>
              </a:solidFill>
              <a:latin typeface="Century Gothic" pitchFamily="34" charset="0"/>
            </a:endParaRPr>
          </a:p>
        </p:txBody>
      </p:sp>
      <p:cxnSp>
        <p:nvCxnSpPr>
          <p:cNvPr id="60" name="Straight Connector 59"/>
          <p:cNvCxnSpPr/>
          <p:nvPr/>
        </p:nvCxnSpPr>
        <p:spPr>
          <a:xfrm rot="5400000">
            <a:off x="-3428442" y="5720585"/>
            <a:ext cx="8243835" cy="0"/>
          </a:xfrm>
          <a:prstGeom prst="line">
            <a:avLst/>
          </a:prstGeom>
          <a:ln w="6350">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231239" y="1908781"/>
            <a:ext cx="7303047" cy="0"/>
          </a:xfrm>
          <a:prstGeom prst="line">
            <a:avLst/>
          </a:prstGeom>
          <a:ln w="3175">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234779" y="1253005"/>
            <a:ext cx="7302844" cy="329498"/>
          </a:xfrm>
          <a:prstGeom prst="rect">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r>
              <a:rPr lang="en-US" dirty="0" smtClean="0"/>
              <a:t> </a:t>
            </a:r>
            <a:endParaRPr lang="en-US" dirty="0"/>
          </a:p>
        </p:txBody>
      </p:sp>
      <p:sp>
        <p:nvSpPr>
          <p:cNvPr id="64" name="TextBox 63"/>
          <p:cNvSpPr txBox="1"/>
          <p:nvPr/>
        </p:nvSpPr>
        <p:spPr>
          <a:xfrm>
            <a:off x="2802710" y="1297170"/>
            <a:ext cx="3944219" cy="276999"/>
          </a:xfrm>
          <a:prstGeom prst="rect">
            <a:avLst/>
          </a:prstGeom>
          <a:noFill/>
        </p:spPr>
        <p:txBody>
          <a:bodyPr wrap="square" lIns="91338" tIns="45667" rIns="91338" bIns="45667" rtlCol="0">
            <a:spAutoFit/>
          </a:bodyPr>
          <a:lstStyle/>
          <a:p>
            <a:r>
              <a:rPr lang="en-US" sz="1200" b="1" dirty="0">
                <a:solidFill>
                  <a:schemeClr val="tx1">
                    <a:lumMod val="85000"/>
                    <a:lumOff val="15000"/>
                  </a:schemeClr>
                </a:solidFill>
                <a:latin typeface="Century Gothic" pitchFamily="34" charset="0"/>
              </a:rPr>
              <a:t>LESSON PLANS AT A GLANCE</a:t>
            </a:r>
            <a:endParaRPr lang="en-US" sz="1200" b="1" dirty="0">
              <a:solidFill>
                <a:schemeClr val="tx1">
                  <a:lumMod val="85000"/>
                  <a:lumOff val="15000"/>
                </a:schemeClr>
              </a:solidFill>
              <a:latin typeface="Century Gothic" pitchFamily="34" charset="0"/>
            </a:endParaRPr>
          </a:p>
        </p:txBody>
      </p:sp>
      <p:cxnSp>
        <p:nvCxnSpPr>
          <p:cNvPr id="65" name="Straight Connector 64"/>
          <p:cNvCxnSpPr/>
          <p:nvPr/>
        </p:nvCxnSpPr>
        <p:spPr>
          <a:xfrm>
            <a:off x="231239" y="1582447"/>
            <a:ext cx="7303047" cy="0"/>
          </a:xfrm>
          <a:prstGeom prst="line">
            <a:avLst/>
          </a:prstGeom>
          <a:ln w="3175">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28611" y="3873500"/>
            <a:ext cx="7303047" cy="0"/>
          </a:xfrm>
          <a:prstGeom prst="line">
            <a:avLst/>
          </a:prstGeom>
          <a:ln w="3175">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28611" y="5943600"/>
            <a:ext cx="7303047" cy="0"/>
          </a:xfrm>
          <a:prstGeom prst="line">
            <a:avLst/>
          </a:prstGeom>
          <a:ln w="3175">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28611" y="7947025"/>
            <a:ext cx="7303047" cy="0"/>
          </a:xfrm>
          <a:prstGeom prst="line">
            <a:avLst/>
          </a:prstGeom>
          <a:ln w="3175">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239112" y="5945828"/>
            <a:ext cx="452866" cy="2001544"/>
          </a:xfrm>
          <a:prstGeom prst="rect">
            <a:avLst/>
          </a:prstGeom>
          <a:solidFill>
            <a:schemeClr val="bg1">
              <a:lumMod val="8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p>
        </p:txBody>
      </p:sp>
      <p:sp>
        <p:nvSpPr>
          <p:cNvPr id="31" name="TextBox 30"/>
          <p:cNvSpPr txBox="1"/>
          <p:nvPr/>
        </p:nvSpPr>
        <p:spPr>
          <a:xfrm>
            <a:off x="343338" y="2719406"/>
            <a:ext cx="308422" cy="261610"/>
          </a:xfrm>
          <a:prstGeom prst="rect">
            <a:avLst/>
          </a:prstGeom>
          <a:noFill/>
        </p:spPr>
        <p:txBody>
          <a:bodyPr wrap="square" lIns="91338" tIns="45667" rIns="91338" bIns="45667" rtlCol="0">
            <a:spAutoFit/>
          </a:bodyPr>
          <a:lstStyle/>
          <a:p>
            <a:r>
              <a:rPr lang="en-US" sz="1100" b="1" dirty="0">
                <a:solidFill>
                  <a:schemeClr val="tx1">
                    <a:lumMod val="65000"/>
                    <a:lumOff val="35000"/>
                  </a:schemeClr>
                </a:solidFill>
                <a:latin typeface="Century Gothic" pitchFamily="34" charset="0"/>
              </a:rPr>
              <a:t>5</a:t>
            </a:r>
          </a:p>
        </p:txBody>
      </p:sp>
      <p:sp>
        <p:nvSpPr>
          <p:cNvPr id="32" name="TextBox 31"/>
          <p:cNvSpPr txBox="1"/>
          <p:nvPr/>
        </p:nvSpPr>
        <p:spPr>
          <a:xfrm>
            <a:off x="343338" y="4772710"/>
            <a:ext cx="308422" cy="261610"/>
          </a:xfrm>
          <a:prstGeom prst="rect">
            <a:avLst/>
          </a:prstGeom>
          <a:noFill/>
        </p:spPr>
        <p:txBody>
          <a:bodyPr wrap="square" lIns="91338" tIns="45667" rIns="91338" bIns="45667" rtlCol="0">
            <a:spAutoFit/>
          </a:bodyPr>
          <a:lstStyle/>
          <a:p>
            <a:r>
              <a:rPr lang="en-US" sz="1100" b="1" dirty="0">
                <a:solidFill>
                  <a:schemeClr val="tx1">
                    <a:lumMod val="65000"/>
                    <a:lumOff val="35000"/>
                  </a:schemeClr>
                </a:solidFill>
                <a:latin typeface="Century Gothic" pitchFamily="34" charset="0"/>
              </a:rPr>
              <a:t>6</a:t>
            </a:r>
          </a:p>
        </p:txBody>
      </p:sp>
      <p:sp>
        <p:nvSpPr>
          <p:cNvPr id="33" name="TextBox 32"/>
          <p:cNvSpPr txBox="1"/>
          <p:nvPr/>
        </p:nvSpPr>
        <p:spPr>
          <a:xfrm>
            <a:off x="332585" y="6840864"/>
            <a:ext cx="308422" cy="261610"/>
          </a:xfrm>
          <a:prstGeom prst="rect">
            <a:avLst/>
          </a:prstGeom>
          <a:noFill/>
        </p:spPr>
        <p:txBody>
          <a:bodyPr wrap="square" lIns="91338" tIns="45667" rIns="91338" bIns="45667" rtlCol="0">
            <a:spAutoFit/>
          </a:bodyPr>
          <a:lstStyle/>
          <a:p>
            <a:r>
              <a:rPr lang="en-US" sz="1100" b="1" dirty="0">
                <a:solidFill>
                  <a:schemeClr val="tx1">
                    <a:lumMod val="65000"/>
                    <a:lumOff val="35000"/>
                  </a:schemeClr>
                </a:solidFill>
                <a:latin typeface="Century Gothic" pitchFamily="34" charset="0"/>
              </a:rPr>
              <a:t>7</a:t>
            </a:r>
          </a:p>
        </p:txBody>
      </p:sp>
      <p:sp>
        <p:nvSpPr>
          <p:cNvPr id="34" name="TextBox 33"/>
          <p:cNvSpPr txBox="1"/>
          <p:nvPr/>
        </p:nvSpPr>
        <p:spPr>
          <a:xfrm>
            <a:off x="341399" y="8773072"/>
            <a:ext cx="308422" cy="261610"/>
          </a:xfrm>
          <a:prstGeom prst="rect">
            <a:avLst/>
          </a:prstGeom>
          <a:noFill/>
        </p:spPr>
        <p:txBody>
          <a:bodyPr wrap="square" lIns="91338" tIns="45667" rIns="91338" bIns="45667" rtlCol="0">
            <a:spAutoFit/>
          </a:bodyPr>
          <a:lstStyle/>
          <a:p>
            <a:r>
              <a:rPr lang="en-US" sz="1100" b="1" dirty="0">
                <a:solidFill>
                  <a:schemeClr val="tx1">
                    <a:lumMod val="65000"/>
                    <a:lumOff val="35000"/>
                  </a:schemeClr>
                </a:solidFill>
                <a:latin typeface="Century Gothic" pitchFamily="34" charset="0"/>
              </a:rPr>
              <a:t>8</a:t>
            </a:r>
          </a:p>
        </p:txBody>
      </p:sp>
      <p:pic>
        <p:nvPicPr>
          <p:cNvPr id="35" name="Picture 34" descr="icons square-14.png"/>
          <p:cNvPicPr>
            <a:picLocks noChangeAspect="1"/>
          </p:cNvPicPr>
          <p:nvPr/>
        </p:nvPicPr>
        <p:blipFill>
          <a:blip r:embed="rId3" cstate="print"/>
          <a:stretch>
            <a:fillRect/>
          </a:stretch>
        </p:blipFill>
        <p:spPr>
          <a:xfrm>
            <a:off x="4" y="0"/>
            <a:ext cx="1055914" cy="1121615"/>
          </a:xfrm>
          <a:prstGeom prst="rect">
            <a:avLst/>
          </a:prstGeom>
        </p:spPr>
      </p:pic>
      <p:sp>
        <p:nvSpPr>
          <p:cNvPr id="36" name="TextBox 35"/>
          <p:cNvSpPr txBox="1"/>
          <p:nvPr/>
        </p:nvSpPr>
        <p:spPr>
          <a:xfrm>
            <a:off x="930894" y="305786"/>
            <a:ext cx="4064852" cy="531266"/>
          </a:xfrm>
          <a:prstGeom prst="rect">
            <a:avLst/>
          </a:prstGeom>
          <a:noFill/>
        </p:spPr>
        <p:txBody>
          <a:bodyPr wrap="square" lIns="91338" tIns="45667" rIns="91338" bIns="45667" rtlCol="0">
            <a:spAutoFit/>
          </a:bodyPr>
          <a:lstStyle/>
          <a:p>
            <a:r>
              <a:rPr lang="en-US" sz="1400" b="1" dirty="0">
                <a:solidFill>
                  <a:schemeClr val="tx1">
                    <a:lumMod val="85000"/>
                    <a:lumOff val="15000"/>
                  </a:schemeClr>
                </a:solidFill>
                <a:latin typeface="Century Gothic" pitchFamily="34" charset="0"/>
              </a:rPr>
              <a:t>Apprenticeship	</a:t>
            </a:r>
            <a:endParaRPr lang="en-US" sz="1400" i="1" dirty="0">
              <a:solidFill>
                <a:schemeClr val="tx1">
                  <a:lumMod val="85000"/>
                  <a:lumOff val="15000"/>
                </a:schemeClr>
              </a:solidFill>
              <a:latin typeface="Century Gothic" pitchFamily="34" charset="0"/>
            </a:endParaRPr>
          </a:p>
          <a:p>
            <a:r>
              <a:rPr lang="en-US" sz="1400" dirty="0">
                <a:solidFill>
                  <a:schemeClr val="tx1">
                    <a:lumMod val="85000"/>
                    <a:lumOff val="15000"/>
                  </a:schemeClr>
                </a:solidFill>
                <a:latin typeface="Century Gothic" pitchFamily="34" charset="0"/>
              </a:rPr>
              <a:t>Unit Guide – </a:t>
            </a:r>
            <a:r>
              <a:rPr lang="en-US" sz="1400" i="1" dirty="0">
                <a:solidFill>
                  <a:schemeClr val="tx1">
                    <a:lumMod val="85000"/>
                    <a:lumOff val="15000"/>
                  </a:schemeClr>
                </a:solidFill>
                <a:latin typeface="Century Gothic" pitchFamily="34" charset="0"/>
              </a:rPr>
              <a:t>The Tech Challenge</a:t>
            </a:r>
            <a:endParaRPr lang="en-US" sz="1200" i="1" dirty="0">
              <a:solidFill>
                <a:schemeClr val="tx1">
                  <a:lumMod val="85000"/>
                  <a:lumOff val="15000"/>
                </a:schemeClr>
              </a:solidFill>
              <a:latin typeface="Century Gothic" pitchFamily="34" charset="0"/>
            </a:endParaRPr>
          </a:p>
        </p:txBody>
      </p:sp>
      <p:sp>
        <p:nvSpPr>
          <p:cNvPr id="38" name="TextBox 37"/>
          <p:cNvSpPr txBox="1"/>
          <p:nvPr/>
        </p:nvSpPr>
        <p:spPr>
          <a:xfrm>
            <a:off x="921834" y="4021884"/>
            <a:ext cx="2397512" cy="938719"/>
          </a:xfrm>
          <a:prstGeom prst="rect">
            <a:avLst/>
          </a:prstGeom>
          <a:noFill/>
        </p:spPr>
        <p:txBody>
          <a:bodyPr wrap="square" lIns="91338" tIns="45667" rIns="91338" bIns="45667"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Assume shared responsibility for collaborative work </a:t>
            </a:r>
          </a:p>
          <a:p>
            <a:pPr>
              <a:buFont typeface="Wingdings" pitchFamily="2" charset="2"/>
              <a:buChar char="§"/>
            </a:pPr>
            <a:r>
              <a:rPr lang="en-US" sz="1100" dirty="0">
                <a:solidFill>
                  <a:schemeClr val="tx1">
                    <a:lumMod val="85000"/>
                    <a:lumOff val="15000"/>
                  </a:schemeClr>
                </a:solidFill>
                <a:latin typeface="Century Gothic" pitchFamily="34" charset="0"/>
              </a:rPr>
              <a:t> Adapt to varied roles, jobs responsibilities, schedules and context </a:t>
            </a:r>
          </a:p>
        </p:txBody>
      </p:sp>
      <p:sp>
        <p:nvSpPr>
          <p:cNvPr id="40" name="TextBox 39"/>
          <p:cNvSpPr txBox="1"/>
          <p:nvPr/>
        </p:nvSpPr>
        <p:spPr>
          <a:xfrm>
            <a:off x="858644" y="8051490"/>
            <a:ext cx="2397512" cy="1107996"/>
          </a:xfrm>
          <a:prstGeom prst="rect">
            <a:avLst/>
          </a:prstGeom>
          <a:noFill/>
        </p:spPr>
        <p:txBody>
          <a:bodyPr wrap="square" lIns="91338" tIns="45667" rIns="91338" bIns="45667"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Assume shared responsibility for collaborative work </a:t>
            </a:r>
            <a:endParaRPr lang="en-US" sz="1100" dirty="0">
              <a:solidFill>
                <a:schemeClr val="tx1">
                  <a:lumMod val="85000"/>
                  <a:lumOff val="15000"/>
                </a:schemeClr>
              </a:solidFill>
              <a:latin typeface="Century Gothic" pitchFamily="34" charset="0"/>
            </a:endParaRPr>
          </a:p>
          <a:p>
            <a:pPr>
              <a:buFont typeface="Wingdings" pitchFamily="2" charset="2"/>
              <a:buChar char="§"/>
            </a:pPr>
            <a:r>
              <a:rPr lang="en-US" sz="1100" dirty="0">
                <a:solidFill>
                  <a:schemeClr val="tx1">
                    <a:lumMod val="85000"/>
                    <a:lumOff val="15000"/>
                  </a:schemeClr>
                </a:solidFill>
                <a:latin typeface="Century Gothic" pitchFamily="34" charset="0"/>
              </a:rPr>
              <a:t>Adapt to varied roles, jobs responsibilities, schedules and context </a:t>
            </a:r>
          </a:p>
          <a:p>
            <a:pPr>
              <a:buFont typeface="Wingdings" pitchFamily="2" charset="2"/>
              <a:buChar char="§"/>
            </a:pPr>
            <a:endParaRPr lang="en-US" sz="1100" dirty="0">
              <a:solidFill>
                <a:schemeClr val="tx1">
                  <a:lumMod val="85000"/>
                  <a:lumOff val="15000"/>
                </a:schemeClr>
              </a:solidFill>
              <a:latin typeface="Century Gothic" pitchFamily="34" charset="0"/>
            </a:endParaRPr>
          </a:p>
        </p:txBody>
      </p:sp>
      <p:sp>
        <p:nvSpPr>
          <p:cNvPr id="43" name="TextBox 42"/>
          <p:cNvSpPr txBox="1"/>
          <p:nvPr/>
        </p:nvSpPr>
        <p:spPr>
          <a:xfrm>
            <a:off x="3612995" y="4036745"/>
            <a:ext cx="1739590" cy="1446550"/>
          </a:xfrm>
          <a:prstGeom prst="rect">
            <a:avLst/>
          </a:prstGeom>
          <a:noFill/>
        </p:spPr>
        <p:txBody>
          <a:bodyPr wrap="square" lIns="91338" tIns="45667" rIns="91338" bIns="45667" rtlCol="0">
            <a:spAutoFit/>
          </a:bodyPr>
          <a:lstStyle/>
          <a:p>
            <a:r>
              <a:rPr lang="en-US" sz="1100" dirty="0"/>
              <a:t>Hook: Quick construction challenge</a:t>
            </a:r>
          </a:p>
          <a:p>
            <a:r>
              <a:rPr lang="en-US" sz="1100" dirty="0"/>
              <a:t>Mini-Lesson: Safety and sharing roles</a:t>
            </a:r>
          </a:p>
          <a:p>
            <a:r>
              <a:rPr lang="en-US" sz="1100" dirty="0"/>
              <a:t>Activity 1: Construction</a:t>
            </a:r>
          </a:p>
          <a:p>
            <a:r>
              <a:rPr lang="en-US" sz="1100" dirty="0"/>
              <a:t>Activity 2: Journaling</a:t>
            </a:r>
          </a:p>
          <a:p>
            <a:r>
              <a:rPr lang="en-US" sz="1100" dirty="0"/>
              <a:t>Check for Understanding: Exit Ticket</a:t>
            </a:r>
            <a:endParaRPr lang="en-US" sz="1100" dirty="0"/>
          </a:p>
        </p:txBody>
      </p:sp>
      <p:sp>
        <p:nvSpPr>
          <p:cNvPr id="45" name="TextBox 44"/>
          <p:cNvSpPr txBox="1"/>
          <p:nvPr/>
        </p:nvSpPr>
        <p:spPr>
          <a:xfrm>
            <a:off x="903248" y="2055236"/>
            <a:ext cx="2397512" cy="1615720"/>
          </a:xfrm>
          <a:prstGeom prst="rect">
            <a:avLst/>
          </a:prstGeom>
          <a:noFill/>
        </p:spPr>
        <p:txBody>
          <a:bodyPr wrap="square" lIns="91338" tIns="45667" rIns="91338" bIns="45667"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Improve a product or process by gathering data and feedback on possible </a:t>
            </a:r>
            <a:r>
              <a:rPr lang="en-US" sz="1100" dirty="0">
                <a:solidFill>
                  <a:schemeClr val="tx1">
                    <a:lumMod val="85000"/>
                    <a:lumOff val="15000"/>
                  </a:schemeClr>
                </a:solidFill>
                <a:latin typeface="Century Gothic" pitchFamily="34" charset="0"/>
              </a:rPr>
              <a:t>options</a:t>
            </a:r>
          </a:p>
          <a:p>
            <a:pPr>
              <a:buFont typeface="Wingdings" pitchFamily="2" charset="2"/>
              <a:buChar char="§"/>
            </a:pPr>
            <a:r>
              <a:rPr lang="en-US" sz="1100" dirty="0">
                <a:solidFill>
                  <a:schemeClr val="tx1">
                    <a:lumMod val="85000"/>
                    <a:lumOff val="15000"/>
                  </a:schemeClr>
                </a:solidFill>
                <a:latin typeface="Century Gothic" pitchFamily="34" charset="0"/>
              </a:rPr>
              <a:t> Exercise flexibility and willingness to be helpful in making necessary compromises to accomplish a common goal  </a:t>
            </a:r>
          </a:p>
          <a:p>
            <a:pPr>
              <a:buFont typeface="Wingdings" pitchFamily="2" charset="2"/>
              <a:buChar char="§"/>
            </a:pPr>
            <a:endParaRPr lang="en-US" sz="1100" dirty="0">
              <a:solidFill>
                <a:schemeClr val="tx1">
                  <a:lumMod val="85000"/>
                  <a:lumOff val="15000"/>
                </a:schemeClr>
              </a:solidFill>
              <a:latin typeface="Century Gothic" pitchFamily="34" charset="0"/>
            </a:endParaRPr>
          </a:p>
          <a:p>
            <a:pPr>
              <a:buFont typeface="Wingdings" pitchFamily="2" charset="2"/>
              <a:buChar char="§"/>
            </a:pPr>
            <a:endParaRPr lang="en-US" sz="1100" dirty="0">
              <a:solidFill>
                <a:schemeClr val="tx1">
                  <a:lumMod val="85000"/>
                  <a:lumOff val="15000"/>
                </a:schemeClr>
              </a:solidFill>
              <a:latin typeface="Century Gothic" pitchFamily="34" charset="0"/>
            </a:endParaRPr>
          </a:p>
        </p:txBody>
      </p:sp>
      <p:sp>
        <p:nvSpPr>
          <p:cNvPr id="46" name="TextBox 45"/>
          <p:cNvSpPr txBox="1"/>
          <p:nvPr/>
        </p:nvSpPr>
        <p:spPr>
          <a:xfrm>
            <a:off x="3543300" y="1823539"/>
            <a:ext cx="1930400" cy="2123551"/>
          </a:xfrm>
          <a:prstGeom prst="rect">
            <a:avLst/>
          </a:prstGeom>
          <a:noFill/>
        </p:spPr>
        <p:txBody>
          <a:bodyPr wrap="square" lIns="91338" tIns="45667" rIns="91338" bIns="45667" rtlCol="0">
            <a:spAutoFit/>
          </a:bodyPr>
          <a:lstStyle/>
          <a:p>
            <a:r>
              <a:rPr lang="en-US" sz="1100" dirty="0"/>
              <a:t>Hook: Analyze a previous hook challenge with multiple features</a:t>
            </a:r>
          </a:p>
          <a:p>
            <a:r>
              <a:rPr lang="en-US" sz="1100" dirty="0"/>
              <a:t>Mini-Lesson: Secondary features</a:t>
            </a:r>
          </a:p>
          <a:p>
            <a:r>
              <a:rPr lang="en-US" sz="1100" dirty="0"/>
              <a:t>Activity 1: Gallery Walk</a:t>
            </a:r>
          </a:p>
          <a:p>
            <a:r>
              <a:rPr lang="en-US" sz="1100" dirty="0"/>
              <a:t>Activity 2: Reviewing feedback</a:t>
            </a:r>
          </a:p>
          <a:p>
            <a:r>
              <a:rPr lang="en-US" sz="1100" dirty="0"/>
              <a:t>Activity </a:t>
            </a:r>
            <a:r>
              <a:rPr lang="en-US" sz="1100" dirty="0"/>
              <a:t>3</a:t>
            </a:r>
            <a:r>
              <a:rPr lang="en-US" sz="1100" dirty="0"/>
              <a:t>: Updated prototypes to include secondary features</a:t>
            </a:r>
          </a:p>
          <a:p>
            <a:r>
              <a:rPr lang="en-US" sz="1100" dirty="0"/>
              <a:t>Activity </a:t>
            </a:r>
            <a:r>
              <a:rPr lang="en-US" sz="1100" dirty="0"/>
              <a:t>4</a:t>
            </a:r>
            <a:r>
              <a:rPr lang="en-US" sz="1100" dirty="0"/>
              <a:t>: Journaling</a:t>
            </a:r>
          </a:p>
          <a:p>
            <a:r>
              <a:rPr lang="en-US" sz="1100" dirty="0"/>
              <a:t>Check for Understanding: Exit Ticket</a:t>
            </a:r>
            <a:endParaRPr lang="en-US" sz="1100" dirty="0"/>
          </a:p>
        </p:txBody>
      </p:sp>
      <p:sp>
        <p:nvSpPr>
          <p:cNvPr id="47" name="TextBox 46"/>
          <p:cNvSpPr txBox="1"/>
          <p:nvPr/>
        </p:nvSpPr>
        <p:spPr>
          <a:xfrm>
            <a:off x="5681082" y="2135160"/>
            <a:ext cx="1739590" cy="430887"/>
          </a:xfrm>
          <a:prstGeom prst="rect">
            <a:avLst/>
          </a:prstGeom>
          <a:noFill/>
        </p:spPr>
        <p:txBody>
          <a:bodyPr wrap="square" lIns="91338" tIns="45667" rIns="91338" bIns="45667" rtlCol="0">
            <a:spAutoFit/>
          </a:bodyPr>
          <a:lstStyle/>
          <a:p>
            <a:r>
              <a:rPr lang="en-US" sz="1100" dirty="0"/>
              <a:t>Students will have near final designs</a:t>
            </a:r>
            <a:endParaRPr lang="en-US" sz="1100" dirty="0"/>
          </a:p>
        </p:txBody>
      </p:sp>
      <p:sp>
        <p:nvSpPr>
          <p:cNvPr id="37" name="TextBox 36"/>
          <p:cNvSpPr txBox="1"/>
          <p:nvPr/>
        </p:nvSpPr>
        <p:spPr>
          <a:xfrm>
            <a:off x="5668382" y="4065555"/>
            <a:ext cx="1739590" cy="769441"/>
          </a:xfrm>
          <a:prstGeom prst="rect">
            <a:avLst/>
          </a:prstGeom>
          <a:noFill/>
        </p:spPr>
        <p:txBody>
          <a:bodyPr wrap="square" lIns="91338" tIns="45667" rIns="91338" bIns="45667" rtlCol="0">
            <a:spAutoFit/>
          </a:bodyPr>
          <a:lstStyle/>
          <a:p>
            <a:r>
              <a:rPr lang="en-US" sz="1100" dirty="0"/>
              <a:t>Students will have begun building their final devices and updating their journals accordingly</a:t>
            </a:r>
            <a:endParaRPr lang="en-US" sz="1100" dirty="0"/>
          </a:p>
        </p:txBody>
      </p:sp>
      <p:sp>
        <p:nvSpPr>
          <p:cNvPr id="44" name="TextBox 43"/>
          <p:cNvSpPr txBox="1"/>
          <p:nvPr/>
        </p:nvSpPr>
        <p:spPr>
          <a:xfrm>
            <a:off x="3612995" y="6075102"/>
            <a:ext cx="1739590" cy="1277273"/>
          </a:xfrm>
          <a:prstGeom prst="rect">
            <a:avLst/>
          </a:prstGeom>
          <a:noFill/>
        </p:spPr>
        <p:txBody>
          <a:bodyPr wrap="square" lIns="91338" tIns="45667" rIns="91338" bIns="45667" rtlCol="0">
            <a:spAutoFit/>
          </a:bodyPr>
          <a:lstStyle/>
          <a:p>
            <a:r>
              <a:rPr lang="en-US" sz="1100" dirty="0"/>
              <a:t>Hook: Set up Construction</a:t>
            </a:r>
          </a:p>
          <a:p>
            <a:r>
              <a:rPr lang="en-US" sz="1100" dirty="0"/>
              <a:t>Mini-Lesson: Safety and sharing roles</a:t>
            </a:r>
          </a:p>
          <a:p>
            <a:r>
              <a:rPr lang="en-US" sz="1100" dirty="0"/>
              <a:t>Activity 1: Construction</a:t>
            </a:r>
          </a:p>
          <a:p>
            <a:r>
              <a:rPr lang="en-US" sz="1100" dirty="0"/>
              <a:t>Activity 2: Journaling</a:t>
            </a:r>
          </a:p>
          <a:p>
            <a:r>
              <a:rPr lang="en-US" sz="1100" dirty="0"/>
              <a:t>Check for Understanding: Exit Ticket</a:t>
            </a:r>
            <a:endParaRPr lang="en-US" sz="1100" dirty="0"/>
          </a:p>
        </p:txBody>
      </p:sp>
      <p:sp>
        <p:nvSpPr>
          <p:cNvPr id="50" name="TextBox 49"/>
          <p:cNvSpPr txBox="1"/>
          <p:nvPr/>
        </p:nvSpPr>
        <p:spPr>
          <a:xfrm>
            <a:off x="927100" y="6146813"/>
            <a:ext cx="2374900" cy="938719"/>
          </a:xfrm>
          <a:prstGeom prst="rect">
            <a:avLst/>
          </a:prstGeom>
          <a:noFill/>
        </p:spPr>
        <p:txBody>
          <a:bodyPr wrap="square" lIns="91338" tIns="45667" rIns="91338" bIns="45667"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Assume shared responsibility for collaborative work </a:t>
            </a:r>
          </a:p>
          <a:p>
            <a:pPr>
              <a:buFont typeface="Wingdings" pitchFamily="2" charset="2"/>
              <a:buChar char="§"/>
            </a:pPr>
            <a:r>
              <a:rPr lang="en-US" sz="1100" dirty="0">
                <a:solidFill>
                  <a:schemeClr val="tx1">
                    <a:lumMod val="85000"/>
                    <a:lumOff val="15000"/>
                  </a:schemeClr>
                </a:solidFill>
                <a:latin typeface="Century Gothic" pitchFamily="34" charset="0"/>
              </a:rPr>
              <a:t> </a:t>
            </a:r>
            <a:r>
              <a:rPr lang="en-US" sz="1100" dirty="0">
                <a:solidFill>
                  <a:schemeClr val="tx1">
                    <a:lumMod val="85000"/>
                    <a:lumOff val="15000"/>
                  </a:schemeClr>
                </a:solidFill>
                <a:latin typeface="Century Gothic" pitchFamily="34" charset="0"/>
              </a:rPr>
              <a:t>Adapt to varied roles, jobs responsibilities, schedules and context </a:t>
            </a:r>
          </a:p>
        </p:txBody>
      </p:sp>
      <p:sp>
        <p:nvSpPr>
          <p:cNvPr id="57" name="TextBox 56"/>
          <p:cNvSpPr txBox="1"/>
          <p:nvPr/>
        </p:nvSpPr>
        <p:spPr>
          <a:xfrm>
            <a:off x="5655682" y="6148360"/>
            <a:ext cx="1739590" cy="938719"/>
          </a:xfrm>
          <a:prstGeom prst="rect">
            <a:avLst/>
          </a:prstGeom>
          <a:noFill/>
        </p:spPr>
        <p:txBody>
          <a:bodyPr wrap="square" lIns="91338" tIns="45667" rIns="91338" bIns="45667" rtlCol="0">
            <a:spAutoFit/>
          </a:bodyPr>
          <a:lstStyle/>
          <a:p>
            <a:r>
              <a:rPr lang="en-US" sz="1100" dirty="0"/>
              <a:t>Students will have made significant progress in building their final devices and updating their journals accordingly</a:t>
            </a:r>
            <a:endParaRPr lang="en-US" sz="1100" dirty="0"/>
          </a:p>
        </p:txBody>
      </p:sp>
      <p:sp>
        <p:nvSpPr>
          <p:cNvPr id="61" name="TextBox 60"/>
          <p:cNvSpPr txBox="1"/>
          <p:nvPr/>
        </p:nvSpPr>
        <p:spPr>
          <a:xfrm>
            <a:off x="3557241" y="7966927"/>
            <a:ext cx="1922811" cy="1615827"/>
          </a:xfrm>
          <a:prstGeom prst="rect">
            <a:avLst/>
          </a:prstGeom>
          <a:noFill/>
        </p:spPr>
        <p:txBody>
          <a:bodyPr wrap="square" lIns="91338" tIns="45667" rIns="91338" bIns="45667" rtlCol="0">
            <a:spAutoFit/>
          </a:bodyPr>
          <a:lstStyle/>
          <a:p>
            <a:r>
              <a:rPr lang="en-US" sz="1100" dirty="0"/>
              <a:t>Hook: Challenge Day Logistics</a:t>
            </a:r>
          </a:p>
          <a:p>
            <a:r>
              <a:rPr lang="en-US" sz="1100" dirty="0"/>
              <a:t>Mini-lesson: Summary of the day</a:t>
            </a:r>
          </a:p>
          <a:p>
            <a:r>
              <a:rPr lang="en-US" sz="1100" dirty="0"/>
              <a:t>Activity 1: Final construction</a:t>
            </a:r>
          </a:p>
          <a:p>
            <a:r>
              <a:rPr lang="en-US" sz="1100" dirty="0"/>
              <a:t>Activity 2: Practice presentation</a:t>
            </a:r>
          </a:p>
          <a:p>
            <a:r>
              <a:rPr lang="en-US" sz="1100" dirty="0"/>
              <a:t>Activity 3: Journaling</a:t>
            </a:r>
          </a:p>
          <a:p>
            <a:r>
              <a:rPr lang="en-US" sz="1100" dirty="0"/>
              <a:t>Check for Understanding: Exit Ticket</a:t>
            </a:r>
            <a:endParaRPr lang="en-US" sz="1100" dirty="0"/>
          </a:p>
        </p:txBody>
      </p:sp>
      <p:sp>
        <p:nvSpPr>
          <p:cNvPr id="66" name="TextBox 65"/>
          <p:cNvSpPr txBox="1"/>
          <p:nvPr/>
        </p:nvSpPr>
        <p:spPr>
          <a:xfrm>
            <a:off x="5655682" y="8053349"/>
            <a:ext cx="1739590" cy="600164"/>
          </a:xfrm>
          <a:prstGeom prst="rect">
            <a:avLst/>
          </a:prstGeom>
          <a:noFill/>
        </p:spPr>
        <p:txBody>
          <a:bodyPr wrap="square" lIns="91338" tIns="45667" rIns="91338" bIns="45667" rtlCol="0">
            <a:spAutoFit/>
          </a:bodyPr>
          <a:lstStyle/>
          <a:p>
            <a:r>
              <a:rPr lang="en-US" sz="1100" dirty="0"/>
              <a:t>Students and teams will be prepared for the competition day. </a:t>
            </a:r>
            <a:endParaRPr lang="en-US" sz="11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1910"/>
            <a:ext cx="4663440" cy="933874"/>
          </a:xfrm>
          <a:prstGeom prst="rect">
            <a:avLst/>
          </a:prstGeom>
          <a:noFill/>
        </p:spPr>
        <p:txBody>
          <a:bodyPr wrap="square" lIns="101835" tIns="50917" rIns="101835" bIns="50917" rtlCol="0">
            <a:spAutoFit/>
          </a:bodyPr>
          <a:lstStyle/>
          <a:p>
            <a:r>
              <a:rPr lang="en-US" sz="1800" dirty="0">
                <a:latin typeface="Century Gothic"/>
                <a:cs typeface="Century Gothic"/>
              </a:rPr>
              <a:t>Tech Challenge Apprenticeship</a:t>
            </a:r>
          </a:p>
          <a:p>
            <a:r>
              <a:rPr lang="en-US" sz="1800" dirty="0">
                <a:latin typeface="Century Gothic"/>
                <a:cs typeface="Century Gothic"/>
              </a:rPr>
              <a:t>Lesson </a:t>
            </a:r>
            <a:r>
              <a:rPr lang="en-US" sz="1800" dirty="0">
                <a:latin typeface="Century Gothic"/>
                <a:cs typeface="Century Gothic"/>
              </a:rPr>
              <a:t>6</a:t>
            </a:r>
            <a:r>
              <a:rPr lang="en-US" sz="1800" dirty="0">
                <a:latin typeface="Century Gothic"/>
                <a:cs typeface="Century Gothic"/>
              </a:rPr>
              <a:t> – Construction</a:t>
            </a:r>
          </a:p>
          <a:p>
            <a:r>
              <a:rPr lang="en-US" sz="1800" dirty="0">
                <a:latin typeface="Century Gothic"/>
                <a:cs typeface="Century Gothic"/>
              </a:rPr>
              <a:t>Hook Activity</a:t>
            </a:r>
          </a:p>
        </p:txBody>
      </p:sp>
      <p:pic>
        <p:nvPicPr>
          <p:cNvPr id="6" name="Picture 5" descr="CitizenSchools.BW.jpg"/>
          <p:cNvPicPr>
            <a:picLocks noChangeAspect="1"/>
          </p:cNvPicPr>
          <p:nvPr/>
        </p:nvPicPr>
        <p:blipFill>
          <a:blip r:embed="rId2" cstate="print"/>
          <a:stretch>
            <a:fillRect/>
          </a:stretch>
        </p:blipFill>
        <p:spPr>
          <a:xfrm>
            <a:off x="5481830" y="1"/>
            <a:ext cx="2290571" cy="634049"/>
          </a:xfrm>
          <a:prstGeom prst="rect">
            <a:avLst/>
          </a:prstGeom>
        </p:spPr>
      </p:pic>
      <p:pic>
        <p:nvPicPr>
          <p:cNvPr id="7" name="Picture 6" descr="1000px-Tsuru_wiki.sv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095500"/>
            <a:ext cx="7772400" cy="5657850"/>
          </a:xfrm>
          <a:prstGeom prst="rect">
            <a:avLst/>
          </a:prstGeom>
        </p:spPr>
      </p:pic>
    </p:spTree>
    <p:extLst>
      <p:ext uri="{BB962C8B-B14F-4D97-AF65-F5344CB8AC3E}">
        <p14:creationId xmlns:p14="http://schemas.microsoft.com/office/powerpoint/2010/main" val="6539538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1910"/>
            <a:ext cx="4663440" cy="1210873"/>
          </a:xfrm>
          <a:prstGeom prst="rect">
            <a:avLst/>
          </a:prstGeom>
          <a:noFill/>
        </p:spPr>
        <p:txBody>
          <a:bodyPr wrap="square" lIns="101835" tIns="50917" rIns="101835" bIns="50917" rtlCol="0">
            <a:spAutoFit/>
          </a:bodyPr>
          <a:lstStyle/>
          <a:p>
            <a:r>
              <a:rPr lang="en-US" sz="1800" dirty="0">
                <a:latin typeface="Century Gothic"/>
                <a:cs typeface="Century Gothic"/>
              </a:rPr>
              <a:t>Tech Challenge Apprenticeship</a:t>
            </a:r>
          </a:p>
          <a:p>
            <a:r>
              <a:rPr lang="en-US" sz="1800" dirty="0">
                <a:latin typeface="Century Gothic"/>
                <a:cs typeface="Century Gothic"/>
              </a:rPr>
              <a:t>Lesson </a:t>
            </a:r>
            <a:r>
              <a:rPr lang="en-US" sz="1800" dirty="0">
                <a:latin typeface="Century Gothic"/>
                <a:cs typeface="Century Gothic"/>
              </a:rPr>
              <a:t>6</a:t>
            </a:r>
            <a:r>
              <a:rPr lang="en-US" sz="1800" dirty="0">
                <a:latin typeface="Century Gothic"/>
                <a:cs typeface="Century Gothic"/>
              </a:rPr>
              <a:t> – Construction</a:t>
            </a:r>
          </a:p>
          <a:p>
            <a:r>
              <a:rPr lang="en-US" sz="1800" dirty="0">
                <a:latin typeface="Century Gothic"/>
                <a:cs typeface="Century Gothic"/>
              </a:rPr>
              <a:t>Exit Ticket</a:t>
            </a:r>
          </a:p>
          <a:p>
            <a:r>
              <a:rPr lang="en-US" sz="1800" dirty="0">
                <a:latin typeface="Century Gothic"/>
                <a:cs typeface="Century Gothic"/>
              </a:rPr>
              <a:t>Name:</a:t>
            </a:r>
          </a:p>
        </p:txBody>
      </p:sp>
      <p:pic>
        <p:nvPicPr>
          <p:cNvPr id="6" name="Picture 5" descr="CitizenSchools.BW.jpg"/>
          <p:cNvPicPr>
            <a:picLocks noChangeAspect="1"/>
          </p:cNvPicPr>
          <p:nvPr/>
        </p:nvPicPr>
        <p:blipFill>
          <a:blip r:embed="rId2" cstate="print"/>
          <a:stretch>
            <a:fillRect/>
          </a:stretch>
        </p:blipFill>
        <p:spPr>
          <a:xfrm>
            <a:off x="5481830" y="1"/>
            <a:ext cx="2290571" cy="634049"/>
          </a:xfrm>
          <a:prstGeom prst="rect">
            <a:avLst/>
          </a:prstGeom>
        </p:spPr>
      </p:pic>
      <p:sp>
        <p:nvSpPr>
          <p:cNvPr id="4" name="TextBox 3"/>
          <p:cNvSpPr txBox="1"/>
          <p:nvPr/>
        </p:nvSpPr>
        <p:spPr>
          <a:xfrm>
            <a:off x="86367" y="1424947"/>
            <a:ext cx="7291808" cy="4719477"/>
          </a:xfrm>
          <a:prstGeom prst="rect">
            <a:avLst/>
          </a:prstGeom>
          <a:noFill/>
        </p:spPr>
        <p:txBody>
          <a:bodyPr wrap="none" lIns="101835" tIns="50917" rIns="101835" bIns="50917" rtlCol="0">
            <a:spAutoFit/>
          </a:bodyPr>
          <a:lstStyle/>
          <a:p>
            <a:r>
              <a:rPr lang="en-US" dirty="0" smtClean="0">
                <a:latin typeface="Century Gothic"/>
                <a:cs typeface="Century Gothic"/>
              </a:rPr>
              <a:t>Is your space fully cleaned up?</a:t>
            </a:r>
          </a:p>
          <a:p>
            <a:endParaRPr lang="en-US" dirty="0">
              <a:latin typeface="Century Gothic"/>
              <a:cs typeface="Century Gothic"/>
            </a:endParaRPr>
          </a:p>
          <a:p>
            <a:endParaRPr lang="en-US" dirty="0" smtClean="0">
              <a:latin typeface="Century Gothic"/>
              <a:cs typeface="Century Gothic"/>
            </a:endParaRPr>
          </a:p>
          <a:p>
            <a:endParaRPr lang="en-US" dirty="0" smtClean="0">
              <a:latin typeface="Century Gothic"/>
              <a:cs typeface="Century Gothic"/>
            </a:endParaRPr>
          </a:p>
          <a:p>
            <a:r>
              <a:rPr lang="en-US" dirty="0" smtClean="0">
                <a:latin typeface="Century Gothic"/>
                <a:cs typeface="Century Gothic"/>
              </a:rPr>
              <a:t>Are there any supplies or equipment that you still need to</a:t>
            </a:r>
          </a:p>
          <a:p>
            <a:r>
              <a:rPr lang="en-US" dirty="0" smtClean="0">
                <a:latin typeface="Century Gothic"/>
                <a:cs typeface="Century Gothic"/>
              </a:rPr>
              <a:t>finish constructing your device?</a:t>
            </a:r>
          </a:p>
          <a:p>
            <a:endParaRPr lang="en-US" dirty="0">
              <a:latin typeface="Century Gothic"/>
              <a:cs typeface="Century Gothic"/>
            </a:endParaRPr>
          </a:p>
          <a:p>
            <a:endParaRPr lang="en-US" dirty="0" smtClean="0">
              <a:latin typeface="Century Gothic"/>
              <a:cs typeface="Century Gothic"/>
            </a:endParaRPr>
          </a:p>
          <a:p>
            <a:r>
              <a:rPr lang="en-US" dirty="0" smtClean="0">
                <a:latin typeface="Century Gothic"/>
                <a:cs typeface="Century Gothic"/>
              </a:rPr>
              <a:t>What was your role in during construction time?</a:t>
            </a:r>
          </a:p>
          <a:p>
            <a:endParaRPr lang="en-US" dirty="0">
              <a:latin typeface="Century Gothic"/>
              <a:cs typeface="Century Gothic"/>
            </a:endParaRPr>
          </a:p>
          <a:p>
            <a:endParaRPr lang="en-US" dirty="0" smtClean="0">
              <a:latin typeface="Century Gothic"/>
              <a:cs typeface="Century Gothic"/>
            </a:endParaRPr>
          </a:p>
          <a:p>
            <a:endParaRPr lang="en-US" dirty="0">
              <a:latin typeface="Century Gothic"/>
              <a:cs typeface="Century Gothic"/>
            </a:endParaRPr>
          </a:p>
          <a:p>
            <a:endParaRPr lang="en-US" dirty="0" smtClean="0">
              <a:latin typeface="Century Gothic"/>
              <a:cs typeface="Century Gothic"/>
            </a:endParaRPr>
          </a:p>
          <a:p>
            <a:r>
              <a:rPr lang="en-US" dirty="0" smtClean="0">
                <a:latin typeface="Century Gothic"/>
                <a:cs typeface="Century Gothic"/>
              </a:rPr>
              <a:t>In what way did you demonstrate teamwork today?</a:t>
            </a:r>
            <a:endParaRPr lang="en-US" dirty="0">
              <a:latin typeface="Century Gothic"/>
              <a:cs typeface="Century Gothic"/>
            </a:endParaRPr>
          </a:p>
          <a:p>
            <a:endParaRPr lang="en-US" dirty="0" smtClean="0">
              <a:latin typeface="Century Gothic"/>
              <a:cs typeface="Century Gothic"/>
            </a:endParaRPr>
          </a:p>
        </p:txBody>
      </p:sp>
    </p:spTree>
    <p:extLst>
      <p:ext uri="{BB962C8B-B14F-4D97-AF65-F5344CB8AC3E}">
        <p14:creationId xmlns:p14="http://schemas.microsoft.com/office/powerpoint/2010/main" val="31683337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a:xfrm>
            <a:off x="943163" y="223847"/>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846" tIns="50923" rIns="101846" bIns="50923" rtlCol="0" anchor="ctr"/>
          <a:lstStyle/>
          <a:p>
            <a:pPr algn="ctr"/>
            <a:endParaRPr lang="en-US" dirty="0">
              <a:solidFill>
                <a:schemeClr val="bg1">
                  <a:lumMod val="50000"/>
                </a:schemeClr>
              </a:solidFill>
            </a:endParaRPr>
          </a:p>
        </p:txBody>
      </p:sp>
      <p:sp>
        <p:nvSpPr>
          <p:cNvPr id="4" name="TextBox 3"/>
          <p:cNvSpPr txBox="1"/>
          <p:nvPr/>
        </p:nvSpPr>
        <p:spPr>
          <a:xfrm>
            <a:off x="86365" y="1005841"/>
            <a:ext cx="4909531" cy="575542"/>
          </a:xfrm>
          <a:prstGeom prst="rect">
            <a:avLst/>
          </a:prstGeom>
          <a:noFill/>
        </p:spPr>
        <p:txBody>
          <a:bodyPr wrap="square" lIns="101846" tIns="50923" rIns="101846" bIns="50923" rtlCol="0">
            <a:spAutoFit/>
          </a:bodyPr>
          <a:lstStyle/>
          <a:p>
            <a:r>
              <a:rPr lang="en-US" sz="3100" b="1" dirty="0">
                <a:solidFill>
                  <a:schemeClr val="tx1">
                    <a:lumMod val="85000"/>
                    <a:lumOff val="15000"/>
                  </a:schemeClr>
                </a:solidFill>
                <a:latin typeface="Century Gothic" pitchFamily="34" charset="0"/>
              </a:rPr>
              <a:t>Construction - 2</a:t>
            </a:r>
            <a:endParaRPr lang="en-US" sz="3100" b="1" dirty="0">
              <a:solidFill>
                <a:schemeClr val="tx1">
                  <a:lumMod val="85000"/>
                  <a:lumOff val="15000"/>
                </a:schemeClr>
              </a:solidFill>
              <a:latin typeface="Century Gothic" pitchFamily="34" charset="0"/>
            </a:endParaRPr>
          </a:p>
        </p:txBody>
      </p:sp>
      <p:sp>
        <p:nvSpPr>
          <p:cNvPr id="6" name="TextBox 5"/>
          <p:cNvSpPr txBox="1"/>
          <p:nvPr/>
        </p:nvSpPr>
        <p:spPr>
          <a:xfrm>
            <a:off x="930894" y="305788"/>
            <a:ext cx="3743848" cy="595319"/>
          </a:xfrm>
          <a:prstGeom prst="rect">
            <a:avLst/>
          </a:prstGeom>
          <a:noFill/>
        </p:spPr>
        <p:txBody>
          <a:bodyPr wrap="square" lIns="101846" tIns="50923" rIns="101846" bIns="50923"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a:t>
            </a:r>
            <a:r>
              <a:rPr lang="en-US" sz="1600" b="1" dirty="0">
                <a:solidFill>
                  <a:schemeClr val="tx1">
                    <a:lumMod val="85000"/>
                    <a:lumOff val="15000"/>
                  </a:schemeClr>
                </a:solidFill>
                <a:latin typeface="Century Gothic" pitchFamily="34" charset="0"/>
              </a:rPr>
              <a:t>7</a:t>
            </a:r>
            <a:r>
              <a:rPr lang="en-US" sz="1600" b="1" dirty="0">
                <a:solidFill>
                  <a:schemeClr val="tx1">
                    <a:lumMod val="85000"/>
                    <a:lumOff val="15000"/>
                  </a:schemeClr>
                </a:solidFill>
                <a:latin typeface="Century Gothic" pitchFamily="34" charset="0"/>
              </a:rPr>
              <a:t> </a:t>
            </a:r>
            <a:r>
              <a:rPr lang="en-US" sz="1300" dirty="0">
                <a:solidFill>
                  <a:schemeClr val="tx1">
                    <a:lumMod val="85000"/>
                    <a:lumOff val="15000"/>
                  </a:schemeClr>
                </a:solidFill>
                <a:latin typeface="Century Gothic" pitchFamily="34" charset="0"/>
              </a:rPr>
              <a:t>– page 1</a:t>
            </a:r>
            <a:endParaRPr lang="en-US" sz="1300" b="1" dirty="0">
              <a:solidFill>
                <a:schemeClr val="tx1">
                  <a:lumMod val="85000"/>
                  <a:lumOff val="15000"/>
                </a:schemeClr>
              </a:solidFill>
              <a:latin typeface="Century Gothic" pitchFamily="34" charset="0"/>
            </a:endParaRPr>
          </a:p>
        </p:txBody>
      </p:sp>
      <p:sp>
        <p:nvSpPr>
          <p:cNvPr id="7" name="TextBox 6"/>
          <p:cNvSpPr txBox="1"/>
          <p:nvPr/>
        </p:nvSpPr>
        <p:spPr>
          <a:xfrm>
            <a:off x="172720" y="1508762"/>
            <a:ext cx="4903096" cy="287771"/>
          </a:xfrm>
          <a:prstGeom prst="rect">
            <a:avLst/>
          </a:prstGeom>
          <a:noFill/>
        </p:spPr>
        <p:txBody>
          <a:bodyPr wrap="square" lIns="101846" tIns="50923" rIns="101846" bIns="50923" rtlCol="0">
            <a:spAutoFit/>
          </a:bodyPr>
          <a:lstStyle/>
          <a:p>
            <a:r>
              <a:rPr lang="en-US" sz="1200" dirty="0">
                <a:solidFill>
                  <a:schemeClr val="tx1">
                    <a:lumMod val="85000"/>
                    <a:lumOff val="15000"/>
                  </a:schemeClr>
                </a:solidFill>
                <a:latin typeface="Century Gothic" pitchFamily="34" charset="0"/>
              </a:rPr>
              <a:t>Today the teams will continue working on their final devices.  </a:t>
            </a:r>
          </a:p>
        </p:txBody>
      </p:sp>
      <p:grpSp>
        <p:nvGrpSpPr>
          <p:cNvPr id="2" name="Group 58"/>
          <p:cNvGrpSpPr/>
          <p:nvPr/>
        </p:nvGrpSpPr>
        <p:grpSpPr>
          <a:xfrm>
            <a:off x="-172719" y="4023359"/>
            <a:ext cx="4520603" cy="2748990"/>
            <a:chOff x="-23736" y="2373653"/>
            <a:chExt cx="2824457" cy="1793238"/>
          </a:xfrm>
        </p:grpSpPr>
        <p:sp>
          <p:nvSpPr>
            <p:cNvPr id="66" name="Rectangle 65"/>
            <p:cNvSpPr/>
            <p:nvPr/>
          </p:nvSpPr>
          <p:spPr>
            <a:xfrm>
              <a:off x="228600" y="2373653"/>
              <a:ext cx="2572121" cy="317492"/>
            </a:xfrm>
            <a:prstGeom prst="rect">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p:cNvSpPr/>
            <p:nvPr/>
          </p:nvSpPr>
          <p:spPr>
            <a:xfrm>
              <a:off x="228600" y="3606808"/>
              <a:ext cx="2572121" cy="31749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228600" y="2987683"/>
              <a:ext cx="2572121" cy="31749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238367" y="2433573"/>
              <a:ext cx="1809751" cy="200771"/>
            </a:xfrm>
            <a:prstGeom prst="rect">
              <a:avLst/>
            </a:prstGeom>
            <a:noFill/>
          </p:spPr>
          <p:txBody>
            <a:bodyPr wrap="square" rtlCol="0">
              <a:spAutoFit/>
            </a:bodyPr>
            <a:lstStyle/>
            <a:p>
              <a:r>
                <a:rPr lang="en-US" sz="1400" b="1" dirty="0">
                  <a:solidFill>
                    <a:schemeClr val="tx1">
                      <a:lumMod val="85000"/>
                      <a:lumOff val="15000"/>
                    </a:schemeClr>
                  </a:solidFill>
                  <a:latin typeface="Century Gothic" pitchFamily="34" charset="0"/>
                </a:rPr>
                <a:t>Lesson Agenda</a:t>
              </a:r>
              <a:endParaRPr lang="en-US" sz="1400" b="1" dirty="0">
                <a:solidFill>
                  <a:schemeClr val="tx1">
                    <a:lumMod val="85000"/>
                    <a:lumOff val="15000"/>
                  </a:schemeClr>
                </a:solidFill>
                <a:latin typeface="Century Gothic" pitchFamily="34" charset="0"/>
              </a:endParaRPr>
            </a:p>
          </p:txBody>
        </p:sp>
        <p:cxnSp>
          <p:nvCxnSpPr>
            <p:cNvPr id="39" name="Straight Connector 38"/>
            <p:cNvCxnSpPr/>
            <p:nvPr/>
          </p:nvCxnSpPr>
          <p:spPr>
            <a:xfrm>
              <a:off x="652325" y="2673567"/>
              <a:ext cx="25385" cy="1449782"/>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8969" y="2761040"/>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5 Min</a:t>
              </a:r>
              <a:endParaRPr lang="en-US" sz="1100" b="1" dirty="0">
                <a:solidFill>
                  <a:schemeClr val="tx1">
                    <a:lumMod val="85000"/>
                    <a:lumOff val="15000"/>
                  </a:schemeClr>
                </a:solidFill>
                <a:latin typeface="Century Gothic" pitchFamily="34" charset="0"/>
              </a:endParaRPr>
            </a:p>
          </p:txBody>
        </p:sp>
        <p:sp>
          <p:nvSpPr>
            <p:cNvPr id="60" name="TextBox 59"/>
            <p:cNvSpPr txBox="1"/>
            <p:nvPr/>
          </p:nvSpPr>
          <p:spPr>
            <a:xfrm>
              <a:off x="-8132" y="3072687"/>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5</a:t>
              </a:r>
              <a:r>
                <a:rPr lang="en-US" sz="1100" b="1" dirty="0">
                  <a:solidFill>
                    <a:schemeClr val="tx1">
                      <a:lumMod val="85000"/>
                      <a:lumOff val="15000"/>
                    </a:schemeClr>
                  </a:solidFill>
                  <a:latin typeface="Century Gothic" pitchFamily="34" charset="0"/>
                </a:rPr>
                <a:t> Min</a:t>
              </a:r>
              <a:endParaRPr lang="en-US" sz="1100" b="1" dirty="0">
                <a:solidFill>
                  <a:schemeClr val="tx1">
                    <a:lumMod val="85000"/>
                    <a:lumOff val="15000"/>
                  </a:schemeClr>
                </a:solidFill>
                <a:latin typeface="Century Gothic" pitchFamily="34" charset="0"/>
              </a:endParaRPr>
            </a:p>
          </p:txBody>
        </p:sp>
        <p:sp>
          <p:nvSpPr>
            <p:cNvPr id="61" name="TextBox 60"/>
            <p:cNvSpPr txBox="1"/>
            <p:nvPr/>
          </p:nvSpPr>
          <p:spPr>
            <a:xfrm>
              <a:off x="-23736" y="3685924"/>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10 Min</a:t>
              </a:r>
              <a:endParaRPr lang="en-US" sz="1100" b="1" dirty="0">
                <a:solidFill>
                  <a:schemeClr val="tx1">
                    <a:lumMod val="85000"/>
                    <a:lumOff val="15000"/>
                  </a:schemeClr>
                </a:solidFill>
                <a:latin typeface="Century Gothic" pitchFamily="34" charset="0"/>
              </a:endParaRPr>
            </a:p>
          </p:txBody>
        </p:sp>
        <p:sp>
          <p:nvSpPr>
            <p:cNvPr id="65" name="TextBox 64"/>
            <p:cNvSpPr txBox="1"/>
            <p:nvPr/>
          </p:nvSpPr>
          <p:spPr>
            <a:xfrm>
              <a:off x="-23736" y="3990213"/>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5 Min</a:t>
              </a:r>
              <a:endParaRPr lang="en-US" sz="1100" b="1" dirty="0">
                <a:solidFill>
                  <a:schemeClr val="tx1">
                    <a:lumMod val="85000"/>
                    <a:lumOff val="15000"/>
                  </a:schemeClr>
                </a:solidFill>
                <a:latin typeface="Century Gothic" pitchFamily="34" charset="0"/>
              </a:endParaRPr>
            </a:p>
          </p:txBody>
        </p:sp>
      </p:grpSp>
      <p:sp>
        <p:nvSpPr>
          <p:cNvPr id="45" name="TextBox 44"/>
          <p:cNvSpPr txBox="1"/>
          <p:nvPr/>
        </p:nvSpPr>
        <p:spPr>
          <a:xfrm>
            <a:off x="5313891" y="7381967"/>
            <a:ext cx="2350213" cy="1475047"/>
          </a:xfrm>
          <a:prstGeom prst="rect">
            <a:avLst/>
          </a:prstGeom>
          <a:noFill/>
        </p:spPr>
        <p:txBody>
          <a:bodyPr wrap="square" lIns="101846" tIns="50923" rIns="101846" bIns="50923" rtlCol="0">
            <a:spAutoFit/>
          </a:bodyPr>
          <a:lstStyle/>
          <a:p>
            <a:pPr marL="254616" indent="-254616">
              <a:lnSpc>
                <a:spcPct val="150000"/>
              </a:lnSpc>
              <a:buAutoNum type="arabicPeriod"/>
            </a:pPr>
            <a:r>
              <a:rPr lang="en-US" sz="1000" dirty="0">
                <a:solidFill>
                  <a:schemeClr val="tx1">
                    <a:lumMod val="85000"/>
                    <a:lumOff val="15000"/>
                  </a:schemeClr>
                </a:solidFill>
                <a:latin typeface="Century Gothic" pitchFamily="34" charset="0"/>
              </a:rPr>
              <a:t>Each team’s binder</a:t>
            </a:r>
            <a:endParaRPr lang="en-US" sz="1000" dirty="0">
              <a:solidFill>
                <a:schemeClr val="tx1">
                  <a:lumMod val="85000"/>
                  <a:lumOff val="15000"/>
                </a:schemeClr>
              </a:solidFill>
              <a:latin typeface="Century Gothic" pitchFamily="34" charset="0"/>
            </a:endParaRPr>
          </a:p>
          <a:p>
            <a:pPr marL="254616" indent="-254616">
              <a:lnSpc>
                <a:spcPct val="150000"/>
              </a:lnSpc>
              <a:buAutoNum type="arabicPeriod"/>
            </a:pPr>
            <a:r>
              <a:rPr lang="en-US" sz="1000" dirty="0">
                <a:solidFill>
                  <a:schemeClr val="tx1">
                    <a:lumMod val="85000"/>
                    <a:lumOff val="15000"/>
                  </a:schemeClr>
                </a:solidFill>
                <a:latin typeface="Century Gothic" pitchFamily="34" charset="0"/>
              </a:rPr>
              <a:t>The teams’ prototypes</a:t>
            </a:r>
          </a:p>
          <a:p>
            <a:pPr marL="254616" indent="-254616">
              <a:lnSpc>
                <a:spcPct val="150000"/>
              </a:lnSpc>
              <a:buAutoNum type="arabicPeriod"/>
            </a:pPr>
            <a:r>
              <a:rPr lang="en-US" sz="1000" dirty="0">
                <a:solidFill>
                  <a:schemeClr val="tx1">
                    <a:lumMod val="85000"/>
                    <a:lumOff val="15000"/>
                  </a:schemeClr>
                </a:solidFill>
                <a:latin typeface="Century Gothic" pitchFamily="34" charset="0"/>
              </a:rPr>
              <a:t>Construction materials, based off of what the various teams need, the annual challenge and material availability</a:t>
            </a:r>
          </a:p>
        </p:txBody>
      </p:sp>
      <p:sp>
        <p:nvSpPr>
          <p:cNvPr id="75" name="TextBox 74"/>
          <p:cNvSpPr txBox="1"/>
          <p:nvPr/>
        </p:nvSpPr>
        <p:spPr>
          <a:xfrm>
            <a:off x="259086" y="2263141"/>
            <a:ext cx="2896545" cy="321627"/>
          </a:xfrm>
          <a:prstGeom prst="rect">
            <a:avLst/>
          </a:prstGeom>
          <a:noFill/>
        </p:spPr>
        <p:txBody>
          <a:bodyPr wrap="square" lIns="101846" tIns="50923" rIns="101846" bIns="50923" rtlCol="0">
            <a:spAutoFit/>
          </a:bodyPr>
          <a:lstStyle/>
          <a:p>
            <a:r>
              <a:rPr lang="en-US" sz="1400" b="1" dirty="0">
                <a:solidFill>
                  <a:schemeClr val="tx1">
                    <a:lumMod val="85000"/>
                    <a:lumOff val="15000"/>
                  </a:schemeClr>
                </a:solidFill>
                <a:latin typeface="Century Gothic" pitchFamily="34" charset="0"/>
              </a:rPr>
              <a:t>Lesson Objective</a:t>
            </a:r>
            <a:endParaRPr lang="en-US" sz="1400" b="1" dirty="0">
              <a:solidFill>
                <a:schemeClr val="tx1">
                  <a:lumMod val="85000"/>
                  <a:lumOff val="15000"/>
                </a:schemeClr>
              </a:solidFill>
              <a:latin typeface="Century Gothic" pitchFamily="34" charset="0"/>
            </a:endParaRPr>
          </a:p>
        </p:txBody>
      </p:sp>
      <p:sp>
        <p:nvSpPr>
          <p:cNvPr id="83" name="TextBox 82"/>
          <p:cNvSpPr txBox="1"/>
          <p:nvPr/>
        </p:nvSpPr>
        <p:spPr>
          <a:xfrm>
            <a:off x="259080" y="2514606"/>
            <a:ext cx="4873759" cy="1087763"/>
          </a:xfrm>
          <a:prstGeom prst="rect">
            <a:avLst/>
          </a:prstGeom>
          <a:noFill/>
        </p:spPr>
        <p:txBody>
          <a:bodyPr wrap="square" lIns="101846" tIns="50923" rIns="101846" bIns="50923" rtlCol="0">
            <a:spAutoFit/>
          </a:bodyPr>
          <a:lstStyle/>
          <a:p>
            <a:pPr>
              <a:buFont typeface="Wingdings" pitchFamily="2" charset="2"/>
              <a:buChar char="§"/>
            </a:pPr>
            <a:r>
              <a:rPr lang="en-US" sz="1600" dirty="0">
                <a:solidFill>
                  <a:schemeClr val="tx1">
                    <a:lumMod val="85000"/>
                    <a:lumOff val="15000"/>
                  </a:schemeClr>
                </a:solidFill>
                <a:latin typeface="Century Gothic" pitchFamily="34" charset="0"/>
              </a:rPr>
              <a:t>Assume shared responsibility for collaborative work </a:t>
            </a:r>
          </a:p>
          <a:p>
            <a:pPr>
              <a:buFont typeface="Wingdings" pitchFamily="2" charset="2"/>
              <a:buChar char="§"/>
            </a:pPr>
            <a:r>
              <a:rPr lang="en-US" sz="1600" dirty="0">
                <a:solidFill>
                  <a:schemeClr val="tx1">
                    <a:lumMod val="85000"/>
                    <a:lumOff val="15000"/>
                  </a:schemeClr>
                </a:solidFill>
                <a:latin typeface="Century Gothic" pitchFamily="34" charset="0"/>
              </a:rPr>
              <a:t> </a:t>
            </a:r>
            <a:r>
              <a:rPr lang="en-US" sz="1600" dirty="0">
                <a:solidFill>
                  <a:schemeClr val="tx1">
                    <a:lumMod val="85000"/>
                    <a:lumOff val="15000"/>
                  </a:schemeClr>
                </a:solidFill>
                <a:latin typeface="Century Gothic" pitchFamily="34" charset="0"/>
              </a:rPr>
              <a:t>Adapt to varied roles, jobs responsibilities, schedules and context </a:t>
            </a:r>
          </a:p>
        </p:txBody>
      </p:sp>
      <p:sp>
        <p:nvSpPr>
          <p:cNvPr id="84" name="TextBox 83"/>
          <p:cNvSpPr txBox="1"/>
          <p:nvPr/>
        </p:nvSpPr>
        <p:spPr>
          <a:xfrm>
            <a:off x="172726" y="6873241"/>
            <a:ext cx="2896545" cy="321627"/>
          </a:xfrm>
          <a:prstGeom prst="rect">
            <a:avLst/>
          </a:prstGeom>
          <a:noFill/>
        </p:spPr>
        <p:txBody>
          <a:bodyPr wrap="square" lIns="101846" tIns="50923" rIns="101846" bIns="50923" rtlCol="0">
            <a:spAutoFit/>
          </a:bodyPr>
          <a:lstStyle/>
          <a:p>
            <a:r>
              <a:rPr lang="en-US" sz="1400" b="1" dirty="0">
                <a:solidFill>
                  <a:schemeClr val="tx1">
                    <a:lumMod val="85000"/>
                    <a:lumOff val="15000"/>
                  </a:schemeClr>
                </a:solidFill>
                <a:latin typeface="Century Gothic" pitchFamily="34" charset="0"/>
              </a:rPr>
              <a:t>Lesson Preparation</a:t>
            </a:r>
            <a:endParaRPr lang="en-US" sz="1400" b="1" dirty="0">
              <a:solidFill>
                <a:schemeClr val="tx1">
                  <a:lumMod val="85000"/>
                  <a:lumOff val="15000"/>
                </a:schemeClr>
              </a:solidFill>
              <a:latin typeface="Century Gothic" pitchFamily="34" charset="0"/>
            </a:endParaRPr>
          </a:p>
        </p:txBody>
      </p:sp>
      <p:sp>
        <p:nvSpPr>
          <p:cNvPr id="44" name="TextBox 43"/>
          <p:cNvSpPr txBox="1"/>
          <p:nvPr/>
        </p:nvSpPr>
        <p:spPr>
          <a:xfrm>
            <a:off x="172721" y="7208526"/>
            <a:ext cx="5295690" cy="1795612"/>
          </a:xfrm>
          <a:prstGeom prst="rect">
            <a:avLst/>
          </a:prstGeom>
          <a:noFill/>
        </p:spPr>
        <p:txBody>
          <a:bodyPr wrap="square" lIns="101846" tIns="50923" rIns="101846" bIns="50923" rtlCol="0">
            <a:spAutoFit/>
          </a:bodyPr>
          <a:lstStyle/>
          <a:p>
            <a:pPr>
              <a:buFont typeface="Wingdings" pitchFamily="2" charset="2"/>
              <a:buChar char="§"/>
            </a:pPr>
            <a:r>
              <a:rPr lang="en-US" sz="1000" b="1" dirty="0">
                <a:solidFill>
                  <a:schemeClr val="tx1">
                    <a:lumMod val="85000"/>
                    <a:lumOff val="15000"/>
                  </a:schemeClr>
                </a:solidFill>
                <a:latin typeface="Century Gothic" pitchFamily="34" charset="0"/>
              </a:rPr>
              <a:t> Space: Clear the space, ensure tables are arranged so students can sit in their challenge teams. They will be up an about, working on construction throughout this lesson. At the end, they will have to store their work in progress somewhere safe. Tubs may be valuable for this, otherwise some secure area will be necessary.</a:t>
            </a: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Group: The students will need to sit with their groups for this lesson. </a:t>
            </a:r>
          </a:p>
          <a:p>
            <a:pPr>
              <a:buFont typeface="Wingdings" pitchFamily="2" charset="2"/>
              <a:buChar char="§"/>
            </a:pPr>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Resources: Students will require their journals, prototypes and construction material/equipment. Exact construction materials will vary dramatically from year to year and team to team. Review student responses from the previous week to determine what you need to gather. </a:t>
            </a:r>
          </a:p>
        </p:txBody>
      </p:sp>
      <p:sp>
        <p:nvSpPr>
          <p:cNvPr id="34" name="TextBox 33"/>
          <p:cNvSpPr txBox="1"/>
          <p:nvPr/>
        </p:nvSpPr>
        <p:spPr>
          <a:xfrm>
            <a:off x="1036320" y="4610105"/>
            <a:ext cx="3105442" cy="270843"/>
          </a:xfrm>
          <a:prstGeom prst="rect">
            <a:avLst/>
          </a:prstGeom>
          <a:noFill/>
        </p:spPr>
        <p:txBody>
          <a:bodyPr wrap="square" lIns="101846" tIns="50923" rIns="101846" bIns="50923" rtlCol="0">
            <a:spAutoFit/>
          </a:bodyPr>
          <a:lstStyle/>
          <a:p>
            <a:r>
              <a:rPr lang="en-US" sz="1100" b="1" dirty="0">
                <a:solidFill>
                  <a:schemeClr val="tx1">
                    <a:lumMod val="85000"/>
                    <a:lumOff val="15000"/>
                  </a:schemeClr>
                </a:solidFill>
                <a:latin typeface="Century Gothic" pitchFamily="34" charset="0"/>
              </a:rPr>
              <a:t>Hook: </a:t>
            </a:r>
            <a:r>
              <a:rPr lang="en-US" sz="1100" dirty="0"/>
              <a:t>Set up construction</a:t>
            </a:r>
            <a:endParaRPr lang="en-US" sz="1100" dirty="0"/>
          </a:p>
        </p:txBody>
      </p:sp>
      <p:sp>
        <p:nvSpPr>
          <p:cNvPr id="35" name="TextBox 34"/>
          <p:cNvSpPr txBox="1"/>
          <p:nvPr/>
        </p:nvSpPr>
        <p:spPr>
          <a:xfrm>
            <a:off x="1036320" y="5029205"/>
            <a:ext cx="2763520" cy="270843"/>
          </a:xfrm>
          <a:prstGeom prst="rect">
            <a:avLst/>
          </a:prstGeom>
          <a:noFill/>
        </p:spPr>
        <p:txBody>
          <a:bodyPr wrap="square" lIns="101846" tIns="50923" rIns="101846" bIns="50923" rtlCol="0">
            <a:spAutoFit/>
          </a:bodyPr>
          <a:lstStyle/>
          <a:p>
            <a:r>
              <a:rPr lang="en-US" sz="1100" b="1" dirty="0">
                <a:latin typeface="Century Gothic"/>
                <a:cs typeface="Century Gothic"/>
              </a:rPr>
              <a:t>Mini-Lesson</a:t>
            </a:r>
            <a:r>
              <a:rPr lang="en-US" sz="1100" b="1" dirty="0">
                <a:latin typeface="Century Gothic"/>
                <a:cs typeface="Century Gothic"/>
              </a:rPr>
              <a:t>: </a:t>
            </a:r>
            <a:r>
              <a:rPr lang="en-US" sz="1100" dirty="0">
                <a:cs typeface="Century Gothic"/>
              </a:rPr>
              <a:t>Safety and sharing roles</a:t>
            </a:r>
            <a:endParaRPr lang="en-US" sz="1100" dirty="0"/>
          </a:p>
        </p:txBody>
      </p:sp>
      <p:sp>
        <p:nvSpPr>
          <p:cNvPr id="37" name="TextBox 36"/>
          <p:cNvSpPr txBox="1"/>
          <p:nvPr/>
        </p:nvSpPr>
        <p:spPr>
          <a:xfrm>
            <a:off x="1036320" y="6035046"/>
            <a:ext cx="3108960" cy="270843"/>
          </a:xfrm>
          <a:prstGeom prst="rect">
            <a:avLst/>
          </a:prstGeom>
          <a:noFill/>
        </p:spPr>
        <p:txBody>
          <a:bodyPr wrap="square" lIns="101846" tIns="50923" rIns="101846" bIns="50923" rtlCol="0">
            <a:spAutoFit/>
          </a:bodyPr>
          <a:lstStyle/>
          <a:p>
            <a:r>
              <a:rPr lang="en-US" sz="1100" b="1" dirty="0">
                <a:latin typeface="Century Gothic"/>
                <a:cs typeface="Century Gothic"/>
              </a:rPr>
              <a:t>Activity </a:t>
            </a:r>
            <a:r>
              <a:rPr lang="en-US" sz="1100" b="1" dirty="0">
                <a:latin typeface="Century Gothic"/>
                <a:cs typeface="Century Gothic"/>
              </a:rPr>
              <a:t>2: </a:t>
            </a:r>
            <a:r>
              <a:rPr lang="en-US" sz="1100" dirty="0"/>
              <a:t>Journaling</a:t>
            </a:r>
            <a:endParaRPr lang="en-US" sz="1100" dirty="0"/>
          </a:p>
        </p:txBody>
      </p:sp>
      <p:sp>
        <p:nvSpPr>
          <p:cNvPr id="47" name="TextBox 46"/>
          <p:cNvSpPr txBox="1"/>
          <p:nvPr/>
        </p:nvSpPr>
        <p:spPr>
          <a:xfrm>
            <a:off x="1036324" y="6454145"/>
            <a:ext cx="2350213" cy="270843"/>
          </a:xfrm>
          <a:prstGeom prst="rect">
            <a:avLst/>
          </a:prstGeom>
          <a:noFill/>
        </p:spPr>
        <p:txBody>
          <a:bodyPr wrap="square" lIns="101846" tIns="50923" rIns="101846" bIns="50923" rtlCol="0">
            <a:spAutoFit/>
          </a:bodyPr>
          <a:lstStyle/>
          <a:p>
            <a:r>
              <a:rPr lang="en-US" sz="1100" b="1" dirty="0">
                <a:solidFill>
                  <a:schemeClr val="tx1">
                    <a:lumMod val="85000"/>
                    <a:lumOff val="15000"/>
                  </a:schemeClr>
                </a:solidFill>
                <a:latin typeface="Century Gothic" pitchFamily="34" charset="0"/>
              </a:rPr>
              <a:t>Assessment: </a:t>
            </a:r>
            <a:r>
              <a:rPr lang="en-US" sz="1100" dirty="0">
                <a:solidFill>
                  <a:schemeClr val="tx1">
                    <a:lumMod val="85000"/>
                    <a:lumOff val="15000"/>
                  </a:schemeClr>
                </a:solidFill>
              </a:rPr>
              <a:t>Exit Ticket</a:t>
            </a:r>
            <a:endParaRPr lang="en-US" sz="1100" dirty="0">
              <a:solidFill>
                <a:schemeClr val="tx1">
                  <a:lumMod val="85000"/>
                  <a:lumOff val="15000"/>
                </a:schemeClr>
              </a:solidFill>
            </a:endParaRPr>
          </a:p>
        </p:txBody>
      </p:sp>
      <p:cxnSp>
        <p:nvCxnSpPr>
          <p:cNvPr id="53" name="Straight Connector 52"/>
          <p:cNvCxnSpPr/>
          <p:nvPr/>
        </p:nvCxnSpPr>
        <p:spPr>
          <a:xfrm>
            <a:off x="5257803" y="1500960"/>
            <a:ext cx="2267466" cy="0"/>
          </a:xfrm>
          <a:prstGeom prst="line">
            <a:avLst/>
          </a:prstGeom>
          <a:ln w="3175">
            <a:solidFill>
              <a:schemeClr val="bg1">
                <a:lumMod val="65000"/>
                <a:alpha val="80000"/>
              </a:schemeClr>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5248618" y="1219945"/>
            <a:ext cx="1809751" cy="321627"/>
          </a:xfrm>
          <a:prstGeom prst="rect">
            <a:avLst/>
          </a:prstGeom>
          <a:noFill/>
        </p:spPr>
        <p:txBody>
          <a:bodyPr wrap="square" lIns="101846" tIns="50923" rIns="101846" bIns="50923" rtlCol="0">
            <a:spAutoFit/>
          </a:bodyPr>
          <a:lstStyle/>
          <a:p>
            <a:r>
              <a:rPr lang="en-US" sz="1400" b="1" dirty="0">
                <a:solidFill>
                  <a:schemeClr val="tx1">
                    <a:lumMod val="85000"/>
                    <a:lumOff val="15000"/>
                  </a:schemeClr>
                </a:solidFill>
                <a:latin typeface="Century Gothic" pitchFamily="34" charset="0"/>
              </a:rPr>
              <a:t>Standards for Unit</a:t>
            </a:r>
            <a:endParaRPr lang="en-US" sz="1400" b="1" dirty="0">
              <a:solidFill>
                <a:schemeClr val="tx1">
                  <a:lumMod val="85000"/>
                  <a:lumOff val="15000"/>
                </a:schemeClr>
              </a:solidFill>
              <a:latin typeface="Century Gothic" pitchFamily="34" charset="0"/>
            </a:endParaRPr>
          </a:p>
        </p:txBody>
      </p:sp>
      <p:sp>
        <p:nvSpPr>
          <p:cNvPr id="55" name="TextBox 54"/>
          <p:cNvSpPr txBox="1"/>
          <p:nvPr/>
        </p:nvSpPr>
        <p:spPr>
          <a:xfrm>
            <a:off x="5257793" y="4157214"/>
            <a:ext cx="1809751" cy="541687"/>
          </a:xfrm>
          <a:prstGeom prst="rect">
            <a:avLst/>
          </a:prstGeom>
          <a:noFill/>
        </p:spPr>
        <p:txBody>
          <a:bodyPr wrap="square" lIns="101846" tIns="50923" rIns="101846" bIns="50923" rtlCol="0">
            <a:spAutoFit/>
          </a:bodyPr>
          <a:lstStyle/>
          <a:p>
            <a:r>
              <a:rPr lang="en-US" sz="1400" b="1" dirty="0">
                <a:solidFill>
                  <a:schemeClr val="tx1">
                    <a:lumMod val="85000"/>
                    <a:lumOff val="15000"/>
                  </a:schemeClr>
                </a:solidFill>
                <a:latin typeface="Century Gothic" pitchFamily="34" charset="0"/>
              </a:rPr>
              <a:t>Common Core Standard </a:t>
            </a:r>
            <a:endParaRPr lang="en-US" sz="1400" b="1" dirty="0">
              <a:solidFill>
                <a:schemeClr val="tx1">
                  <a:lumMod val="85000"/>
                  <a:lumOff val="15000"/>
                </a:schemeClr>
              </a:solidFill>
              <a:latin typeface="Century Gothic" pitchFamily="34" charset="0"/>
            </a:endParaRPr>
          </a:p>
        </p:txBody>
      </p:sp>
      <p:sp>
        <p:nvSpPr>
          <p:cNvPr id="56" name="TextBox 55"/>
          <p:cNvSpPr txBox="1"/>
          <p:nvPr/>
        </p:nvSpPr>
        <p:spPr>
          <a:xfrm>
            <a:off x="5262579" y="7081330"/>
            <a:ext cx="1809751" cy="321627"/>
          </a:xfrm>
          <a:prstGeom prst="rect">
            <a:avLst/>
          </a:prstGeom>
          <a:noFill/>
        </p:spPr>
        <p:txBody>
          <a:bodyPr wrap="square" lIns="101846" tIns="50923" rIns="101846" bIns="50923" rtlCol="0">
            <a:spAutoFit/>
          </a:bodyPr>
          <a:lstStyle/>
          <a:p>
            <a:r>
              <a:rPr lang="en-US" sz="1400" b="1" dirty="0">
                <a:solidFill>
                  <a:schemeClr val="tx1">
                    <a:lumMod val="85000"/>
                    <a:lumOff val="15000"/>
                  </a:schemeClr>
                </a:solidFill>
                <a:latin typeface="Century Gothic" pitchFamily="34" charset="0"/>
              </a:rPr>
              <a:t>Materials </a:t>
            </a:r>
            <a:endParaRPr lang="en-US" sz="1400" b="1" dirty="0">
              <a:solidFill>
                <a:schemeClr val="tx1">
                  <a:lumMod val="85000"/>
                  <a:lumOff val="15000"/>
                </a:schemeClr>
              </a:solidFill>
              <a:latin typeface="Century Gothic" pitchFamily="34" charset="0"/>
            </a:endParaRPr>
          </a:p>
        </p:txBody>
      </p:sp>
      <p:cxnSp>
        <p:nvCxnSpPr>
          <p:cNvPr id="57" name="Straight Connector 56"/>
          <p:cNvCxnSpPr/>
          <p:nvPr/>
        </p:nvCxnSpPr>
        <p:spPr>
          <a:xfrm>
            <a:off x="5257803" y="4442918"/>
            <a:ext cx="2267466" cy="0"/>
          </a:xfrm>
          <a:prstGeom prst="line">
            <a:avLst/>
          </a:prstGeom>
          <a:ln w="3175">
            <a:solidFill>
              <a:schemeClr val="bg1">
                <a:lumMod val="65000"/>
                <a:alpha val="8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5257803" y="7369220"/>
            <a:ext cx="2267466" cy="0"/>
          </a:xfrm>
          <a:prstGeom prst="line">
            <a:avLst/>
          </a:prstGeom>
          <a:ln w="3175">
            <a:solidFill>
              <a:schemeClr val="bg1">
                <a:lumMod val="65000"/>
                <a:alpha val="80000"/>
              </a:schemeClr>
            </a:solidFill>
          </a:ln>
        </p:spPr>
        <p:style>
          <a:lnRef idx="1">
            <a:schemeClr val="accent1"/>
          </a:lnRef>
          <a:fillRef idx="0">
            <a:schemeClr val="accent1"/>
          </a:fillRef>
          <a:effectRef idx="0">
            <a:schemeClr val="accent1"/>
          </a:effectRef>
          <a:fontRef idx="minor">
            <a:schemeClr val="tx1"/>
          </a:fontRef>
        </p:style>
      </p:cxnSp>
      <p:pic>
        <p:nvPicPr>
          <p:cNvPr id="67" name="Picture 66" descr="CitizenSchools.BW.jpg"/>
          <p:cNvPicPr>
            <a:picLocks noChangeAspect="1"/>
          </p:cNvPicPr>
          <p:nvPr/>
        </p:nvPicPr>
        <p:blipFill>
          <a:blip r:embed="rId2" cstate="print"/>
          <a:stretch>
            <a:fillRect/>
          </a:stretch>
        </p:blipFill>
        <p:spPr>
          <a:xfrm>
            <a:off x="5253230" y="239491"/>
            <a:ext cx="2290571" cy="634049"/>
          </a:xfrm>
          <a:prstGeom prst="rect">
            <a:avLst/>
          </a:prstGeom>
        </p:spPr>
      </p:pic>
      <p:pic>
        <p:nvPicPr>
          <p:cNvPr id="38" name="Picture 37" descr="icons square-14.png"/>
          <p:cNvPicPr>
            <a:picLocks noChangeAspect="1"/>
          </p:cNvPicPr>
          <p:nvPr/>
        </p:nvPicPr>
        <p:blipFill>
          <a:blip r:embed="rId3" cstate="print"/>
          <a:stretch>
            <a:fillRect/>
          </a:stretch>
        </p:blipFill>
        <p:spPr>
          <a:xfrm>
            <a:off x="4" y="6"/>
            <a:ext cx="1055914" cy="1121616"/>
          </a:xfrm>
          <a:prstGeom prst="rect">
            <a:avLst/>
          </a:prstGeom>
        </p:spPr>
      </p:pic>
      <p:sp>
        <p:nvSpPr>
          <p:cNvPr id="40" name="TextBox 39"/>
          <p:cNvSpPr txBox="1"/>
          <p:nvPr/>
        </p:nvSpPr>
        <p:spPr>
          <a:xfrm>
            <a:off x="5190978" y="4538547"/>
            <a:ext cx="2280339" cy="2320507"/>
          </a:xfrm>
          <a:prstGeom prst="rect">
            <a:avLst/>
          </a:prstGeom>
          <a:noFill/>
        </p:spPr>
        <p:txBody>
          <a:bodyPr wrap="square" lIns="101846" tIns="50923" rIns="101846" bIns="50923" rtlCol="0">
            <a:spAutoFit/>
          </a:bodyPr>
          <a:lstStyle/>
          <a:p>
            <a:pPr>
              <a:lnSpc>
                <a:spcPct val="150000"/>
              </a:lnSpc>
              <a:buFont typeface="Wingdings" pitchFamily="2" charset="2"/>
              <a:buChar char="§"/>
            </a:pPr>
            <a:r>
              <a:rPr lang="en-US" sz="1200" dirty="0">
                <a:solidFill>
                  <a:schemeClr val="tx1">
                    <a:lumMod val="85000"/>
                    <a:lumOff val="15000"/>
                  </a:schemeClr>
                </a:solidFill>
                <a:latin typeface="Century Gothic" pitchFamily="34" charset="0"/>
              </a:rPr>
              <a:t>ELACCSS.ELA-Literacy.WHST.6-8.2</a:t>
            </a:r>
          </a:p>
          <a:p>
            <a:pPr>
              <a:lnSpc>
                <a:spcPct val="150000"/>
              </a:lnSpc>
              <a:buFont typeface="Wingdings" pitchFamily="2" charset="2"/>
              <a:buChar char="§"/>
            </a:pPr>
            <a:r>
              <a:rPr lang="en-US" sz="1200" dirty="0">
                <a:solidFill>
                  <a:schemeClr val="tx1">
                    <a:lumMod val="85000"/>
                    <a:lumOff val="15000"/>
                  </a:schemeClr>
                </a:solidFill>
                <a:latin typeface="Century Gothic" pitchFamily="34" charset="0"/>
              </a:rPr>
              <a:t>Write informative/explanatory texts, including the narration of historical events, scientific procedures/ experiments, or technical processes. </a:t>
            </a:r>
          </a:p>
        </p:txBody>
      </p:sp>
      <p:sp>
        <p:nvSpPr>
          <p:cNvPr id="42" name="TextBox 41"/>
          <p:cNvSpPr txBox="1"/>
          <p:nvPr/>
        </p:nvSpPr>
        <p:spPr>
          <a:xfrm>
            <a:off x="5185319" y="1616933"/>
            <a:ext cx="2297152" cy="2072611"/>
          </a:xfrm>
          <a:prstGeom prst="rect">
            <a:avLst/>
          </a:prstGeom>
          <a:noFill/>
        </p:spPr>
        <p:txBody>
          <a:bodyPr wrap="square" lIns="101846" tIns="50923" rIns="101846" bIns="50923" rtlCol="0">
            <a:spAutoFit/>
          </a:bodyPr>
          <a:lstStyle/>
          <a:p>
            <a:r>
              <a:rPr lang="en-US" sz="1200" dirty="0">
                <a:solidFill>
                  <a:schemeClr val="tx1">
                    <a:lumMod val="85000"/>
                    <a:lumOff val="15000"/>
                  </a:schemeClr>
                </a:solidFill>
                <a:latin typeface="Century Gothic" pitchFamily="34" charset="0"/>
              </a:rPr>
              <a:t>Citizen Schools Unit Standard #1: CS Students will use a Design Process to create ideas or products</a:t>
            </a:r>
          </a:p>
          <a:p>
            <a:r>
              <a:rPr lang="en-US" sz="1200" dirty="0">
                <a:solidFill>
                  <a:schemeClr val="tx1">
                    <a:lumMod val="85000"/>
                    <a:lumOff val="15000"/>
                  </a:schemeClr>
                </a:solidFill>
                <a:latin typeface="Century Gothic" pitchFamily="34" charset="0"/>
              </a:rPr>
              <a:t>Citizen Schools Unit Standard #2:Citizen Schools students will demonstrate an ability to work as a member of a team</a:t>
            </a:r>
          </a:p>
          <a:p>
            <a:endParaRPr lang="en-US" sz="1000" b="1" dirty="0">
              <a:solidFill>
                <a:schemeClr val="bg1">
                  <a:lumMod val="50000"/>
                </a:schemeClr>
              </a:solidFill>
              <a:latin typeface="Century Gothic" pitchFamily="34" charset="0"/>
            </a:endParaRPr>
          </a:p>
          <a:p>
            <a:endParaRPr lang="en-US" sz="1000" b="1" dirty="0">
              <a:solidFill>
                <a:schemeClr val="bg1">
                  <a:lumMod val="50000"/>
                </a:schemeClr>
              </a:solidFill>
              <a:latin typeface="Century Gothic" pitchFamily="34" charset="0"/>
            </a:endParaRPr>
          </a:p>
        </p:txBody>
      </p:sp>
      <p:sp>
        <p:nvSpPr>
          <p:cNvPr id="43" name="TextBox 42"/>
          <p:cNvSpPr txBox="1"/>
          <p:nvPr/>
        </p:nvSpPr>
        <p:spPr>
          <a:xfrm>
            <a:off x="1036320" y="5532126"/>
            <a:ext cx="3108960" cy="270843"/>
          </a:xfrm>
          <a:prstGeom prst="rect">
            <a:avLst/>
          </a:prstGeom>
          <a:noFill/>
        </p:spPr>
        <p:txBody>
          <a:bodyPr wrap="square" lIns="101846" tIns="50923" rIns="101846" bIns="50923" rtlCol="0">
            <a:spAutoFit/>
          </a:bodyPr>
          <a:lstStyle/>
          <a:p>
            <a:r>
              <a:rPr lang="en-US" sz="1100" b="1" dirty="0">
                <a:latin typeface="Century Gothic"/>
                <a:cs typeface="Century Gothic"/>
              </a:rPr>
              <a:t>Activity 1: </a:t>
            </a:r>
            <a:r>
              <a:rPr lang="en-US" sz="1100" dirty="0"/>
              <a:t>Construction</a:t>
            </a:r>
            <a:endParaRPr lang="en-US" sz="1100" dirty="0"/>
          </a:p>
        </p:txBody>
      </p:sp>
      <p:sp>
        <p:nvSpPr>
          <p:cNvPr id="59" name="TextBox 58"/>
          <p:cNvSpPr txBox="1"/>
          <p:nvPr/>
        </p:nvSpPr>
        <p:spPr>
          <a:xfrm>
            <a:off x="-172720" y="5532126"/>
            <a:ext cx="1036659" cy="270843"/>
          </a:xfrm>
          <a:prstGeom prst="rect">
            <a:avLst/>
          </a:prstGeom>
          <a:noFill/>
        </p:spPr>
        <p:txBody>
          <a:bodyPr wrap="square" lIns="101846" tIns="50923" rIns="101846" bIns="50923" rtlCol="0">
            <a:spAutoFit/>
          </a:bodyPr>
          <a:lstStyle/>
          <a:p>
            <a:pPr algn="r"/>
            <a:r>
              <a:rPr lang="en-US" sz="1100" b="1" dirty="0">
                <a:solidFill>
                  <a:schemeClr val="tx1">
                    <a:lumMod val="85000"/>
                    <a:lumOff val="15000"/>
                  </a:schemeClr>
                </a:solidFill>
                <a:latin typeface="Century Gothic" pitchFamily="34" charset="0"/>
              </a:rPr>
              <a:t>65 Min</a:t>
            </a:r>
            <a:endParaRPr lang="en-US" sz="1100" b="1" dirty="0">
              <a:solidFill>
                <a:schemeClr val="tx1">
                  <a:lumMod val="85000"/>
                  <a:lumOff val="15000"/>
                </a:schemeClr>
              </a:solidFill>
              <a:latin typeface="Century Gothic" pitchFamily="34" charset="0"/>
            </a:endParaRPr>
          </a:p>
        </p:txBody>
      </p:sp>
    </p:spTree>
    <p:extLst>
      <p:ext uri="{BB962C8B-B14F-4D97-AF65-F5344CB8AC3E}">
        <p14:creationId xmlns:p14="http://schemas.microsoft.com/office/powerpoint/2010/main" val="16305411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5257806" y="5458274"/>
            <a:ext cx="2293707" cy="4368361"/>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46" tIns="50923" rIns="101846" bIns="50923" rtlCol="0" anchor="ctr"/>
          <a:lstStyle/>
          <a:p>
            <a:pPr algn="ctr"/>
            <a:endParaRPr lang="en-US"/>
          </a:p>
        </p:txBody>
      </p:sp>
      <p:sp>
        <p:nvSpPr>
          <p:cNvPr id="32" name="Rectangle 31"/>
          <p:cNvSpPr/>
          <p:nvPr/>
        </p:nvSpPr>
        <p:spPr>
          <a:xfrm>
            <a:off x="943163" y="223847"/>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846" tIns="50923" rIns="101846" bIns="50923" rtlCol="0" anchor="ctr"/>
          <a:lstStyle/>
          <a:p>
            <a:pPr algn="ctr"/>
            <a:endParaRPr lang="en-US" dirty="0">
              <a:solidFill>
                <a:schemeClr val="bg1">
                  <a:lumMod val="50000"/>
                </a:schemeClr>
              </a:solidFill>
            </a:endParaRPr>
          </a:p>
        </p:txBody>
      </p:sp>
      <p:sp>
        <p:nvSpPr>
          <p:cNvPr id="75" name="TextBox 74"/>
          <p:cNvSpPr txBox="1"/>
          <p:nvPr/>
        </p:nvSpPr>
        <p:spPr>
          <a:xfrm>
            <a:off x="175339" y="1402261"/>
            <a:ext cx="2896545" cy="321627"/>
          </a:xfrm>
          <a:prstGeom prst="rect">
            <a:avLst/>
          </a:prstGeom>
          <a:noFill/>
        </p:spPr>
        <p:txBody>
          <a:bodyPr wrap="square" lIns="101846" tIns="50923" rIns="101846" bIns="50923" rtlCol="0">
            <a:spAutoFit/>
          </a:bodyPr>
          <a:lstStyle/>
          <a:p>
            <a:r>
              <a:rPr lang="en-US" sz="1400" b="1" dirty="0">
                <a:solidFill>
                  <a:schemeClr val="tx1">
                    <a:lumMod val="85000"/>
                    <a:lumOff val="15000"/>
                  </a:schemeClr>
                </a:solidFill>
                <a:latin typeface="Century Gothic" pitchFamily="34" charset="0"/>
              </a:rPr>
              <a:t>Hook</a:t>
            </a:r>
            <a:endParaRPr lang="en-US" sz="1400" b="1" dirty="0">
              <a:solidFill>
                <a:schemeClr val="tx1">
                  <a:lumMod val="85000"/>
                  <a:lumOff val="15000"/>
                </a:schemeClr>
              </a:solidFill>
              <a:latin typeface="Century Gothic" pitchFamily="34" charset="0"/>
            </a:endParaRPr>
          </a:p>
        </p:txBody>
      </p:sp>
      <p:sp>
        <p:nvSpPr>
          <p:cNvPr id="57" name="TextBox 56"/>
          <p:cNvSpPr txBox="1"/>
          <p:nvPr/>
        </p:nvSpPr>
        <p:spPr>
          <a:xfrm>
            <a:off x="4163245" y="1402270"/>
            <a:ext cx="1098956" cy="541687"/>
          </a:xfrm>
          <a:prstGeom prst="rect">
            <a:avLst/>
          </a:prstGeom>
          <a:noFill/>
        </p:spPr>
        <p:txBody>
          <a:bodyPr wrap="square" lIns="101846" tIns="50923" rIns="101846" bIns="50923" rtlCol="0">
            <a:spAutoFit/>
          </a:bodyPr>
          <a:lstStyle/>
          <a:p>
            <a:r>
              <a:rPr lang="en-US" sz="1400" b="1" dirty="0">
                <a:solidFill>
                  <a:schemeClr val="tx1">
                    <a:lumMod val="85000"/>
                    <a:lumOff val="15000"/>
                  </a:schemeClr>
                </a:solidFill>
                <a:latin typeface="Century Gothic" pitchFamily="34" charset="0"/>
              </a:rPr>
              <a:t>      </a:t>
            </a:r>
            <a:r>
              <a:rPr lang="en-US" sz="1400" b="1" dirty="0">
                <a:solidFill>
                  <a:schemeClr val="tx1">
                    <a:lumMod val="85000"/>
                    <a:lumOff val="15000"/>
                  </a:schemeClr>
                </a:solidFill>
                <a:latin typeface="Century Gothic" pitchFamily="34" charset="0"/>
              </a:rPr>
              <a:t>5</a:t>
            </a:r>
            <a:r>
              <a:rPr lang="en-US" sz="1400" b="1" dirty="0">
                <a:solidFill>
                  <a:schemeClr val="tx1">
                    <a:lumMod val="85000"/>
                    <a:lumOff val="15000"/>
                  </a:schemeClr>
                </a:solidFill>
                <a:latin typeface="Century Gothic" pitchFamily="34" charset="0"/>
              </a:rPr>
              <a:t> Minutes</a:t>
            </a:r>
            <a:endParaRPr lang="en-US" sz="1400" b="1" dirty="0">
              <a:solidFill>
                <a:schemeClr val="tx1">
                  <a:lumMod val="85000"/>
                  <a:lumOff val="15000"/>
                </a:schemeClr>
              </a:solidFill>
              <a:latin typeface="Century Gothic" pitchFamily="34" charset="0"/>
            </a:endParaRPr>
          </a:p>
        </p:txBody>
      </p:sp>
      <p:sp>
        <p:nvSpPr>
          <p:cNvPr id="27" name="TextBox 26"/>
          <p:cNvSpPr txBox="1"/>
          <p:nvPr/>
        </p:nvSpPr>
        <p:spPr>
          <a:xfrm>
            <a:off x="175339" y="5577170"/>
            <a:ext cx="2896545" cy="321627"/>
          </a:xfrm>
          <a:prstGeom prst="rect">
            <a:avLst/>
          </a:prstGeom>
          <a:noFill/>
        </p:spPr>
        <p:txBody>
          <a:bodyPr wrap="square" lIns="101846" tIns="50923" rIns="101846" bIns="50923" rtlCol="0">
            <a:spAutoFit/>
          </a:bodyPr>
          <a:lstStyle/>
          <a:p>
            <a:r>
              <a:rPr lang="en-US" sz="1400" b="1" dirty="0">
                <a:solidFill>
                  <a:schemeClr val="tx1">
                    <a:lumMod val="85000"/>
                    <a:lumOff val="15000"/>
                  </a:schemeClr>
                </a:solidFill>
                <a:latin typeface="Century Gothic" pitchFamily="34" charset="0"/>
              </a:rPr>
              <a:t>Mini-Lesson</a:t>
            </a:r>
            <a:endParaRPr lang="en-US" sz="1400" b="1" dirty="0">
              <a:solidFill>
                <a:schemeClr val="tx1">
                  <a:lumMod val="85000"/>
                  <a:lumOff val="15000"/>
                </a:schemeClr>
              </a:solidFill>
              <a:latin typeface="Century Gothic" pitchFamily="34" charset="0"/>
            </a:endParaRPr>
          </a:p>
        </p:txBody>
      </p:sp>
      <p:sp>
        <p:nvSpPr>
          <p:cNvPr id="29" name="TextBox 28"/>
          <p:cNvSpPr txBox="1"/>
          <p:nvPr/>
        </p:nvSpPr>
        <p:spPr>
          <a:xfrm>
            <a:off x="4206785" y="5577177"/>
            <a:ext cx="1098956" cy="541687"/>
          </a:xfrm>
          <a:prstGeom prst="rect">
            <a:avLst/>
          </a:prstGeom>
          <a:noFill/>
        </p:spPr>
        <p:txBody>
          <a:bodyPr wrap="square" lIns="101846" tIns="50923" rIns="101846" bIns="50923" rtlCol="0">
            <a:spAutoFit/>
          </a:bodyPr>
          <a:lstStyle/>
          <a:p>
            <a:r>
              <a:rPr lang="en-US" sz="1400" b="1" dirty="0">
                <a:solidFill>
                  <a:schemeClr val="tx1">
                    <a:lumMod val="85000"/>
                    <a:lumOff val="15000"/>
                  </a:schemeClr>
                </a:solidFill>
                <a:latin typeface="Century Gothic" pitchFamily="34" charset="0"/>
              </a:rPr>
              <a:t>     5</a:t>
            </a:r>
          </a:p>
          <a:p>
            <a:r>
              <a:rPr lang="en-US" sz="1400" b="1" dirty="0">
                <a:solidFill>
                  <a:schemeClr val="tx1">
                    <a:lumMod val="85000"/>
                    <a:lumOff val="15000"/>
                  </a:schemeClr>
                </a:solidFill>
                <a:latin typeface="Century Gothic" pitchFamily="34" charset="0"/>
              </a:rPr>
              <a:t>Minutes</a:t>
            </a:r>
            <a:endParaRPr lang="en-US" sz="1400" b="1" dirty="0">
              <a:solidFill>
                <a:schemeClr val="tx1">
                  <a:lumMod val="85000"/>
                  <a:lumOff val="15000"/>
                </a:schemeClr>
              </a:solidFill>
              <a:latin typeface="Century Gothic" pitchFamily="34" charset="0"/>
            </a:endParaRPr>
          </a:p>
        </p:txBody>
      </p:sp>
      <p:pic>
        <p:nvPicPr>
          <p:cNvPr id="33" name="Picture 32" descr="CitizenSchools.BW.jpg"/>
          <p:cNvPicPr>
            <a:picLocks noChangeAspect="1"/>
          </p:cNvPicPr>
          <p:nvPr/>
        </p:nvPicPr>
        <p:blipFill>
          <a:blip r:embed="rId2" cstate="print"/>
          <a:stretch>
            <a:fillRect/>
          </a:stretch>
        </p:blipFill>
        <p:spPr>
          <a:xfrm>
            <a:off x="5253230" y="239491"/>
            <a:ext cx="2290571" cy="634049"/>
          </a:xfrm>
          <a:prstGeom prst="rect">
            <a:avLst/>
          </a:prstGeom>
        </p:spPr>
      </p:pic>
      <p:cxnSp>
        <p:nvCxnSpPr>
          <p:cNvPr id="34" name="Straight Connector 33"/>
          <p:cNvCxnSpPr/>
          <p:nvPr/>
        </p:nvCxnSpPr>
        <p:spPr>
          <a:xfrm>
            <a:off x="236306" y="1688056"/>
            <a:ext cx="4902436"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25197" y="5873384"/>
            <a:ext cx="4924661"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5281751" y="1477109"/>
            <a:ext cx="2293707" cy="384048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46" tIns="50923" rIns="101846" bIns="50923" rtlCol="0" anchor="ctr"/>
          <a:lstStyle/>
          <a:p>
            <a:pPr algn="ctr"/>
            <a:endParaRPr lang="en-US"/>
          </a:p>
        </p:txBody>
      </p:sp>
      <p:pic>
        <p:nvPicPr>
          <p:cNvPr id="38" name="Picture 37" descr="Chat active 32x32.png"/>
          <p:cNvPicPr>
            <a:picLocks noChangeAspect="1"/>
          </p:cNvPicPr>
          <p:nvPr/>
        </p:nvPicPr>
        <p:blipFill>
          <a:blip r:embed="rId3" cstate="print"/>
          <a:stretch>
            <a:fillRect/>
          </a:stretch>
        </p:blipFill>
        <p:spPr>
          <a:xfrm>
            <a:off x="6886221" y="1472186"/>
            <a:ext cx="444105" cy="444105"/>
          </a:xfrm>
          <a:prstGeom prst="rect">
            <a:avLst/>
          </a:prstGeom>
        </p:spPr>
      </p:pic>
      <p:sp>
        <p:nvSpPr>
          <p:cNvPr id="40" name="TextBox 39"/>
          <p:cNvSpPr txBox="1"/>
          <p:nvPr/>
        </p:nvSpPr>
        <p:spPr>
          <a:xfrm>
            <a:off x="5370917" y="1547448"/>
            <a:ext cx="1873952" cy="321627"/>
          </a:xfrm>
          <a:prstGeom prst="rect">
            <a:avLst/>
          </a:prstGeom>
          <a:noFill/>
        </p:spPr>
        <p:txBody>
          <a:bodyPr wrap="square" lIns="101846" tIns="50923" rIns="101846" bIns="50923" rtlCol="0">
            <a:spAutoFit/>
          </a:bodyPr>
          <a:lstStyle/>
          <a:p>
            <a:r>
              <a:rPr lang="en-US" sz="1400" b="1" dirty="0">
                <a:solidFill>
                  <a:schemeClr val="tx1">
                    <a:lumMod val="65000"/>
                    <a:lumOff val="35000"/>
                  </a:schemeClr>
                </a:solidFill>
                <a:latin typeface="Century Gothic" pitchFamily="34" charset="0"/>
              </a:rPr>
              <a:t>Student Says…</a:t>
            </a:r>
            <a:endParaRPr lang="en-US" sz="1400" b="1" dirty="0">
              <a:solidFill>
                <a:schemeClr val="tx1">
                  <a:lumMod val="65000"/>
                  <a:lumOff val="35000"/>
                </a:schemeClr>
              </a:solidFill>
              <a:latin typeface="Century Gothic" pitchFamily="34" charset="0"/>
            </a:endParaRPr>
          </a:p>
        </p:txBody>
      </p:sp>
      <p:pic>
        <p:nvPicPr>
          <p:cNvPr id="39" name="Picture 38" descr="Zoom in 32x32.png"/>
          <p:cNvPicPr>
            <a:picLocks noChangeAspect="1"/>
          </p:cNvPicPr>
          <p:nvPr/>
        </p:nvPicPr>
        <p:blipFill>
          <a:blip r:embed="rId4" cstate="print"/>
          <a:stretch>
            <a:fillRect/>
          </a:stretch>
        </p:blipFill>
        <p:spPr>
          <a:xfrm>
            <a:off x="6983849" y="5568969"/>
            <a:ext cx="391526" cy="391525"/>
          </a:xfrm>
          <a:prstGeom prst="rect">
            <a:avLst/>
          </a:prstGeom>
        </p:spPr>
      </p:pic>
      <p:sp>
        <p:nvSpPr>
          <p:cNvPr id="41" name="TextBox 40"/>
          <p:cNvSpPr txBox="1"/>
          <p:nvPr/>
        </p:nvSpPr>
        <p:spPr>
          <a:xfrm>
            <a:off x="5349748" y="5590487"/>
            <a:ext cx="1809751" cy="321627"/>
          </a:xfrm>
          <a:prstGeom prst="rect">
            <a:avLst/>
          </a:prstGeom>
          <a:noFill/>
        </p:spPr>
        <p:txBody>
          <a:bodyPr wrap="square" lIns="101846" tIns="50923" rIns="101846" bIns="50923" rtlCol="0">
            <a:spAutoFit/>
          </a:bodyPr>
          <a:lstStyle/>
          <a:p>
            <a:r>
              <a:rPr lang="en-US" sz="1400" b="1" dirty="0">
                <a:solidFill>
                  <a:schemeClr val="tx1">
                    <a:lumMod val="65000"/>
                    <a:lumOff val="35000"/>
                  </a:schemeClr>
                </a:solidFill>
                <a:latin typeface="Century Gothic" pitchFamily="34" charset="0"/>
              </a:rPr>
              <a:t>Closer Look!</a:t>
            </a:r>
            <a:endParaRPr lang="en-US" sz="1400" b="1" dirty="0">
              <a:solidFill>
                <a:schemeClr val="tx1">
                  <a:lumMod val="65000"/>
                  <a:lumOff val="35000"/>
                </a:schemeClr>
              </a:solidFill>
              <a:latin typeface="Century Gothic" pitchFamily="34" charset="0"/>
            </a:endParaRPr>
          </a:p>
        </p:txBody>
      </p:sp>
      <p:sp>
        <p:nvSpPr>
          <p:cNvPr id="20" name="TextBox 19"/>
          <p:cNvSpPr txBox="1"/>
          <p:nvPr/>
        </p:nvSpPr>
        <p:spPr>
          <a:xfrm>
            <a:off x="148413" y="6007692"/>
            <a:ext cx="5042573" cy="2411201"/>
          </a:xfrm>
          <a:prstGeom prst="rect">
            <a:avLst/>
          </a:prstGeom>
          <a:noFill/>
        </p:spPr>
        <p:txBody>
          <a:bodyPr wrap="square" lIns="101846" tIns="50923" rIns="101846" bIns="50923" rtlCol="0">
            <a:spAutoFit/>
          </a:bodyPr>
          <a:lstStyle/>
          <a:p>
            <a:pPr>
              <a:buFont typeface="Wingdings" pitchFamily="2" charset="2"/>
              <a:buChar char="§"/>
            </a:pPr>
            <a:r>
              <a:rPr lang="en-US" sz="1000" b="1" dirty="0">
                <a:solidFill>
                  <a:schemeClr val="tx1">
                    <a:lumMod val="85000"/>
                    <a:lumOff val="15000"/>
                  </a:schemeClr>
                </a:solidFill>
                <a:latin typeface="Century Gothic" pitchFamily="34" charset="0"/>
              </a:rPr>
              <a:t> Objectives / Agenda: </a:t>
            </a:r>
            <a:r>
              <a:rPr lang="en-US" sz="1000" dirty="0">
                <a:solidFill>
                  <a:schemeClr val="tx1">
                    <a:lumMod val="85000"/>
                    <a:lumOff val="15000"/>
                  </a:schemeClr>
                </a:solidFill>
                <a:latin typeface="Century Gothic" pitchFamily="34" charset="0"/>
              </a:rPr>
              <a:t>Go over the schedule for the day, today the goal will be to have their final devices started.   </a:t>
            </a:r>
            <a:endParaRPr lang="en-US" sz="1000" b="1" dirty="0">
              <a:solidFill>
                <a:schemeClr val="tx1">
                  <a:lumMod val="85000"/>
                  <a:lumOff val="15000"/>
                </a:schemeClr>
              </a:solidFill>
              <a:latin typeface="Century Gothic" pitchFamily="34" charset="0"/>
            </a:endParaRP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Preview assessment: </a:t>
            </a:r>
            <a:r>
              <a:rPr lang="en-US" sz="1000" dirty="0">
                <a:solidFill>
                  <a:schemeClr val="tx1">
                    <a:lumMod val="85000"/>
                    <a:lumOff val="15000"/>
                  </a:schemeClr>
                </a:solidFill>
                <a:latin typeface="Century Gothic" pitchFamily="34" charset="0"/>
              </a:rPr>
              <a:t>Today’s assessment will be a very quick exit ticket. </a:t>
            </a:r>
            <a:endParaRPr lang="en-US" sz="1000" b="1" dirty="0">
              <a:solidFill>
                <a:schemeClr val="tx1">
                  <a:lumMod val="85000"/>
                  <a:lumOff val="15000"/>
                </a:schemeClr>
              </a:solidFill>
              <a:latin typeface="Century Gothic" pitchFamily="34" charset="0"/>
            </a:endParaRP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Direct Teach/Connections: </a:t>
            </a:r>
            <a:r>
              <a:rPr lang="en-US" sz="1000" dirty="0">
                <a:solidFill>
                  <a:schemeClr val="tx1">
                    <a:lumMod val="85000"/>
                    <a:lumOff val="15000"/>
                  </a:schemeClr>
                </a:solidFill>
                <a:latin typeface="Century Gothic" pitchFamily="34" charset="0"/>
              </a:rPr>
              <a:t>Remind the students about safety and that we need to use our time wisely, there is only this week and next to finalize construction on the devices. </a:t>
            </a:r>
            <a:r>
              <a:rPr lang="en-US" sz="1000" dirty="0">
                <a:solidFill>
                  <a:schemeClr val="tx1">
                    <a:lumMod val="85000"/>
                    <a:lumOff val="15000"/>
                  </a:schemeClr>
                </a:solidFill>
                <a:latin typeface="Century Gothic" pitchFamily="34" charset="0"/>
              </a:rPr>
              <a:t>Everyone on the team has a different role, and these roles will be very important for these final two lessons. Only by working together and filling their roles will they be able to finish. Be sure to share your progress with one another and plan accordingly dependent on the teammates progress. </a:t>
            </a:r>
          </a:p>
          <a:p>
            <a:pPr>
              <a:buFont typeface="Wingdings" pitchFamily="2" charset="2"/>
              <a:buChar char="§"/>
            </a:pPr>
            <a:endParaRPr lang="en-US" sz="1000" dirty="0">
              <a:solidFill>
                <a:schemeClr val="tx1">
                  <a:lumMod val="85000"/>
                  <a:lumOff val="15000"/>
                </a:schemeClr>
              </a:solidFill>
              <a:latin typeface="Century Gothic" pitchFamily="34" charset="0"/>
            </a:endParaRPr>
          </a:p>
          <a:p>
            <a:endParaRPr lang="en-US" sz="1000" b="1" dirty="0">
              <a:solidFill>
                <a:schemeClr val="tx1">
                  <a:lumMod val="85000"/>
                  <a:lumOff val="15000"/>
                </a:schemeClr>
              </a:solidFill>
              <a:latin typeface="Century Gothic" pitchFamily="34" charset="0"/>
            </a:endParaRPr>
          </a:p>
          <a:p>
            <a:endParaRPr lang="en-US" sz="1000" b="1" dirty="0">
              <a:solidFill>
                <a:schemeClr val="tx1">
                  <a:lumMod val="85000"/>
                  <a:lumOff val="15000"/>
                </a:schemeClr>
              </a:solidFill>
              <a:latin typeface="Century Gothic" pitchFamily="34" charset="0"/>
            </a:endParaRPr>
          </a:p>
        </p:txBody>
      </p:sp>
      <p:pic>
        <p:nvPicPr>
          <p:cNvPr id="21" name="Picture 20" descr="icons square-14.png"/>
          <p:cNvPicPr>
            <a:picLocks noChangeAspect="1"/>
          </p:cNvPicPr>
          <p:nvPr/>
        </p:nvPicPr>
        <p:blipFill>
          <a:blip r:embed="rId5" cstate="print"/>
          <a:stretch>
            <a:fillRect/>
          </a:stretch>
        </p:blipFill>
        <p:spPr>
          <a:xfrm>
            <a:off x="4" y="6"/>
            <a:ext cx="1055914" cy="1121616"/>
          </a:xfrm>
          <a:prstGeom prst="rect">
            <a:avLst/>
          </a:prstGeom>
        </p:spPr>
      </p:pic>
      <p:sp>
        <p:nvSpPr>
          <p:cNvPr id="22" name="TextBox 21"/>
          <p:cNvSpPr txBox="1"/>
          <p:nvPr/>
        </p:nvSpPr>
        <p:spPr>
          <a:xfrm>
            <a:off x="930894" y="305788"/>
            <a:ext cx="3743848" cy="595319"/>
          </a:xfrm>
          <a:prstGeom prst="rect">
            <a:avLst/>
          </a:prstGeom>
          <a:noFill/>
        </p:spPr>
        <p:txBody>
          <a:bodyPr wrap="square" lIns="101846" tIns="50923" rIns="101846" bIns="50923"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a:t>
            </a:r>
            <a:r>
              <a:rPr lang="en-US" sz="1600" b="1" dirty="0">
                <a:solidFill>
                  <a:schemeClr val="tx1">
                    <a:lumMod val="85000"/>
                    <a:lumOff val="15000"/>
                  </a:schemeClr>
                </a:solidFill>
                <a:latin typeface="Century Gothic" pitchFamily="34" charset="0"/>
              </a:rPr>
              <a:t>7</a:t>
            </a:r>
            <a:r>
              <a:rPr lang="en-US" sz="1600" b="1" dirty="0">
                <a:solidFill>
                  <a:schemeClr val="tx1">
                    <a:lumMod val="85000"/>
                    <a:lumOff val="15000"/>
                  </a:schemeClr>
                </a:solidFill>
                <a:latin typeface="Century Gothic" pitchFamily="34" charset="0"/>
              </a:rPr>
              <a:t> </a:t>
            </a:r>
            <a:r>
              <a:rPr lang="en-US" sz="1300" dirty="0">
                <a:solidFill>
                  <a:schemeClr val="tx1">
                    <a:lumMod val="85000"/>
                    <a:lumOff val="15000"/>
                  </a:schemeClr>
                </a:solidFill>
                <a:latin typeface="Century Gothic" pitchFamily="34" charset="0"/>
              </a:rPr>
              <a:t>– page 2</a:t>
            </a:r>
            <a:endParaRPr lang="en-US" sz="1300" b="1" dirty="0">
              <a:solidFill>
                <a:schemeClr val="tx1">
                  <a:lumMod val="85000"/>
                  <a:lumOff val="15000"/>
                </a:schemeClr>
              </a:solidFill>
              <a:latin typeface="Century Gothic" pitchFamily="34" charset="0"/>
            </a:endParaRPr>
          </a:p>
        </p:txBody>
      </p:sp>
      <p:sp>
        <p:nvSpPr>
          <p:cNvPr id="23" name="TextBox 22"/>
          <p:cNvSpPr txBox="1"/>
          <p:nvPr/>
        </p:nvSpPr>
        <p:spPr>
          <a:xfrm>
            <a:off x="5486402" y="1951466"/>
            <a:ext cx="2018371" cy="1963614"/>
          </a:xfrm>
          <a:prstGeom prst="rect">
            <a:avLst/>
          </a:prstGeom>
          <a:noFill/>
        </p:spPr>
        <p:txBody>
          <a:bodyPr wrap="square" lIns="101846" tIns="50923" rIns="101846" bIns="50923" rtlCol="0">
            <a:spAutoFit/>
          </a:bodyPr>
          <a:lstStyle/>
          <a:p>
            <a:r>
              <a:rPr lang="en-US" sz="1200" dirty="0"/>
              <a:t>“I wasn’t here last week”</a:t>
            </a:r>
          </a:p>
          <a:p>
            <a:r>
              <a:rPr lang="en-US" sz="1200" i="1" dirty="0"/>
              <a:t>Absent students are a great source for demonstrating proper team-work skills. Have the other members of their teammates fill them in on what construction steps took place, what needs to happen this week and how they can help out. </a:t>
            </a:r>
            <a:endParaRPr lang="en-US" sz="1200" i="1" dirty="0"/>
          </a:p>
        </p:txBody>
      </p:sp>
      <p:sp>
        <p:nvSpPr>
          <p:cNvPr id="25" name="TextBox 24"/>
          <p:cNvSpPr txBox="1"/>
          <p:nvPr/>
        </p:nvSpPr>
        <p:spPr>
          <a:xfrm>
            <a:off x="196953" y="1041015"/>
            <a:ext cx="7315201" cy="507832"/>
          </a:xfrm>
          <a:prstGeom prst="rect">
            <a:avLst/>
          </a:prstGeom>
          <a:noFill/>
          <a:ln>
            <a:noFill/>
          </a:ln>
        </p:spPr>
        <p:txBody>
          <a:bodyPr wrap="square" lIns="101846" tIns="50923" rIns="101846" bIns="50923" rtlCol="0">
            <a:spAutoFit/>
          </a:bodyPr>
          <a:lstStyle/>
          <a:p>
            <a:pPr>
              <a:buFont typeface="Wingdings" pitchFamily="2" charset="2"/>
              <a:buChar char="§"/>
            </a:pPr>
            <a:r>
              <a:rPr lang="en-US" sz="1300" dirty="0"/>
              <a:t>Objective: </a:t>
            </a:r>
            <a:r>
              <a:rPr lang="en-US" sz="1300" dirty="0">
                <a:solidFill>
                  <a:schemeClr val="tx1">
                    <a:lumMod val="85000"/>
                    <a:lumOff val="15000"/>
                  </a:schemeClr>
                </a:solidFill>
                <a:latin typeface="Century Gothic" pitchFamily="34" charset="0"/>
              </a:rPr>
              <a:t>Assume shared responsibility for collaborative work </a:t>
            </a:r>
          </a:p>
          <a:p>
            <a:endParaRPr lang="en-US" sz="1300" dirty="0">
              <a:solidFill>
                <a:schemeClr val="tx1">
                  <a:lumMod val="85000"/>
                  <a:lumOff val="15000"/>
                </a:schemeClr>
              </a:solidFill>
              <a:latin typeface="Century Gothic" pitchFamily="34" charset="0"/>
            </a:endParaRPr>
          </a:p>
        </p:txBody>
      </p:sp>
      <p:sp>
        <p:nvSpPr>
          <p:cNvPr id="26" name="TextBox 25"/>
          <p:cNvSpPr txBox="1"/>
          <p:nvPr/>
        </p:nvSpPr>
        <p:spPr>
          <a:xfrm>
            <a:off x="5267960" y="6084855"/>
            <a:ext cx="2331720" cy="2522229"/>
          </a:xfrm>
          <a:prstGeom prst="rect">
            <a:avLst/>
          </a:prstGeom>
          <a:noFill/>
        </p:spPr>
        <p:txBody>
          <a:bodyPr wrap="square" lIns="101846" tIns="50923" rIns="101846" bIns="50923" rtlCol="0">
            <a:spAutoFit/>
          </a:bodyPr>
          <a:lstStyle/>
          <a:p>
            <a:r>
              <a:rPr lang="en-US" sz="1200" dirty="0"/>
              <a:t>The students should have a good amount of momentum from the previous week. We’ll want to maintain that (and maximize our construction time today,) which is why it is unlikely we will need much of a Hook Activity this week. If you expect the students in your classroom will need more of an energetic or topic-relevant start, feel free to have them build small objects out of paper similar to last week. </a:t>
            </a:r>
            <a:endParaRPr lang="en-US" sz="1200" dirty="0"/>
          </a:p>
        </p:txBody>
      </p:sp>
      <p:sp>
        <p:nvSpPr>
          <p:cNvPr id="3" name="Rectangle 2"/>
          <p:cNvSpPr/>
          <p:nvPr/>
        </p:nvSpPr>
        <p:spPr>
          <a:xfrm>
            <a:off x="259080" y="1927864"/>
            <a:ext cx="4836160" cy="1286506"/>
          </a:xfrm>
          <a:prstGeom prst="rect">
            <a:avLst/>
          </a:prstGeom>
        </p:spPr>
        <p:txBody>
          <a:bodyPr wrap="square" lIns="101846" tIns="50923" rIns="101846" bIns="50923">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The students will very likely be excited to continue building their devices, utilize that energy to get them straight to work. </a:t>
            </a:r>
          </a:p>
          <a:p>
            <a:pPr>
              <a:buFont typeface="Wingdings" pitchFamily="2" charset="2"/>
              <a:buChar char="§"/>
            </a:pPr>
            <a:r>
              <a:rPr lang="en-US" sz="1100" dirty="0">
                <a:solidFill>
                  <a:schemeClr val="tx1">
                    <a:lumMod val="85000"/>
                    <a:lumOff val="15000"/>
                  </a:schemeClr>
                </a:solidFill>
                <a:latin typeface="Century Gothic" pitchFamily="34" charset="0"/>
              </a:rPr>
              <a:t>Have them help you set up the space, get out their prototypes, equipment, raw materials, etc. </a:t>
            </a:r>
          </a:p>
          <a:p>
            <a:pPr>
              <a:buFont typeface="Wingdings" pitchFamily="2" charset="2"/>
              <a:buChar char="§"/>
            </a:pPr>
            <a:r>
              <a:rPr lang="en-US" sz="1100" dirty="0">
                <a:solidFill>
                  <a:schemeClr val="tx1">
                    <a:lumMod val="85000"/>
                    <a:lumOff val="15000"/>
                  </a:schemeClr>
                </a:solidFill>
                <a:latin typeface="Century Gothic" pitchFamily="34" charset="0"/>
              </a:rPr>
              <a:t>Essentially, the goal today is to get them up and running, working on construction as quickly as possible. We want to maximize their time so they can finish before competition day</a:t>
            </a:r>
            <a:r>
              <a:rPr lang="en-US" sz="1100">
                <a:solidFill>
                  <a:schemeClr val="tx1">
                    <a:lumMod val="85000"/>
                    <a:lumOff val="15000"/>
                  </a:schemeClr>
                </a:solidFill>
                <a:latin typeface="Century Gothic" pitchFamily="34" charset="0"/>
              </a:rPr>
              <a:t>. </a:t>
            </a:r>
            <a:endParaRPr lang="en-US" sz="1100" dirty="0"/>
          </a:p>
        </p:txBody>
      </p:sp>
    </p:spTree>
    <p:extLst>
      <p:ext uri="{BB962C8B-B14F-4D97-AF65-F5344CB8AC3E}">
        <p14:creationId xmlns:p14="http://schemas.microsoft.com/office/powerpoint/2010/main" val="2518260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943163" y="223847"/>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846" tIns="50923" rIns="101846" bIns="50923" rtlCol="0" anchor="ctr"/>
          <a:lstStyle/>
          <a:p>
            <a:pPr algn="ctr"/>
            <a:endParaRPr lang="en-US" dirty="0">
              <a:solidFill>
                <a:schemeClr val="bg1">
                  <a:lumMod val="50000"/>
                </a:schemeClr>
              </a:solidFill>
            </a:endParaRPr>
          </a:p>
        </p:txBody>
      </p:sp>
      <p:sp>
        <p:nvSpPr>
          <p:cNvPr id="75" name="TextBox 74"/>
          <p:cNvSpPr txBox="1"/>
          <p:nvPr/>
        </p:nvSpPr>
        <p:spPr>
          <a:xfrm>
            <a:off x="175336" y="1408698"/>
            <a:ext cx="3279068" cy="321627"/>
          </a:xfrm>
          <a:prstGeom prst="rect">
            <a:avLst/>
          </a:prstGeom>
          <a:noFill/>
        </p:spPr>
        <p:txBody>
          <a:bodyPr wrap="square" lIns="101846" tIns="50923" rIns="101846" bIns="50923" rtlCol="0">
            <a:spAutoFit/>
          </a:bodyPr>
          <a:lstStyle/>
          <a:p>
            <a:r>
              <a:rPr lang="en-US" sz="1400" b="1" dirty="0">
                <a:solidFill>
                  <a:schemeClr val="tx1">
                    <a:lumMod val="85000"/>
                    <a:lumOff val="15000"/>
                  </a:schemeClr>
                </a:solidFill>
                <a:latin typeface="Century Gothic" pitchFamily="34" charset="0"/>
              </a:rPr>
              <a:t>Activity 1 Construction	</a:t>
            </a:r>
            <a:endParaRPr lang="en-US" sz="1400" b="1" dirty="0">
              <a:solidFill>
                <a:schemeClr val="tx1">
                  <a:lumMod val="85000"/>
                  <a:lumOff val="15000"/>
                </a:schemeClr>
              </a:solidFill>
              <a:latin typeface="Century Gothic" pitchFamily="34" charset="0"/>
            </a:endParaRPr>
          </a:p>
        </p:txBody>
      </p:sp>
      <p:sp>
        <p:nvSpPr>
          <p:cNvPr id="58" name="TextBox 57"/>
          <p:cNvSpPr txBox="1"/>
          <p:nvPr/>
        </p:nvSpPr>
        <p:spPr>
          <a:xfrm>
            <a:off x="172725" y="5532126"/>
            <a:ext cx="3969948" cy="541687"/>
          </a:xfrm>
          <a:prstGeom prst="rect">
            <a:avLst/>
          </a:prstGeom>
          <a:noFill/>
        </p:spPr>
        <p:txBody>
          <a:bodyPr wrap="square" lIns="101846" tIns="50923" rIns="101846" bIns="50923" rtlCol="0">
            <a:spAutoFit/>
          </a:bodyPr>
          <a:lstStyle/>
          <a:p>
            <a:r>
              <a:rPr lang="en-US" sz="1400" b="1" dirty="0">
                <a:solidFill>
                  <a:schemeClr val="tx1">
                    <a:lumMod val="85000"/>
                    <a:lumOff val="15000"/>
                  </a:schemeClr>
                </a:solidFill>
                <a:latin typeface="Century Gothic" pitchFamily="34" charset="0"/>
              </a:rPr>
              <a:t>Activity </a:t>
            </a:r>
            <a:r>
              <a:rPr lang="en-US" sz="1400" b="1" dirty="0">
                <a:solidFill>
                  <a:schemeClr val="tx1">
                    <a:lumMod val="85000"/>
                    <a:lumOff val="15000"/>
                  </a:schemeClr>
                </a:solidFill>
                <a:latin typeface="Century Gothic" pitchFamily="34" charset="0"/>
              </a:rPr>
              <a:t>2 </a:t>
            </a:r>
            <a:r>
              <a:rPr lang="en-US" sz="1400" b="1" dirty="0">
                <a:solidFill>
                  <a:schemeClr val="tx1">
                    <a:lumMod val="85000"/>
                    <a:lumOff val="15000"/>
                  </a:schemeClr>
                </a:solidFill>
                <a:latin typeface="Century Gothic" pitchFamily="34" charset="0"/>
              </a:rPr>
              <a:t>Journaling</a:t>
            </a:r>
            <a:endParaRPr lang="en-US" sz="1400" b="1" dirty="0">
              <a:solidFill>
                <a:schemeClr val="tx1">
                  <a:lumMod val="85000"/>
                  <a:lumOff val="15000"/>
                </a:schemeClr>
              </a:solidFill>
              <a:latin typeface="Century Gothic" pitchFamily="34" charset="0"/>
            </a:endParaRPr>
          </a:p>
          <a:p>
            <a:endParaRPr lang="en-US" sz="1400" b="1" dirty="0">
              <a:solidFill>
                <a:schemeClr val="tx1">
                  <a:lumMod val="85000"/>
                  <a:lumOff val="15000"/>
                </a:schemeClr>
              </a:solidFill>
              <a:latin typeface="Century Gothic" pitchFamily="34" charset="0"/>
            </a:endParaRPr>
          </a:p>
        </p:txBody>
      </p:sp>
      <p:sp>
        <p:nvSpPr>
          <p:cNvPr id="21" name="TextBox 20"/>
          <p:cNvSpPr txBox="1"/>
          <p:nvPr/>
        </p:nvSpPr>
        <p:spPr>
          <a:xfrm>
            <a:off x="4163245" y="1408705"/>
            <a:ext cx="1098956" cy="541687"/>
          </a:xfrm>
          <a:prstGeom prst="rect">
            <a:avLst/>
          </a:prstGeom>
          <a:noFill/>
        </p:spPr>
        <p:txBody>
          <a:bodyPr wrap="square" lIns="101846" tIns="50923" rIns="101846" bIns="50923" rtlCol="0">
            <a:spAutoFit/>
          </a:bodyPr>
          <a:lstStyle/>
          <a:p>
            <a:r>
              <a:rPr lang="en-US" sz="1400" b="1" dirty="0">
                <a:solidFill>
                  <a:schemeClr val="tx1">
                    <a:lumMod val="85000"/>
                    <a:lumOff val="15000"/>
                  </a:schemeClr>
                </a:solidFill>
                <a:latin typeface="Century Gothic" pitchFamily="34" charset="0"/>
              </a:rPr>
              <a:t>     </a:t>
            </a:r>
            <a:r>
              <a:rPr lang="en-US" sz="1400" b="1" dirty="0">
                <a:solidFill>
                  <a:schemeClr val="tx1">
                    <a:lumMod val="85000"/>
                    <a:lumOff val="15000"/>
                  </a:schemeClr>
                </a:solidFill>
                <a:latin typeface="Century Gothic" pitchFamily="34" charset="0"/>
              </a:rPr>
              <a:t>6</a:t>
            </a:r>
            <a:r>
              <a:rPr lang="en-US" sz="1400" b="1" dirty="0">
                <a:solidFill>
                  <a:schemeClr val="tx1">
                    <a:lumMod val="85000"/>
                    <a:lumOff val="15000"/>
                  </a:schemeClr>
                </a:solidFill>
                <a:latin typeface="Century Gothic" pitchFamily="34" charset="0"/>
              </a:rPr>
              <a:t>5 Minutes</a:t>
            </a:r>
            <a:endParaRPr lang="en-US" sz="1400" b="1" dirty="0">
              <a:solidFill>
                <a:schemeClr val="tx1">
                  <a:lumMod val="85000"/>
                  <a:lumOff val="15000"/>
                </a:schemeClr>
              </a:solidFill>
              <a:latin typeface="Century Gothic" pitchFamily="34" charset="0"/>
            </a:endParaRPr>
          </a:p>
        </p:txBody>
      </p:sp>
      <p:sp>
        <p:nvSpPr>
          <p:cNvPr id="22" name="TextBox 21"/>
          <p:cNvSpPr txBox="1"/>
          <p:nvPr/>
        </p:nvSpPr>
        <p:spPr>
          <a:xfrm>
            <a:off x="4231645" y="5532126"/>
            <a:ext cx="1098956" cy="541687"/>
          </a:xfrm>
          <a:prstGeom prst="rect">
            <a:avLst/>
          </a:prstGeom>
          <a:noFill/>
        </p:spPr>
        <p:txBody>
          <a:bodyPr wrap="square" lIns="101846" tIns="50923" rIns="101846" bIns="50923" rtlCol="0">
            <a:spAutoFit/>
          </a:bodyPr>
          <a:lstStyle/>
          <a:p>
            <a:r>
              <a:rPr lang="en-US" sz="1400" b="1" dirty="0">
                <a:solidFill>
                  <a:schemeClr val="tx1">
                    <a:lumMod val="85000"/>
                    <a:lumOff val="15000"/>
                  </a:schemeClr>
                </a:solidFill>
                <a:latin typeface="Century Gothic" pitchFamily="34" charset="0"/>
              </a:rPr>
              <a:t>15    Minutes</a:t>
            </a:r>
            <a:endParaRPr lang="en-US" sz="1400" b="1" dirty="0">
              <a:solidFill>
                <a:schemeClr val="tx1">
                  <a:lumMod val="85000"/>
                  <a:lumOff val="15000"/>
                </a:schemeClr>
              </a:solidFill>
              <a:latin typeface="Century Gothic" pitchFamily="34" charset="0"/>
            </a:endParaRPr>
          </a:p>
        </p:txBody>
      </p:sp>
      <p:pic>
        <p:nvPicPr>
          <p:cNvPr id="31" name="Picture 30" descr="CitizenSchools.BW.jpg"/>
          <p:cNvPicPr>
            <a:picLocks noChangeAspect="1"/>
          </p:cNvPicPr>
          <p:nvPr/>
        </p:nvPicPr>
        <p:blipFill>
          <a:blip r:embed="rId2" cstate="print"/>
          <a:stretch>
            <a:fillRect/>
          </a:stretch>
        </p:blipFill>
        <p:spPr>
          <a:xfrm>
            <a:off x="5253230" y="239491"/>
            <a:ext cx="2290571" cy="634049"/>
          </a:xfrm>
          <a:prstGeom prst="rect">
            <a:avLst/>
          </a:prstGeom>
        </p:spPr>
      </p:pic>
      <p:sp>
        <p:nvSpPr>
          <p:cNvPr id="40" name="Rectangle 39"/>
          <p:cNvSpPr/>
          <p:nvPr/>
        </p:nvSpPr>
        <p:spPr>
          <a:xfrm>
            <a:off x="5257806" y="1250957"/>
            <a:ext cx="2293707" cy="4092575"/>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46" tIns="50923" rIns="101846" bIns="50923" rtlCol="0" anchor="ctr"/>
          <a:lstStyle/>
          <a:p>
            <a:pPr algn="ctr"/>
            <a:endParaRPr lang="en-US"/>
          </a:p>
        </p:txBody>
      </p:sp>
      <p:sp>
        <p:nvSpPr>
          <p:cNvPr id="41" name="Rectangle 40"/>
          <p:cNvSpPr/>
          <p:nvPr/>
        </p:nvSpPr>
        <p:spPr>
          <a:xfrm>
            <a:off x="5257806" y="5464175"/>
            <a:ext cx="2293707" cy="4362450"/>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46" tIns="50923" rIns="101846" bIns="50923" rtlCol="0" anchor="ctr"/>
          <a:lstStyle/>
          <a:p>
            <a:pPr algn="ctr"/>
            <a:endParaRPr lang="en-US"/>
          </a:p>
        </p:txBody>
      </p:sp>
      <p:sp>
        <p:nvSpPr>
          <p:cNvPr id="42" name="TextBox 41"/>
          <p:cNvSpPr txBox="1"/>
          <p:nvPr/>
        </p:nvSpPr>
        <p:spPr>
          <a:xfrm>
            <a:off x="5366166" y="5614983"/>
            <a:ext cx="1809751" cy="321627"/>
          </a:xfrm>
          <a:prstGeom prst="rect">
            <a:avLst/>
          </a:prstGeom>
          <a:noFill/>
        </p:spPr>
        <p:txBody>
          <a:bodyPr wrap="square" lIns="101846" tIns="50923" rIns="101846" bIns="50923" rtlCol="0">
            <a:spAutoFit/>
          </a:bodyPr>
          <a:lstStyle/>
          <a:p>
            <a:r>
              <a:rPr lang="en-US" sz="1400" b="1" dirty="0">
                <a:solidFill>
                  <a:schemeClr val="tx1">
                    <a:lumMod val="65000"/>
                    <a:lumOff val="35000"/>
                  </a:schemeClr>
                </a:solidFill>
                <a:latin typeface="Century Gothic" pitchFamily="34" charset="0"/>
              </a:rPr>
              <a:t>Additional Notes</a:t>
            </a:r>
            <a:endParaRPr lang="en-US" sz="1400" b="1" dirty="0">
              <a:solidFill>
                <a:schemeClr val="tx1">
                  <a:lumMod val="65000"/>
                  <a:lumOff val="35000"/>
                </a:schemeClr>
              </a:solidFill>
              <a:latin typeface="Century Gothic" pitchFamily="34" charset="0"/>
            </a:endParaRPr>
          </a:p>
        </p:txBody>
      </p:sp>
      <p:pic>
        <p:nvPicPr>
          <p:cNvPr id="43" name="Picture 42" descr="Pie chart 32x32.png"/>
          <p:cNvPicPr>
            <a:picLocks noChangeAspect="1"/>
          </p:cNvPicPr>
          <p:nvPr/>
        </p:nvPicPr>
        <p:blipFill>
          <a:blip r:embed="rId3" cstate="print"/>
          <a:stretch>
            <a:fillRect/>
          </a:stretch>
        </p:blipFill>
        <p:spPr>
          <a:xfrm>
            <a:off x="7021534" y="1371474"/>
            <a:ext cx="393844" cy="393843"/>
          </a:xfrm>
          <a:prstGeom prst="rect">
            <a:avLst/>
          </a:prstGeom>
        </p:spPr>
      </p:pic>
      <p:pic>
        <p:nvPicPr>
          <p:cNvPr id="45" name="Picture 44" descr="Document 32x32.png"/>
          <p:cNvPicPr>
            <a:picLocks noChangeAspect="1"/>
          </p:cNvPicPr>
          <p:nvPr/>
        </p:nvPicPr>
        <p:blipFill>
          <a:blip r:embed="rId4" cstate="print"/>
          <a:stretch>
            <a:fillRect/>
          </a:stretch>
        </p:blipFill>
        <p:spPr>
          <a:xfrm>
            <a:off x="7031810" y="5575962"/>
            <a:ext cx="393844" cy="393843"/>
          </a:xfrm>
          <a:prstGeom prst="rect">
            <a:avLst/>
          </a:prstGeom>
        </p:spPr>
      </p:pic>
      <p:sp>
        <p:nvSpPr>
          <p:cNvPr id="46" name="TextBox 45"/>
          <p:cNvSpPr txBox="1"/>
          <p:nvPr/>
        </p:nvSpPr>
        <p:spPr>
          <a:xfrm>
            <a:off x="5381804" y="1413912"/>
            <a:ext cx="1809751" cy="321627"/>
          </a:xfrm>
          <a:prstGeom prst="rect">
            <a:avLst/>
          </a:prstGeom>
          <a:noFill/>
        </p:spPr>
        <p:txBody>
          <a:bodyPr wrap="square" lIns="101846" tIns="50923" rIns="101846" bIns="50923" rtlCol="0">
            <a:spAutoFit/>
          </a:bodyPr>
          <a:lstStyle/>
          <a:p>
            <a:r>
              <a:rPr lang="en-US" sz="1400" b="1" dirty="0">
                <a:solidFill>
                  <a:schemeClr val="tx1">
                    <a:lumMod val="65000"/>
                    <a:lumOff val="35000"/>
                  </a:schemeClr>
                </a:solidFill>
                <a:latin typeface="Century Gothic" pitchFamily="34" charset="0"/>
              </a:rPr>
              <a:t>Missing Parts…</a:t>
            </a:r>
            <a:endParaRPr lang="en-US" sz="1400" b="1" dirty="0">
              <a:solidFill>
                <a:schemeClr val="tx1">
                  <a:lumMod val="65000"/>
                  <a:lumOff val="35000"/>
                </a:schemeClr>
              </a:solidFill>
              <a:latin typeface="Century Gothic" pitchFamily="34" charset="0"/>
            </a:endParaRPr>
          </a:p>
        </p:txBody>
      </p:sp>
      <p:cxnSp>
        <p:nvCxnSpPr>
          <p:cNvPr id="47" name="Straight Connector 46"/>
          <p:cNvCxnSpPr/>
          <p:nvPr/>
        </p:nvCxnSpPr>
        <p:spPr>
          <a:xfrm>
            <a:off x="236303" y="1694492"/>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59082" y="5783580"/>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8" name="Picture 17" descr="icons square-14.png"/>
          <p:cNvPicPr>
            <a:picLocks noChangeAspect="1"/>
          </p:cNvPicPr>
          <p:nvPr/>
        </p:nvPicPr>
        <p:blipFill>
          <a:blip r:embed="rId5" cstate="print"/>
          <a:stretch>
            <a:fillRect/>
          </a:stretch>
        </p:blipFill>
        <p:spPr>
          <a:xfrm>
            <a:off x="4" y="6"/>
            <a:ext cx="1055914" cy="1121616"/>
          </a:xfrm>
          <a:prstGeom prst="rect">
            <a:avLst/>
          </a:prstGeom>
        </p:spPr>
      </p:pic>
      <p:sp>
        <p:nvSpPr>
          <p:cNvPr id="19" name="TextBox 18"/>
          <p:cNvSpPr txBox="1"/>
          <p:nvPr/>
        </p:nvSpPr>
        <p:spPr>
          <a:xfrm>
            <a:off x="930894" y="305788"/>
            <a:ext cx="3743848" cy="595319"/>
          </a:xfrm>
          <a:prstGeom prst="rect">
            <a:avLst/>
          </a:prstGeom>
          <a:noFill/>
        </p:spPr>
        <p:txBody>
          <a:bodyPr wrap="square" lIns="101846" tIns="50923" rIns="101846" bIns="50923"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7 </a:t>
            </a:r>
            <a:r>
              <a:rPr lang="en-US" sz="1300" dirty="0">
                <a:solidFill>
                  <a:schemeClr val="tx1">
                    <a:lumMod val="85000"/>
                    <a:lumOff val="15000"/>
                  </a:schemeClr>
                </a:solidFill>
                <a:latin typeface="Century Gothic" pitchFamily="34" charset="0"/>
              </a:rPr>
              <a:t>– page 3</a:t>
            </a:r>
            <a:endParaRPr lang="en-US" sz="1300" b="1" dirty="0">
              <a:solidFill>
                <a:schemeClr val="tx1">
                  <a:lumMod val="85000"/>
                  <a:lumOff val="15000"/>
                </a:schemeClr>
              </a:solidFill>
              <a:latin typeface="Century Gothic" pitchFamily="34" charset="0"/>
            </a:endParaRPr>
          </a:p>
        </p:txBody>
      </p:sp>
      <p:sp>
        <p:nvSpPr>
          <p:cNvPr id="23" name="TextBox 22"/>
          <p:cNvSpPr txBox="1"/>
          <p:nvPr/>
        </p:nvSpPr>
        <p:spPr>
          <a:xfrm>
            <a:off x="5267960" y="6084852"/>
            <a:ext cx="2331720" cy="1963614"/>
          </a:xfrm>
          <a:prstGeom prst="rect">
            <a:avLst/>
          </a:prstGeom>
          <a:noFill/>
        </p:spPr>
        <p:txBody>
          <a:bodyPr wrap="square" lIns="101846" tIns="50923" rIns="101846" bIns="50923" rtlCol="0">
            <a:spAutoFit/>
          </a:bodyPr>
          <a:lstStyle/>
          <a:p>
            <a:r>
              <a:rPr lang="en-US" sz="1200" dirty="0"/>
              <a:t>The requirements of the construction activity will change dramatically from year to year. Understand the rules of this years’ Challenge and your students’ proposed solutions so you can prepare the space, resources and yourself to best support the construction of the devices. </a:t>
            </a:r>
            <a:endParaRPr lang="en-US" sz="1200" dirty="0"/>
          </a:p>
        </p:txBody>
      </p:sp>
      <p:sp>
        <p:nvSpPr>
          <p:cNvPr id="2" name="TextBox 1"/>
          <p:cNvSpPr txBox="1"/>
          <p:nvPr/>
        </p:nvSpPr>
        <p:spPr>
          <a:xfrm>
            <a:off x="1093894" y="2710181"/>
            <a:ext cx="205681" cy="410617"/>
          </a:xfrm>
          <a:prstGeom prst="rect">
            <a:avLst/>
          </a:prstGeom>
          <a:noFill/>
        </p:spPr>
        <p:txBody>
          <a:bodyPr wrap="none" lIns="101846" tIns="50923" rIns="101846" bIns="50923" rtlCol="0">
            <a:spAutoFit/>
          </a:bodyPr>
          <a:lstStyle/>
          <a:p>
            <a:endParaRPr lang="en-US" dirty="0"/>
          </a:p>
        </p:txBody>
      </p:sp>
      <p:sp>
        <p:nvSpPr>
          <p:cNvPr id="3" name="TextBox 2"/>
          <p:cNvSpPr txBox="1"/>
          <p:nvPr/>
        </p:nvSpPr>
        <p:spPr>
          <a:xfrm>
            <a:off x="431800" y="1760223"/>
            <a:ext cx="4577080" cy="3657660"/>
          </a:xfrm>
          <a:prstGeom prst="rect">
            <a:avLst/>
          </a:prstGeom>
          <a:noFill/>
        </p:spPr>
        <p:txBody>
          <a:bodyPr wrap="square" lIns="101846" tIns="50923" rIns="101846" bIns="50923"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 Have the teams continue building their devices.</a:t>
            </a:r>
          </a:p>
          <a:p>
            <a:pPr>
              <a:buFont typeface="Wingdings" pitchFamily="2" charset="2"/>
              <a:buChar char="§"/>
            </a:pPr>
            <a:r>
              <a:rPr lang="en-US" sz="1100" dirty="0">
                <a:solidFill>
                  <a:schemeClr val="tx1">
                    <a:lumMod val="85000"/>
                    <a:lumOff val="15000"/>
                  </a:schemeClr>
                </a:solidFill>
                <a:latin typeface="Century Gothic" pitchFamily="34" charset="0"/>
              </a:rPr>
              <a:t> Other than safety, which is detailed in the sidebar to the right, the other priority is that teams are working collaboratively.</a:t>
            </a:r>
          </a:p>
          <a:p>
            <a:pPr>
              <a:buFont typeface="Wingdings" pitchFamily="2" charset="2"/>
              <a:buChar char="§"/>
            </a:pPr>
            <a:r>
              <a:rPr lang="en-US" sz="1100" dirty="0">
                <a:solidFill>
                  <a:schemeClr val="tx1">
                    <a:lumMod val="85000"/>
                    <a:lumOff val="15000"/>
                  </a:schemeClr>
                </a:solidFill>
                <a:latin typeface="Century Gothic" pitchFamily="34" charset="0"/>
              </a:rPr>
              <a:t>Observe all of the teams, help out where necessary on technical questions, but make sure the teams are working together well.</a:t>
            </a:r>
          </a:p>
          <a:p>
            <a:pPr>
              <a:buFont typeface="Wingdings" pitchFamily="2" charset="2"/>
              <a:buChar char="§"/>
            </a:pPr>
            <a:r>
              <a:rPr lang="en-US" sz="1100" dirty="0">
                <a:solidFill>
                  <a:schemeClr val="tx1">
                    <a:lumMod val="85000"/>
                    <a:lumOff val="15000"/>
                  </a:schemeClr>
                </a:solidFill>
                <a:latin typeface="Century Gothic" pitchFamily="34" charset="0"/>
              </a:rPr>
              <a:t>Keep the teams on track, regularly check in with every student to make sure they are filling their role and contributing to the final construction.</a:t>
            </a:r>
          </a:p>
          <a:p>
            <a:pPr>
              <a:buFont typeface="Wingdings" pitchFamily="2" charset="2"/>
              <a:buChar char="§"/>
            </a:pPr>
            <a:r>
              <a:rPr lang="en-US" sz="1100" dirty="0">
                <a:solidFill>
                  <a:schemeClr val="tx1">
                    <a:lumMod val="85000"/>
                    <a:lumOff val="15000"/>
                  </a:schemeClr>
                </a:solidFill>
                <a:latin typeface="Century Gothic" pitchFamily="34" charset="0"/>
              </a:rPr>
              <a:t>Teams may want to use parts from their prototypes, that’s totally acceptable! They won’t need them in the future, other than to facilitate final construction (or if they want to test something.) </a:t>
            </a:r>
          </a:p>
          <a:p>
            <a:pPr>
              <a:buFont typeface="Wingdings" pitchFamily="2" charset="2"/>
              <a:buChar char="§"/>
            </a:pPr>
            <a:r>
              <a:rPr lang="en-US" sz="1100" dirty="0">
                <a:solidFill>
                  <a:schemeClr val="tx1">
                    <a:lumMod val="85000"/>
                    <a:lumOff val="15000"/>
                  </a:schemeClr>
                </a:solidFill>
                <a:latin typeface="Century Gothic" pitchFamily="34" charset="0"/>
              </a:rPr>
              <a:t>Teams may want to bring the devices home or test them between sessions. Use your best judgment about whether to allow this, dependent on campus restrictions and student responsibility.</a:t>
            </a:r>
          </a:p>
          <a:p>
            <a:pPr>
              <a:buFont typeface="Wingdings" pitchFamily="2" charset="2"/>
              <a:buChar char="§"/>
            </a:pPr>
            <a:r>
              <a:rPr lang="en-US" sz="1100" dirty="0">
                <a:solidFill>
                  <a:schemeClr val="tx1">
                    <a:lumMod val="85000"/>
                    <a:lumOff val="15000"/>
                  </a:schemeClr>
                </a:solidFill>
                <a:latin typeface="Century Gothic" pitchFamily="34" charset="0"/>
              </a:rPr>
              <a:t>Warn the students when there are 5-10 minutes remaining, so as to have enough time at the end for clean up. </a:t>
            </a:r>
          </a:p>
          <a:p>
            <a:pPr>
              <a:buFont typeface="Wingdings" pitchFamily="2" charset="2"/>
              <a:buChar char="§"/>
            </a:pPr>
            <a:r>
              <a:rPr lang="en-US" sz="1100" dirty="0">
                <a:solidFill>
                  <a:schemeClr val="tx1">
                    <a:lumMod val="85000"/>
                    <a:lumOff val="15000"/>
                  </a:schemeClr>
                </a:solidFill>
                <a:latin typeface="Century Gothic" pitchFamily="34" charset="0"/>
              </a:rPr>
              <a:t>There will be some time remaining next week for finalizing the construction of their devices. </a:t>
            </a:r>
          </a:p>
        </p:txBody>
      </p:sp>
      <p:sp>
        <p:nvSpPr>
          <p:cNvPr id="26" name="TextBox 25"/>
          <p:cNvSpPr txBox="1"/>
          <p:nvPr/>
        </p:nvSpPr>
        <p:spPr>
          <a:xfrm>
            <a:off x="196953" y="1041019"/>
            <a:ext cx="7315201" cy="304699"/>
          </a:xfrm>
          <a:prstGeom prst="rect">
            <a:avLst/>
          </a:prstGeom>
          <a:noFill/>
          <a:ln>
            <a:noFill/>
          </a:ln>
        </p:spPr>
        <p:txBody>
          <a:bodyPr wrap="square" lIns="101846" tIns="50923" rIns="101846" bIns="50923" rtlCol="0">
            <a:spAutoFit/>
          </a:bodyPr>
          <a:lstStyle/>
          <a:p>
            <a:pPr>
              <a:buFont typeface="Wingdings" pitchFamily="2" charset="2"/>
              <a:buChar char="§"/>
            </a:pPr>
            <a:r>
              <a:rPr lang="en-US" sz="1300" dirty="0"/>
              <a:t>Objective</a:t>
            </a:r>
            <a:r>
              <a:rPr lang="en-US" sz="1300" dirty="0"/>
              <a:t>: </a:t>
            </a:r>
            <a:r>
              <a:rPr lang="en-US" sz="1300" dirty="0">
                <a:solidFill>
                  <a:schemeClr val="tx1">
                    <a:lumMod val="85000"/>
                    <a:lumOff val="15000"/>
                  </a:schemeClr>
                </a:solidFill>
                <a:latin typeface="Century Gothic" pitchFamily="34" charset="0"/>
              </a:rPr>
              <a:t>Assume shared responsibility for collaborative work </a:t>
            </a:r>
          </a:p>
        </p:txBody>
      </p:sp>
      <p:sp>
        <p:nvSpPr>
          <p:cNvPr id="25" name="TextBox 24"/>
          <p:cNvSpPr txBox="1"/>
          <p:nvPr/>
        </p:nvSpPr>
        <p:spPr>
          <a:xfrm>
            <a:off x="5267960" y="1844041"/>
            <a:ext cx="2331720" cy="2503498"/>
          </a:xfrm>
          <a:prstGeom prst="rect">
            <a:avLst/>
          </a:prstGeom>
          <a:noFill/>
        </p:spPr>
        <p:txBody>
          <a:bodyPr wrap="square" lIns="101846" tIns="50923" rIns="101846" bIns="50923" rtlCol="0">
            <a:spAutoFit/>
          </a:bodyPr>
          <a:lstStyle/>
          <a:p>
            <a:r>
              <a:rPr lang="en-US" sz="1200" dirty="0"/>
              <a:t>Safety is of the utmost priority during any construction activity. Make sure students are operating all tools safely. Demonstrate the proper procedures and closely observe all construction. Ensure all students have proper personal protective equipment when needed (e.g. safety glasses.) Follow any campus-specific policies and feel free to move this lesson to a more appropriate space, if available. </a:t>
            </a:r>
            <a:endParaRPr lang="en-US" sz="1200" dirty="0"/>
          </a:p>
        </p:txBody>
      </p:sp>
      <p:sp>
        <p:nvSpPr>
          <p:cNvPr id="27" name="TextBox 26"/>
          <p:cNvSpPr txBox="1"/>
          <p:nvPr/>
        </p:nvSpPr>
        <p:spPr>
          <a:xfrm>
            <a:off x="431800" y="6118861"/>
            <a:ext cx="4577080" cy="1457057"/>
          </a:xfrm>
          <a:prstGeom prst="rect">
            <a:avLst/>
          </a:prstGeom>
          <a:noFill/>
        </p:spPr>
        <p:txBody>
          <a:bodyPr wrap="square" lIns="101846" tIns="50923" rIns="101846" bIns="50923"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Have the students record the results of the day’s construction activity in their journals. Be sure to include the following items, with the various roles recording appropriate information:</a:t>
            </a:r>
          </a:p>
          <a:p>
            <a:pPr lvl="1">
              <a:buFont typeface="Wingdings" pitchFamily="2" charset="2"/>
              <a:buChar char="§"/>
            </a:pPr>
            <a:r>
              <a:rPr lang="en-US" sz="1100" dirty="0">
                <a:solidFill>
                  <a:schemeClr val="tx1">
                    <a:lumMod val="85000"/>
                    <a:lumOff val="15000"/>
                  </a:schemeClr>
                </a:solidFill>
                <a:latin typeface="Century Gothic" pitchFamily="34" charset="0"/>
              </a:rPr>
              <a:t>Sketches/photographs of the construction process</a:t>
            </a:r>
          </a:p>
          <a:p>
            <a:pPr lvl="1">
              <a:buFont typeface="Wingdings" pitchFamily="2" charset="2"/>
              <a:buChar char="§"/>
            </a:pPr>
            <a:r>
              <a:rPr lang="en-US" sz="1100" dirty="0">
                <a:solidFill>
                  <a:schemeClr val="tx1">
                    <a:lumMod val="85000"/>
                    <a:lumOff val="15000"/>
                  </a:schemeClr>
                </a:solidFill>
                <a:latin typeface="Century Gothic" pitchFamily="34" charset="0"/>
              </a:rPr>
              <a:t>Any changes that arose due to construction limitations</a:t>
            </a:r>
          </a:p>
          <a:p>
            <a:pPr lvl="1">
              <a:buFont typeface="Wingdings" pitchFamily="2" charset="2"/>
              <a:buChar char="§"/>
            </a:pPr>
            <a:r>
              <a:rPr lang="en-US" sz="1100" dirty="0">
                <a:solidFill>
                  <a:schemeClr val="tx1">
                    <a:lumMod val="85000"/>
                    <a:lumOff val="15000"/>
                  </a:schemeClr>
                </a:solidFill>
                <a:latin typeface="Century Gothic" pitchFamily="34" charset="0"/>
              </a:rPr>
              <a:t>Any results from testing</a:t>
            </a:r>
          </a:p>
          <a:p>
            <a:pPr lvl="1">
              <a:buFont typeface="Wingdings" pitchFamily="2" charset="2"/>
              <a:buChar char="§"/>
            </a:pPr>
            <a:r>
              <a:rPr lang="en-US" sz="1100" dirty="0">
                <a:solidFill>
                  <a:schemeClr val="tx1">
                    <a:lumMod val="85000"/>
                    <a:lumOff val="15000"/>
                  </a:schemeClr>
                </a:solidFill>
                <a:latin typeface="Century Gothic" pitchFamily="34" charset="0"/>
              </a:rPr>
              <a:t>How the various team members contributed to the updated prototyping and feedback process</a:t>
            </a:r>
            <a:endParaRPr lang="en-US" sz="1100" dirty="0">
              <a:solidFill>
                <a:schemeClr val="tx1">
                  <a:lumMod val="85000"/>
                  <a:lumOff val="15000"/>
                </a:schemeClr>
              </a:solidFill>
              <a:latin typeface="Century Gothic" pitchFamily="34" charset="0"/>
            </a:endParaRPr>
          </a:p>
        </p:txBody>
      </p:sp>
    </p:spTree>
    <p:extLst>
      <p:ext uri="{BB962C8B-B14F-4D97-AF65-F5344CB8AC3E}">
        <p14:creationId xmlns:p14="http://schemas.microsoft.com/office/powerpoint/2010/main" val="38881121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943163" y="223847"/>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846" tIns="50923" rIns="101846" bIns="50923" rtlCol="0" anchor="ctr"/>
          <a:lstStyle/>
          <a:p>
            <a:pPr algn="ctr"/>
            <a:endParaRPr lang="en-US" dirty="0">
              <a:solidFill>
                <a:schemeClr val="bg1">
                  <a:lumMod val="50000"/>
                </a:schemeClr>
              </a:solidFill>
            </a:endParaRPr>
          </a:p>
        </p:txBody>
      </p:sp>
      <p:sp>
        <p:nvSpPr>
          <p:cNvPr id="58" name="TextBox 57"/>
          <p:cNvSpPr txBox="1"/>
          <p:nvPr/>
        </p:nvSpPr>
        <p:spPr>
          <a:xfrm>
            <a:off x="518165" y="1424941"/>
            <a:ext cx="2896545" cy="321627"/>
          </a:xfrm>
          <a:prstGeom prst="rect">
            <a:avLst/>
          </a:prstGeom>
          <a:noFill/>
        </p:spPr>
        <p:txBody>
          <a:bodyPr wrap="square" lIns="101846" tIns="50923" rIns="101846" bIns="50923" rtlCol="0">
            <a:spAutoFit/>
          </a:bodyPr>
          <a:lstStyle/>
          <a:p>
            <a:r>
              <a:rPr lang="en-US" sz="1400" b="1" dirty="0">
                <a:solidFill>
                  <a:schemeClr val="tx1">
                    <a:lumMod val="85000"/>
                    <a:lumOff val="15000"/>
                  </a:schemeClr>
                </a:solidFill>
                <a:latin typeface="Century Gothic" pitchFamily="34" charset="0"/>
              </a:rPr>
              <a:t>Assessment</a:t>
            </a:r>
            <a:endParaRPr lang="en-US" sz="1400" b="1" dirty="0">
              <a:solidFill>
                <a:schemeClr val="tx1">
                  <a:lumMod val="85000"/>
                  <a:lumOff val="15000"/>
                </a:schemeClr>
              </a:solidFill>
              <a:latin typeface="Century Gothic" pitchFamily="34" charset="0"/>
            </a:endParaRPr>
          </a:p>
        </p:txBody>
      </p:sp>
      <p:sp>
        <p:nvSpPr>
          <p:cNvPr id="64" name="TextBox 63"/>
          <p:cNvSpPr txBox="1"/>
          <p:nvPr/>
        </p:nvSpPr>
        <p:spPr>
          <a:xfrm>
            <a:off x="4231644" y="1424946"/>
            <a:ext cx="1098956" cy="541687"/>
          </a:xfrm>
          <a:prstGeom prst="rect">
            <a:avLst/>
          </a:prstGeom>
          <a:noFill/>
        </p:spPr>
        <p:txBody>
          <a:bodyPr wrap="square" lIns="101846" tIns="50923" rIns="101846" bIns="50923" rtlCol="0">
            <a:spAutoFit/>
          </a:bodyPr>
          <a:lstStyle/>
          <a:p>
            <a:r>
              <a:rPr lang="en-US" sz="1400" b="1" dirty="0">
                <a:solidFill>
                  <a:schemeClr val="tx1">
                    <a:lumMod val="85000"/>
                    <a:lumOff val="15000"/>
                  </a:schemeClr>
                </a:solidFill>
                <a:latin typeface="Century Gothic" pitchFamily="34" charset="0"/>
              </a:rPr>
              <a:t>    5</a:t>
            </a:r>
          </a:p>
          <a:p>
            <a:r>
              <a:rPr lang="en-US" sz="1400" b="1" dirty="0">
                <a:solidFill>
                  <a:schemeClr val="tx1">
                    <a:lumMod val="85000"/>
                    <a:lumOff val="15000"/>
                  </a:schemeClr>
                </a:solidFill>
                <a:latin typeface="Century Gothic" pitchFamily="34" charset="0"/>
              </a:rPr>
              <a:t>Minutes</a:t>
            </a:r>
            <a:endParaRPr lang="en-US" sz="1400" b="1" dirty="0">
              <a:solidFill>
                <a:schemeClr val="tx1">
                  <a:lumMod val="85000"/>
                  <a:lumOff val="15000"/>
                </a:schemeClr>
              </a:solidFill>
              <a:latin typeface="Century Gothic" pitchFamily="34" charset="0"/>
            </a:endParaRPr>
          </a:p>
        </p:txBody>
      </p:sp>
      <p:pic>
        <p:nvPicPr>
          <p:cNvPr id="22" name="Picture 21" descr="Check 32x32.png"/>
          <p:cNvPicPr>
            <a:picLocks noChangeAspect="1"/>
          </p:cNvPicPr>
          <p:nvPr/>
        </p:nvPicPr>
        <p:blipFill>
          <a:blip r:embed="rId2" cstate="print"/>
          <a:stretch>
            <a:fillRect/>
          </a:stretch>
        </p:blipFill>
        <p:spPr>
          <a:xfrm>
            <a:off x="259079" y="1424946"/>
            <a:ext cx="304800" cy="304800"/>
          </a:xfrm>
          <a:prstGeom prst="rect">
            <a:avLst/>
          </a:prstGeom>
        </p:spPr>
      </p:pic>
      <p:pic>
        <p:nvPicPr>
          <p:cNvPr id="28" name="Picture 27" descr="CitizenSchools.BW.jpg"/>
          <p:cNvPicPr>
            <a:picLocks noChangeAspect="1"/>
          </p:cNvPicPr>
          <p:nvPr/>
        </p:nvPicPr>
        <p:blipFill>
          <a:blip r:embed="rId3" cstate="print"/>
          <a:stretch>
            <a:fillRect/>
          </a:stretch>
        </p:blipFill>
        <p:spPr>
          <a:xfrm>
            <a:off x="5253230" y="239491"/>
            <a:ext cx="2290571" cy="634049"/>
          </a:xfrm>
          <a:prstGeom prst="rect">
            <a:avLst/>
          </a:prstGeom>
        </p:spPr>
      </p:pic>
      <p:sp>
        <p:nvSpPr>
          <p:cNvPr id="30" name="Rectangle 29"/>
          <p:cNvSpPr/>
          <p:nvPr/>
        </p:nvSpPr>
        <p:spPr>
          <a:xfrm>
            <a:off x="5257806" y="1250957"/>
            <a:ext cx="2293707" cy="4092575"/>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46" tIns="50923" rIns="101846" bIns="50923" rtlCol="0" anchor="ctr"/>
          <a:lstStyle/>
          <a:p>
            <a:pPr algn="ctr"/>
            <a:endParaRPr lang="en-US"/>
          </a:p>
        </p:txBody>
      </p:sp>
      <p:cxnSp>
        <p:nvCxnSpPr>
          <p:cNvPr id="31" name="Straight Connector 30"/>
          <p:cNvCxnSpPr/>
          <p:nvPr/>
        </p:nvCxnSpPr>
        <p:spPr>
          <a:xfrm>
            <a:off x="259082" y="1676400"/>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5257806" y="5464175"/>
            <a:ext cx="2293707" cy="4362450"/>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46" tIns="50923" rIns="101846" bIns="50923" rtlCol="0" anchor="ctr"/>
          <a:lstStyle/>
          <a:p>
            <a:pPr algn="ctr"/>
            <a:endParaRPr lang="en-US"/>
          </a:p>
        </p:txBody>
      </p:sp>
      <p:sp>
        <p:nvSpPr>
          <p:cNvPr id="33" name="TextBox 32"/>
          <p:cNvSpPr txBox="1"/>
          <p:nvPr/>
        </p:nvSpPr>
        <p:spPr>
          <a:xfrm>
            <a:off x="5366166" y="5580630"/>
            <a:ext cx="1809751" cy="321627"/>
          </a:xfrm>
          <a:prstGeom prst="rect">
            <a:avLst/>
          </a:prstGeom>
          <a:noFill/>
        </p:spPr>
        <p:txBody>
          <a:bodyPr wrap="square" lIns="101846" tIns="50923" rIns="101846" bIns="50923" rtlCol="0">
            <a:spAutoFit/>
          </a:bodyPr>
          <a:lstStyle/>
          <a:p>
            <a:r>
              <a:rPr lang="en-US" sz="1400" b="1" dirty="0">
                <a:solidFill>
                  <a:schemeClr val="tx1">
                    <a:lumMod val="65000"/>
                    <a:lumOff val="35000"/>
                  </a:schemeClr>
                </a:solidFill>
                <a:latin typeface="Century Gothic" pitchFamily="34" charset="0"/>
              </a:rPr>
              <a:t>Future Plans</a:t>
            </a:r>
            <a:endParaRPr lang="en-US" sz="1400" b="1" dirty="0">
              <a:solidFill>
                <a:schemeClr val="tx1">
                  <a:lumMod val="65000"/>
                  <a:lumOff val="35000"/>
                </a:schemeClr>
              </a:solidFill>
              <a:latin typeface="Century Gothic" pitchFamily="34" charset="0"/>
            </a:endParaRPr>
          </a:p>
        </p:txBody>
      </p:sp>
      <p:pic>
        <p:nvPicPr>
          <p:cNvPr id="34" name="Picture 33" descr="Alert alt 32x32.png"/>
          <p:cNvPicPr>
            <a:picLocks noChangeAspect="1"/>
          </p:cNvPicPr>
          <p:nvPr/>
        </p:nvPicPr>
        <p:blipFill>
          <a:blip r:embed="rId4" cstate="print"/>
          <a:stretch>
            <a:fillRect/>
          </a:stretch>
        </p:blipFill>
        <p:spPr>
          <a:xfrm>
            <a:off x="6972734" y="1290955"/>
            <a:ext cx="465763" cy="465761"/>
          </a:xfrm>
          <a:prstGeom prst="rect">
            <a:avLst/>
          </a:prstGeom>
        </p:spPr>
      </p:pic>
      <p:sp>
        <p:nvSpPr>
          <p:cNvPr id="35" name="TextBox 34"/>
          <p:cNvSpPr txBox="1"/>
          <p:nvPr/>
        </p:nvSpPr>
        <p:spPr>
          <a:xfrm>
            <a:off x="5360034" y="1405310"/>
            <a:ext cx="1809751" cy="321627"/>
          </a:xfrm>
          <a:prstGeom prst="rect">
            <a:avLst/>
          </a:prstGeom>
          <a:noFill/>
        </p:spPr>
        <p:txBody>
          <a:bodyPr wrap="square" lIns="101846" tIns="50923" rIns="101846" bIns="50923" rtlCol="0">
            <a:spAutoFit/>
          </a:bodyPr>
          <a:lstStyle/>
          <a:p>
            <a:r>
              <a:rPr lang="en-US" sz="1400" b="1" dirty="0">
                <a:solidFill>
                  <a:schemeClr val="tx1">
                    <a:lumMod val="65000"/>
                    <a:lumOff val="35000"/>
                  </a:schemeClr>
                </a:solidFill>
                <a:latin typeface="Century Gothic" pitchFamily="34" charset="0"/>
              </a:rPr>
              <a:t>Field Tips</a:t>
            </a:r>
            <a:endParaRPr lang="en-US" sz="1400" b="1" dirty="0">
              <a:solidFill>
                <a:schemeClr val="tx1">
                  <a:lumMod val="65000"/>
                  <a:lumOff val="35000"/>
                </a:schemeClr>
              </a:solidFill>
              <a:latin typeface="Century Gothic" pitchFamily="34" charset="0"/>
            </a:endParaRPr>
          </a:p>
        </p:txBody>
      </p:sp>
      <p:pic>
        <p:nvPicPr>
          <p:cNvPr id="36" name="Picture 35" descr="Calendar 32x32.png"/>
          <p:cNvPicPr>
            <a:picLocks noChangeAspect="1"/>
          </p:cNvPicPr>
          <p:nvPr/>
        </p:nvPicPr>
        <p:blipFill>
          <a:blip r:embed="rId5" cstate="print"/>
          <a:stretch>
            <a:fillRect/>
          </a:stretch>
        </p:blipFill>
        <p:spPr>
          <a:xfrm>
            <a:off x="6990708" y="5541602"/>
            <a:ext cx="414392" cy="414392"/>
          </a:xfrm>
          <a:prstGeom prst="rect">
            <a:avLst/>
          </a:prstGeom>
        </p:spPr>
      </p:pic>
      <p:pic>
        <p:nvPicPr>
          <p:cNvPr id="20" name="Picture 19" descr="icons square-14.png"/>
          <p:cNvPicPr>
            <a:picLocks noChangeAspect="1"/>
          </p:cNvPicPr>
          <p:nvPr/>
        </p:nvPicPr>
        <p:blipFill>
          <a:blip r:embed="rId6" cstate="print"/>
          <a:stretch>
            <a:fillRect/>
          </a:stretch>
        </p:blipFill>
        <p:spPr>
          <a:xfrm>
            <a:off x="4" y="6"/>
            <a:ext cx="1055914" cy="1121616"/>
          </a:xfrm>
          <a:prstGeom prst="rect">
            <a:avLst/>
          </a:prstGeom>
        </p:spPr>
      </p:pic>
      <p:sp>
        <p:nvSpPr>
          <p:cNvPr id="23" name="TextBox 22"/>
          <p:cNvSpPr txBox="1"/>
          <p:nvPr/>
        </p:nvSpPr>
        <p:spPr>
          <a:xfrm>
            <a:off x="930894" y="305788"/>
            <a:ext cx="3743848" cy="595319"/>
          </a:xfrm>
          <a:prstGeom prst="rect">
            <a:avLst/>
          </a:prstGeom>
          <a:noFill/>
        </p:spPr>
        <p:txBody>
          <a:bodyPr wrap="square" lIns="101846" tIns="50923" rIns="101846" bIns="50923"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7 </a:t>
            </a:r>
            <a:r>
              <a:rPr lang="en-US" sz="1300" dirty="0">
                <a:solidFill>
                  <a:schemeClr val="tx1">
                    <a:lumMod val="85000"/>
                    <a:lumOff val="15000"/>
                  </a:schemeClr>
                </a:solidFill>
                <a:latin typeface="Century Gothic" pitchFamily="34" charset="0"/>
              </a:rPr>
              <a:t>– page 4</a:t>
            </a:r>
            <a:endParaRPr lang="en-US" sz="1300" b="1" dirty="0">
              <a:solidFill>
                <a:schemeClr val="tx1">
                  <a:lumMod val="85000"/>
                  <a:lumOff val="15000"/>
                </a:schemeClr>
              </a:solidFill>
              <a:latin typeface="Century Gothic" pitchFamily="34" charset="0"/>
            </a:endParaRPr>
          </a:p>
        </p:txBody>
      </p:sp>
      <p:sp>
        <p:nvSpPr>
          <p:cNvPr id="26" name="TextBox 25"/>
          <p:cNvSpPr txBox="1"/>
          <p:nvPr/>
        </p:nvSpPr>
        <p:spPr>
          <a:xfrm>
            <a:off x="5397194" y="6043967"/>
            <a:ext cx="2074127" cy="660180"/>
          </a:xfrm>
          <a:prstGeom prst="rect">
            <a:avLst/>
          </a:prstGeom>
          <a:noFill/>
        </p:spPr>
        <p:txBody>
          <a:bodyPr wrap="square" lIns="101846" tIns="50923" rIns="101846" bIns="50923" rtlCol="0">
            <a:spAutoFit/>
          </a:bodyPr>
          <a:lstStyle/>
          <a:p>
            <a:r>
              <a:rPr lang="en-US" sz="1200" dirty="0"/>
              <a:t>Next week we’ll finalize construction and prepare for competition day. </a:t>
            </a:r>
            <a:endParaRPr lang="en-US" sz="1200" dirty="0"/>
          </a:p>
        </p:txBody>
      </p:sp>
      <p:sp>
        <p:nvSpPr>
          <p:cNvPr id="38" name="TextBox 37"/>
          <p:cNvSpPr txBox="1"/>
          <p:nvPr/>
        </p:nvSpPr>
        <p:spPr>
          <a:xfrm>
            <a:off x="172724" y="922026"/>
            <a:ext cx="7315201" cy="304699"/>
          </a:xfrm>
          <a:prstGeom prst="rect">
            <a:avLst/>
          </a:prstGeom>
          <a:noFill/>
          <a:ln>
            <a:noFill/>
          </a:ln>
        </p:spPr>
        <p:txBody>
          <a:bodyPr wrap="square" lIns="101846" tIns="50923" rIns="101846" bIns="50923" rtlCol="0">
            <a:spAutoFit/>
          </a:bodyPr>
          <a:lstStyle/>
          <a:p>
            <a:pPr>
              <a:buFont typeface="Wingdings" pitchFamily="2" charset="2"/>
              <a:buChar char="§"/>
            </a:pPr>
            <a:r>
              <a:rPr lang="en-US" sz="1300" dirty="0"/>
              <a:t>Objective: </a:t>
            </a:r>
            <a:r>
              <a:rPr lang="en-US" sz="1300" dirty="0">
                <a:solidFill>
                  <a:schemeClr val="tx1">
                    <a:lumMod val="85000"/>
                    <a:lumOff val="15000"/>
                  </a:schemeClr>
                </a:solidFill>
                <a:latin typeface="Century Gothic" pitchFamily="34" charset="0"/>
              </a:rPr>
              <a:t>Assume shared responsibility for collaborative work </a:t>
            </a:r>
          </a:p>
        </p:txBody>
      </p:sp>
      <p:sp>
        <p:nvSpPr>
          <p:cNvPr id="42" name="TextBox 41"/>
          <p:cNvSpPr txBox="1"/>
          <p:nvPr/>
        </p:nvSpPr>
        <p:spPr>
          <a:xfrm>
            <a:off x="259079" y="1872974"/>
            <a:ext cx="4903096" cy="2471446"/>
          </a:xfrm>
          <a:prstGeom prst="rect">
            <a:avLst/>
          </a:prstGeom>
          <a:noFill/>
        </p:spPr>
        <p:txBody>
          <a:bodyPr wrap="square" lIns="101846" tIns="50923" rIns="101846" bIns="50923" rtlCol="0">
            <a:spAutoFit/>
          </a:bodyPr>
          <a:lstStyle/>
          <a:p>
            <a:pPr>
              <a:buFont typeface="Wingdings" pitchFamily="2" charset="2"/>
              <a:buChar char="§"/>
            </a:pPr>
            <a:r>
              <a:rPr lang="en-US" sz="1100" b="1" dirty="0">
                <a:solidFill>
                  <a:schemeClr val="tx1">
                    <a:lumMod val="85000"/>
                    <a:lumOff val="15000"/>
                  </a:schemeClr>
                </a:solidFill>
                <a:latin typeface="Century Gothic" pitchFamily="34" charset="0"/>
              </a:rPr>
              <a:t> Teach Back / Exit Ticket: </a:t>
            </a:r>
            <a:r>
              <a:rPr lang="en-US" sz="1100" i="1" dirty="0">
                <a:solidFill>
                  <a:schemeClr val="tx1">
                    <a:lumMod val="85000"/>
                    <a:lumOff val="15000"/>
                  </a:schemeClr>
                </a:solidFill>
                <a:latin typeface="Century Gothic" pitchFamily="34" charset="0"/>
              </a:rPr>
              <a:t> </a:t>
            </a:r>
            <a:r>
              <a:rPr lang="en-US" sz="1100" dirty="0">
                <a:solidFill>
                  <a:schemeClr val="tx1">
                    <a:lumMod val="85000"/>
                    <a:lumOff val="15000"/>
                  </a:schemeClr>
                </a:solidFill>
                <a:latin typeface="Century Gothic" pitchFamily="34" charset="0"/>
              </a:rPr>
              <a:t>The assessment for this class will be an exit ticket that summarizes todays’ activities. Feel free to edit the exit ticket based on changes in the annual topic for the Challenge. </a:t>
            </a:r>
            <a:endParaRPr lang="en-US" sz="1100" b="1" dirty="0">
              <a:solidFill>
                <a:schemeClr val="tx1">
                  <a:lumMod val="85000"/>
                  <a:lumOff val="15000"/>
                </a:schemeClr>
              </a:solidFill>
              <a:latin typeface="Century Gothic" pitchFamily="34" charset="0"/>
            </a:endParaRPr>
          </a:p>
          <a:p>
            <a:endParaRPr lang="en-US" sz="1100" b="1" dirty="0">
              <a:solidFill>
                <a:schemeClr val="tx1">
                  <a:lumMod val="85000"/>
                  <a:lumOff val="15000"/>
                </a:schemeClr>
              </a:solidFill>
              <a:latin typeface="Century Gothic" pitchFamily="34" charset="0"/>
            </a:endParaRPr>
          </a:p>
          <a:p>
            <a:pPr>
              <a:buFont typeface="Wingdings" pitchFamily="2" charset="2"/>
              <a:buChar char="§"/>
            </a:pPr>
            <a:r>
              <a:rPr lang="en-US" sz="1100" b="1" dirty="0">
                <a:solidFill>
                  <a:schemeClr val="tx1">
                    <a:lumMod val="85000"/>
                    <a:lumOff val="15000"/>
                  </a:schemeClr>
                </a:solidFill>
                <a:latin typeface="Century Gothic" pitchFamily="34" charset="0"/>
              </a:rPr>
              <a:t> Key Questions:</a:t>
            </a:r>
            <a:r>
              <a:rPr lang="en-US" sz="1100" i="1" dirty="0">
                <a:solidFill>
                  <a:schemeClr val="tx1">
                    <a:lumMod val="85000"/>
                    <a:lumOff val="15000"/>
                  </a:schemeClr>
                </a:solidFill>
                <a:latin typeface="Century Gothic" pitchFamily="34" charset="0"/>
              </a:rPr>
              <a:t>  </a:t>
            </a:r>
            <a:r>
              <a:rPr lang="en-US" sz="1100" dirty="0">
                <a:solidFill>
                  <a:schemeClr val="tx1">
                    <a:lumMod val="85000"/>
                    <a:lumOff val="15000"/>
                  </a:schemeClr>
                </a:solidFill>
                <a:latin typeface="Century Gothic" pitchFamily="34" charset="0"/>
              </a:rPr>
              <a:t>In what way did you demonstrate teamwork today?</a:t>
            </a:r>
          </a:p>
          <a:p>
            <a:pPr lvl="1">
              <a:buFont typeface="Wingdings" pitchFamily="2" charset="2"/>
              <a:buChar char="§"/>
            </a:pPr>
            <a:r>
              <a:rPr lang="en-US" sz="1100" dirty="0">
                <a:solidFill>
                  <a:schemeClr val="tx1">
                    <a:lumMod val="85000"/>
                    <a:lumOff val="15000"/>
                  </a:schemeClr>
                </a:solidFill>
                <a:latin typeface="Century Gothic" pitchFamily="34" charset="0"/>
              </a:rPr>
              <a:t>This question will help you determine which teams are working well and which are not by comparing team members’ responses. </a:t>
            </a:r>
          </a:p>
          <a:p>
            <a:endParaRPr lang="en-US" sz="1100" b="1" dirty="0">
              <a:solidFill>
                <a:schemeClr val="tx1">
                  <a:lumMod val="85000"/>
                  <a:lumOff val="15000"/>
                </a:schemeClr>
              </a:solidFill>
              <a:latin typeface="Century Gothic" pitchFamily="34" charset="0"/>
            </a:endParaRPr>
          </a:p>
          <a:p>
            <a:pPr>
              <a:buFont typeface="Wingdings" pitchFamily="2" charset="2"/>
              <a:buChar char="§"/>
            </a:pPr>
            <a:r>
              <a:rPr lang="en-US" sz="1100" b="1" dirty="0">
                <a:solidFill>
                  <a:schemeClr val="tx1">
                    <a:lumMod val="85000"/>
                    <a:lumOff val="15000"/>
                  </a:schemeClr>
                </a:solidFill>
                <a:latin typeface="Century Gothic" pitchFamily="34" charset="0"/>
              </a:rPr>
              <a:t> Demonstration of Mastery: </a:t>
            </a:r>
            <a:r>
              <a:rPr lang="en-US" sz="1100" dirty="0">
                <a:solidFill>
                  <a:schemeClr val="tx1">
                    <a:lumMod val="85000"/>
                    <a:lumOff val="15000"/>
                  </a:schemeClr>
                </a:solidFill>
                <a:latin typeface="Century Gothic" pitchFamily="34" charset="0"/>
              </a:rPr>
              <a:t>Sample question:</a:t>
            </a:r>
            <a:r>
              <a:rPr lang="en-US" sz="1100" i="1" dirty="0">
                <a:solidFill>
                  <a:schemeClr val="tx1">
                    <a:lumMod val="85000"/>
                    <a:lumOff val="15000"/>
                  </a:schemeClr>
                </a:solidFill>
                <a:latin typeface="Century Gothic" pitchFamily="34" charset="0"/>
              </a:rPr>
              <a:t> </a:t>
            </a:r>
            <a:r>
              <a:rPr lang="en-US" sz="1100" dirty="0">
                <a:solidFill>
                  <a:schemeClr val="tx1">
                    <a:lumMod val="85000"/>
                    <a:lumOff val="15000"/>
                  </a:schemeClr>
                </a:solidFill>
                <a:latin typeface="Century Gothic" pitchFamily="34" charset="0"/>
              </a:rPr>
              <a:t>“Is the space where you were working today fully cleaned up?”</a:t>
            </a:r>
          </a:p>
          <a:p>
            <a:pPr lvl="1">
              <a:buFont typeface="Wingdings" pitchFamily="2" charset="2"/>
              <a:buChar char="§"/>
            </a:pPr>
            <a:r>
              <a:rPr lang="en-US" sz="1100" dirty="0">
                <a:solidFill>
                  <a:schemeClr val="tx1">
                    <a:lumMod val="85000"/>
                    <a:lumOff val="15000"/>
                  </a:schemeClr>
                </a:solidFill>
                <a:latin typeface="Century Gothic" pitchFamily="34" charset="0"/>
              </a:rPr>
              <a:t>Sample Answer: “Yes.”</a:t>
            </a:r>
          </a:p>
          <a:p>
            <a:endParaRPr lang="en-US" sz="1100" b="1" dirty="0">
              <a:solidFill>
                <a:schemeClr val="tx1">
                  <a:lumMod val="85000"/>
                  <a:lumOff val="15000"/>
                </a:schemeClr>
              </a:solidFill>
              <a:latin typeface="Century Gothic" pitchFamily="34" charset="0"/>
            </a:endParaRPr>
          </a:p>
        </p:txBody>
      </p:sp>
      <p:sp>
        <p:nvSpPr>
          <p:cNvPr id="43" name="TextBox 42"/>
          <p:cNvSpPr txBox="1"/>
          <p:nvPr/>
        </p:nvSpPr>
        <p:spPr>
          <a:xfrm>
            <a:off x="5267960" y="1844041"/>
            <a:ext cx="2331720" cy="2503498"/>
          </a:xfrm>
          <a:prstGeom prst="rect">
            <a:avLst/>
          </a:prstGeom>
          <a:noFill/>
        </p:spPr>
        <p:txBody>
          <a:bodyPr wrap="square" lIns="101846" tIns="50923" rIns="101846" bIns="50923" rtlCol="0">
            <a:spAutoFit/>
          </a:bodyPr>
          <a:lstStyle/>
          <a:p>
            <a:r>
              <a:rPr lang="en-US" sz="1200" dirty="0"/>
              <a:t>Teams might vary quite dramatically in their construction speed/ability. While some may finish early and have plenty of time to practice, many might be cutting time very close at the end. Encourage everyone to try their hardest and help keep the slower teams on track, don’t let them get discouraged, talk about modification that might enable them to finish their devices before the competition.  </a:t>
            </a:r>
            <a:endParaRPr lang="en-US" sz="1200" dirty="0"/>
          </a:p>
        </p:txBody>
      </p:sp>
    </p:spTree>
    <p:extLst>
      <p:ext uri="{BB962C8B-B14F-4D97-AF65-F5344CB8AC3E}">
        <p14:creationId xmlns:p14="http://schemas.microsoft.com/office/powerpoint/2010/main" val="15168700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1910"/>
            <a:ext cx="4663440" cy="1210873"/>
          </a:xfrm>
          <a:prstGeom prst="rect">
            <a:avLst/>
          </a:prstGeom>
          <a:noFill/>
        </p:spPr>
        <p:txBody>
          <a:bodyPr wrap="square" lIns="101846" tIns="50923" rIns="101846" bIns="50923" rtlCol="0">
            <a:spAutoFit/>
          </a:bodyPr>
          <a:lstStyle/>
          <a:p>
            <a:r>
              <a:rPr lang="en-US" sz="1800" dirty="0">
                <a:latin typeface="Century Gothic"/>
                <a:cs typeface="Century Gothic"/>
              </a:rPr>
              <a:t>Tech Challenge Apprenticeship</a:t>
            </a:r>
          </a:p>
          <a:p>
            <a:r>
              <a:rPr lang="en-US" sz="1800" dirty="0">
                <a:latin typeface="Century Gothic"/>
                <a:cs typeface="Century Gothic"/>
              </a:rPr>
              <a:t>Lesson 7 – Construction 2</a:t>
            </a:r>
          </a:p>
          <a:p>
            <a:r>
              <a:rPr lang="en-US" sz="1800" dirty="0">
                <a:latin typeface="Century Gothic"/>
                <a:cs typeface="Century Gothic"/>
              </a:rPr>
              <a:t>Exit Ticket</a:t>
            </a:r>
          </a:p>
          <a:p>
            <a:r>
              <a:rPr lang="en-US" sz="1800" dirty="0">
                <a:latin typeface="Century Gothic"/>
                <a:cs typeface="Century Gothic"/>
              </a:rPr>
              <a:t>Name:</a:t>
            </a:r>
          </a:p>
        </p:txBody>
      </p:sp>
      <p:pic>
        <p:nvPicPr>
          <p:cNvPr id="6" name="Picture 5" descr="CitizenSchools.BW.jpg"/>
          <p:cNvPicPr>
            <a:picLocks noChangeAspect="1"/>
          </p:cNvPicPr>
          <p:nvPr/>
        </p:nvPicPr>
        <p:blipFill>
          <a:blip r:embed="rId2" cstate="print"/>
          <a:stretch>
            <a:fillRect/>
          </a:stretch>
        </p:blipFill>
        <p:spPr>
          <a:xfrm>
            <a:off x="5481830" y="1"/>
            <a:ext cx="2290571" cy="634049"/>
          </a:xfrm>
          <a:prstGeom prst="rect">
            <a:avLst/>
          </a:prstGeom>
        </p:spPr>
      </p:pic>
      <p:sp>
        <p:nvSpPr>
          <p:cNvPr id="5" name="TextBox 4"/>
          <p:cNvSpPr txBox="1"/>
          <p:nvPr/>
        </p:nvSpPr>
        <p:spPr>
          <a:xfrm>
            <a:off x="86366" y="1424946"/>
            <a:ext cx="7291831" cy="4719489"/>
          </a:xfrm>
          <a:prstGeom prst="rect">
            <a:avLst/>
          </a:prstGeom>
          <a:noFill/>
        </p:spPr>
        <p:txBody>
          <a:bodyPr wrap="none" lIns="101846" tIns="50923" rIns="101846" bIns="50923" rtlCol="0">
            <a:spAutoFit/>
          </a:bodyPr>
          <a:lstStyle/>
          <a:p>
            <a:r>
              <a:rPr lang="en-US" dirty="0" smtClean="0">
                <a:latin typeface="Century Gothic"/>
                <a:cs typeface="Century Gothic"/>
              </a:rPr>
              <a:t>Is your space fully cleaned up?</a:t>
            </a:r>
          </a:p>
          <a:p>
            <a:endParaRPr lang="en-US" dirty="0">
              <a:latin typeface="Century Gothic"/>
              <a:cs typeface="Century Gothic"/>
            </a:endParaRPr>
          </a:p>
          <a:p>
            <a:endParaRPr lang="en-US" dirty="0" smtClean="0">
              <a:latin typeface="Century Gothic"/>
              <a:cs typeface="Century Gothic"/>
            </a:endParaRPr>
          </a:p>
          <a:p>
            <a:endParaRPr lang="en-US" dirty="0" smtClean="0">
              <a:latin typeface="Century Gothic"/>
              <a:cs typeface="Century Gothic"/>
            </a:endParaRPr>
          </a:p>
          <a:p>
            <a:r>
              <a:rPr lang="en-US" dirty="0" smtClean="0">
                <a:latin typeface="Century Gothic"/>
                <a:cs typeface="Century Gothic"/>
              </a:rPr>
              <a:t>Are there any supplies or equipment that you still need to</a:t>
            </a:r>
          </a:p>
          <a:p>
            <a:r>
              <a:rPr lang="en-US" dirty="0" smtClean="0">
                <a:latin typeface="Century Gothic"/>
                <a:cs typeface="Century Gothic"/>
              </a:rPr>
              <a:t>finish constructing your device?</a:t>
            </a:r>
          </a:p>
          <a:p>
            <a:endParaRPr lang="en-US" dirty="0">
              <a:latin typeface="Century Gothic"/>
              <a:cs typeface="Century Gothic"/>
            </a:endParaRPr>
          </a:p>
          <a:p>
            <a:endParaRPr lang="en-US" dirty="0" smtClean="0">
              <a:latin typeface="Century Gothic"/>
              <a:cs typeface="Century Gothic"/>
            </a:endParaRPr>
          </a:p>
          <a:p>
            <a:r>
              <a:rPr lang="en-US" dirty="0" smtClean="0">
                <a:latin typeface="Century Gothic"/>
                <a:cs typeface="Century Gothic"/>
              </a:rPr>
              <a:t>What was your role in during construction time?</a:t>
            </a:r>
          </a:p>
          <a:p>
            <a:endParaRPr lang="en-US" dirty="0">
              <a:latin typeface="Century Gothic"/>
              <a:cs typeface="Century Gothic"/>
            </a:endParaRPr>
          </a:p>
          <a:p>
            <a:endParaRPr lang="en-US" dirty="0" smtClean="0">
              <a:latin typeface="Century Gothic"/>
              <a:cs typeface="Century Gothic"/>
            </a:endParaRPr>
          </a:p>
          <a:p>
            <a:endParaRPr lang="en-US" dirty="0">
              <a:latin typeface="Century Gothic"/>
              <a:cs typeface="Century Gothic"/>
            </a:endParaRPr>
          </a:p>
          <a:p>
            <a:endParaRPr lang="en-US" dirty="0" smtClean="0">
              <a:latin typeface="Century Gothic"/>
              <a:cs typeface="Century Gothic"/>
            </a:endParaRPr>
          </a:p>
          <a:p>
            <a:r>
              <a:rPr lang="en-US" dirty="0" smtClean="0">
                <a:latin typeface="Century Gothic"/>
                <a:cs typeface="Century Gothic"/>
              </a:rPr>
              <a:t>In what way did you demonstrate teamwork today?</a:t>
            </a:r>
            <a:endParaRPr lang="en-US" dirty="0">
              <a:latin typeface="Century Gothic"/>
              <a:cs typeface="Century Gothic"/>
            </a:endParaRPr>
          </a:p>
          <a:p>
            <a:endParaRPr lang="en-US" dirty="0" smtClean="0">
              <a:latin typeface="Century Gothic"/>
              <a:cs typeface="Century Gothic"/>
            </a:endParaRPr>
          </a:p>
        </p:txBody>
      </p:sp>
    </p:spTree>
    <p:extLst>
      <p:ext uri="{BB962C8B-B14F-4D97-AF65-F5344CB8AC3E}">
        <p14:creationId xmlns:p14="http://schemas.microsoft.com/office/powerpoint/2010/main" val="6794855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a:xfrm>
            <a:off x="943163" y="223846"/>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858" tIns="50929" rIns="101858" bIns="50929" rtlCol="0" anchor="ctr"/>
          <a:lstStyle/>
          <a:p>
            <a:pPr algn="ctr"/>
            <a:endParaRPr lang="en-US" dirty="0">
              <a:solidFill>
                <a:schemeClr val="bg1">
                  <a:lumMod val="50000"/>
                </a:schemeClr>
              </a:solidFill>
            </a:endParaRPr>
          </a:p>
        </p:txBody>
      </p:sp>
      <p:sp>
        <p:nvSpPr>
          <p:cNvPr id="4" name="TextBox 3"/>
          <p:cNvSpPr txBox="1"/>
          <p:nvPr/>
        </p:nvSpPr>
        <p:spPr>
          <a:xfrm>
            <a:off x="86364" y="1005841"/>
            <a:ext cx="4909531" cy="575542"/>
          </a:xfrm>
          <a:prstGeom prst="rect">
            <a:avLst/>
          </a:prstGeom>
          <a:noFill/>
        </p:spPr>
        <p:txBody>
          <a:bodyPr wrap="square" lIns="101858" tIns="50929" rIns="101858" bIns="50929" rtlCol="0">
            <a:spAutoFit/>
          </a:bodyPr>
          <a:lstStyle/>
          <a:p>
            <a:r>
              <a:rPr lang="en-US" sz="3100" b="1" dirty="0">
                <a:solidFill>
                  <a:schemeClr val="tx1">
                    <a:lumMod val="85000"/>
                    <a:lumOff val="15000"/>
                  </a:schemeClr>
                </a:solidFill>
                <a:latin typeface="Century Gothic" pitchFamily="34" charset="0"/>
              </a:rPr>
              <a:t>Final Challenge Prep</a:t>
            </a:r>
            <a:endParaRPr lang="en-US" sz="3100" b="1" dirty="0">
              <a:solidFill>
                <a:schemeClr val="tx1">
                  <a:lumMod val="85000"/>
                  <a:lumOff val="15000"/>
                </a:schemeClr>
              </a:solidFill>
              <a:latin typeface="Century Gothic" pitchFamily="34" charset="0"/>
            </a:endParaRPr>
          </a:p>
        </p:txBody>
      </p:sp>
      <p:sp>
        <p:nvSpPr>
          <p:cNvPr id="6" name="TextBox 5"/>
          <p:cNvSpPr txBox="1"/>
          <p:nvPr/>
        </p:nvSpPr>
        <p:spPr>
          <a:xfrm>
            <a:off x="930894" y="305787"/>
            <a:ext cx="3743848" cy="595319"/>
          </a:xfrm>
          <a:prstGeom prst="rect">
            <a:avLst/>
          </a:prstGeom>
          <a:noFill/>
        </p:spPr>
        <p:txBody>
          <a:bodyPr wrap="square" lIns="101858" tIns="50929" rIns="101858" bIns="50929"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a:t>
            </a:r>
            <a:r>
              <a:rPr lang="en-US" sz="1600" b="1" dirty="0">
                <a:solidFill>
                  <a:schemeClr val="tx1">
                    <a:lumMod val="85000"/>
                    <a:lumOff val="15000"/>
                  </a:schemeClr>
                </a:solidFill>
                <a:latin typeface="Century Gothic" pitchFamily="34" charset="0"/>
              </a:rPr>
              <a:t>8</a:t>
            </a:r>
            <a:r>
              <a:rPr lang="en-US" sz="1600" b="1" dirty="0">
                <a:solidFill>
                  <a:schemeClr val="tx1">
                    <a:lumMod val="85000"/>
                    <a:lumOff val="15000"/>
                  </a:schemeClr>
                </a:solidFill>
                <a:latin typeface="Century Gothic" pitchFamily="34" charset="0"/>
              </a:rPr>
              <a:t> </a:t>
            </a:r>
            <a:r>
              <a:rPr lang="en-US" sz="1300" dirty="0">
                <a:solidFill>
                  <a:schemeClr val="tx1">
                    <a:lumMod val="85000"/>
                    <a:lumOff val="15000"/>
                  </a:schemeClr>
                </a:solidFill>
                <a:latin typeface="Century Gothic" pitchFamily="34" charset="0"/>
              </a:rPr>
              <a:t>– page 1</a:t>
            </a:r>
            <a:endParaRPr lang="en-US" sz="1300" b="1" dirty="0">
              <a:solidFill>
                <a:schemeClr val="tx1">
                  <a:lumMod val="85000"/>
                  <a:lumOff val="15000"/>
                </a:schemeClr>
              </a:solidFill>
              <a:latin typeface="Century Gothic" pitchFamily="34" charset="0"/>
            </a:endParaRPr>
          </a:p>
        </p:txBody>
      </p:sp>
      <p:sp>
        <p:nvSpPr>
          <p:cNvPr id="7" name="TextBox 6"/>
          <p:cNvSpPr txBox="1"/>
          <p:nvPr/>
        </p:nvSpPr>
        <p:spPr>
          <a:xfrm>
            <a:off x="172720" y="1508762"/>
            <a:ext cx="4903096" cy="472185"/>
          </a:xfrm>
          <a:prstGeom prst="rect">
            <a:avLst/>
          </a:prstGeom>
          <a:noFill/>
        </p:spPr>
        <p:txBody>
          <a:bodyPr wrap="square" lIns="101858" tIns="50929" rIns="101858" bIns="50929" rtlCol="0">
            <a:spAutoFit/>
          </a:bodyPr>
          <a:lstStyle/>
          <a:p>
            <a:r>
              <a:rPr lang="en-US" sz="1200" dirty="0">
                <a:solidFill>
                  <a:schemeClr val="tx1">
                    <a:lumMod val="85000"/>
                    <a:lumOff val="15000"/>
                  </a:schemeClr>
                </a:solidFill>
                <a:latin typeface="Century Gothic" pitchFamily="34" charset="0"/>
              </a:rPr>
              <a:t>Today the teams will finalize any remaining construction, prepare their journals and practice presentations to the judges.  </a:t>
            </a:r>
          </a:p>
        </p:txBody>
      </p:sp>
      <p:sp>
        <p:nvSpPr>
          <p:cNvPr id="45" name="TextBox 44"/>
          <p:cNvSpPr txBox="1"/>
          <p:nvPr/>
        </p:nvSpPr>
        <p:spPr>
          <a:xfrm>
            <a:off x="5313890" y="7381967"/>
            <a:ext cx="2350213" cy="1475047"/>
          </a:xfrm>
          <a:prstGeom prst="rect">
            <a:avLst/>
          </a:prstGeom>
          <a:noFill/>
        </p:spPr>
        <p:txBody>
          <a:bodyPr wrap="square" lIns="101858" tIns="50929" rIns="101858" bIns="50929" rtlCol="0">
            <a:spAutoFit/>
          </a:bodyPr>
          <a:lstStyle/>
          <a:p>
            <a:pPr marL="254646" indent="-254646">
              <a:lnSpc>
                <a:spcPct val="150000"/>
              </a:lnSpc>
              <a:buAutoNum type="arabicPeriod"/>
            </a:pPr>
            <a:r>
              <a:rPr lang="en-US" sz="1000" dirty="0">
                <a:solidFill>
                  <a:schemeClr val="tx1">
                    <a:lumMod val="85000"/>
                    <a:lumOff val="15000"/>
                  </a:schemeClr>
                </a:solidFill>
                <a:latin typeface="Century Gothic" pitchFamily="34" charset="0"/>
              </a:rPr>
              <a:t>Each team’s binder</a:t>
            </a:r>
            <a:endParaRPr lang="en-US" sz="1000" dirty="0">
              <a:solidFill>
                <a:schemeClr val="tx1">
                  <a:lumMod val="85000"/>
                  <a:lumOff val="15000"/>
                </a:schemeClr>
              </a:solidFill>
              <a:latin typeface="Century Gothic" pitchFamily="34" charset="0"/>
            </a:endParaRPr>
          </a:p>
          <a:p>
            <a:pPr marL="254646" indent="-254646">
              <a:lnSpc>
                <a:spcPct val="150000"/>
              </a:lnSpc>
              <a:buAutoNum type="arabicPeriod"/>
            </a:pPr>
            <a:r>
              <a:rPr lang="en-US" sz="1000" dirty="0">
                <a:solidFill>
                  <a:schemeClr val="tx1">
                    <a:lumMod val="85000"/>
                    <a:lumOff val="15000"/>
                  </a:schemeClr>
                </a:solidFill>
                <a:latin typeface="Century Gothic" pitchFamily="34" charset="0"/>
              </a:rPr>
              <a:t>The teams’ prototypes</a:t>
            </a:r>
          </a:p>
          <a:p>
            <a:pPr marL="254646" indent="-254646">
              <a:lnSpc>
                <a:spcPct val="150000"/>
              </a:lnSpc>
              <a:buAutoNum type="arabicPeriod"/>
            </a:pPr>
            <a:r>
              <a:rPr lang="en-US" sz="1000" dirty="0">
                <a:solidFill>
                  <a:schemeClr val="tx1">
                    <a:lumMod val="85000"/>
                    <a:lumOff val="15000"/>
                  </a:schemeClr>
                </a:solidFill>
                <a:latin typeface="Century Gothic" pitchFamily="34" charset="0"/>
              </a:rPr>
              <a:t>Construction materials, based off of what the various teams need, the annual challenge and material availability</a:t>
            </a:r>
          </a:p>
        </p:txBody>
      </p:sp>
      <p:sp>
        <p:nvSpPr>
          <p:cNvPr id="75" name="TextBox 74"/>
          <p:cNvSpPr txBox="1"/>
          <p:nvPr/>
        </p:nvSpPr>
        <p:spPr>
          <a:xfrm>
            <a:off x="259085" y="2263141"/>
            <a:ext cx="2896545" cy="321627"/>
          </a:xfrm>
          <a:prstGeom prst="rect">
            <a:avLst/>
          </a:prstGeom>
          <a:noFill/>
        </p:spPr>
        <p:txBody>
          <a:bodyPr wrap="square" lIns="101858" tIns="50929" rIns="101858" bIns="50929" rtlCol="0">
            <a:spAutoFit/>
          </a:bodyPr>
          <a:lstStyle/>
          <a:p>
            <a:r>
              <a:rPr lang="en-US" sz="1400" b="1" dirty="0">
                <a:solidFill>
                  <a:schemeClr val="tx1">
                    <a:lumMod val="85000"/>
                    <a:lumOff val="15000"/>
                  </a:schemeClr>
                </a:solidFill>
                <a:latin typeface="Century Gothic" pitchFamily="34" charset="0"/>
              </a:rPr>
              <a:t>Lesson Objective</a:t>
            </a:r>
            <a:endParaRPr lang="en-US" sz="1400" b="1" dirty="0">
              <a:solidFill>
                <a:schemeClr val="tx1">
                  <a:lumMod val="85000"/>
                  <a:lumOff val="15000"/>
                </a:schemeClr>
              </a:solidFill>
              <a:latin typeface="Century Gothic" pitchFamily="34" charset="0"/>
            </a:endParaRPr>
          </a:p>
        </p:txBody>
      </p:sp>
      <p:sp>
        <p:nvSpPr>
          <p:cNvPr id="83" name="TextBox 82"/>
          <p:cNvSpPr txBox="1"/>
          <p:nvPr/>
        </p:nvSpPr>
        <p:spPr>
          <a:xfrm>
            <a:off x="259080" y="2514605"/>
            <a:ext cx="4873759" cy="1087763"/>
          </a:xfrm>
          <a:prstGeom prst="rect">
            <a:avLst/>
          </a:prstGeom>
          <a:noFill/>
        </p:spPr>
        <p:txBody>
          <a:bodyPr wrap="square" lIns="101858" tIns="50929" rIns="101858" bIns="50929" rtlCol="0">
            <a:spAutoFit/>
          </a:bodyPr>
          <a:lstStyle/>
          <a:p>
            <a:pPr>
              <a:buFont typeface="Wingdings" pitchFamily="2" charset="2"/>
              <a:buChar char="§"/>
            </a:pPr>
            <a:r>
              <a:rPr lang="en-US" sz="1600" dirty="0">
                <a:solidFill>
                  <a:schemeClr val="tx1">
                    <a:lumMod val="85000"/>
                    <a:lumOff val="15000"/>
                  </a:schemeClr>
                </a:solidFill>
                <a:latin typeface="Century Gothic" pitchFamily="34" charset="0"/>
              </a:rPr>
              <a:t>Assume shared responsibility for collaborative work </a:t>
            </a:r>
          </a:p>
          <a:p>
            <a:pPr>
              <a:buFont typeface="Wingdings" pitchFamily="2" charset="2"/>
              <a:buChar char="§"/>
            </a:pPr>
            <a:r>
              <a:rPr lang="en-US" sz="1600" dirty="0">
                <a:solidFill>
                  <a:schemeClr val="tx1">
                    <a:lumMod val="85000"/>
                    <a:lumOff val="15000"/>
                  </a:schemeClr>
                </a:solidFill>
                <a:latin typeface="Century Gothic" pitchFamily="34" charset="0"/>
              </a:rPr>
              <a:t> </a:t>
            </a:r>
            <a:r>
              <a:rPr lang="en-US" sz="1600" dirty="0">
                <a:solidFill>
                  <a:schemeClr val="tx1">
                    <a:lumMod val="85000"/>
                    <a:lumOff val="15000"/>
                  </a:schemeClr>
                </a:solidFill>
                <a:latin typeface="Century Gothic" pitchFamily="34" charset="0"/>
              </a:rPr>
              <a:t>Adapt to varied roles, jobs responsibilities, schedules and context </a:t>
            </a:r>
          </a:p>
        </p:txBody>
      </p:sp>
      <p:sp>
        <p:nvSpPr>
          <p:cNvPr id="84" name="TextBox 83"/>
          <p:cNvSpPr txBox="1"/>
          <p:nvPr/>
        </p:nvSpPr>
        <p:spPr>
          <a:xfrm>
            <a:off x="172725" y="6873241"/>
            <a:ext cx="2896545" cy="321627"/>
          </a:xfrm>
          <a:prstGeom prst="rect">
            <a:avLst/>
          </a:prstGeom>
          <a:noFill/>
        </p:spPr>
        <p:txBody>
          <a:bodyPr wrap="square" lIns="101858" tIns="50929" rIns="101858" bIns="50929" rtlCol="0">
            <a:spAutoFit/>
          </a:bodyPr>
          <a:lstStyle/>
          <a:p>
            <a:r>
              <a:rPr lang="en-US" sz="1400" b="1" dirty="0">
                <a:solidFill>
                  <a:schemeClr val="tx1">
                    <a:lumMod val="85000"/>
                    <a:lumOff val="15000"/>
                  </a:schemeClr>
                </a:solidFill>
                <a:latin typeface="Century Gothic" pitchFamily="34" charset="0"/>
              </a:rPr>
              <a:t>Lesson Preparation</a:t>
            </a:r>
            <a:endParaRPr lang="en-US" sz="1400" b="1" dirty="0">
              <a:solidFill>
                <a:schemeClr val="tx1">
                  <a:lumMod val="85000"/>
                  <a:lumOff val="15000"/>
                </a:schemeClr>
              </a:solidFill>
              <a:latin typeface="Century Gothic" pitchFamily="34" charset="0"/>
            </a:endParaRPr>
          </a:p>
        </p:txBody>
      </p:sp>
      <p:sp>
        <p:nvSpPr>
          <p:cNvPr id="44" name="TextBox 43"/>
          <p:cNvSpPr txBox="1"/>
          <p:nvPr/>
        </p:nvSpPr>
        <p:spPr>
          <a:xfrm>
            <a:off x="172721" y="7208525"/>
            <a:ext cx="5295690" cy="1795624"/>
          </a:xfrm>
          <a:prstGeom prst="rect">
            <a:avLst/>
          </a:prstGeom>
          <a:noFill/>
        </p:spPr>
        <p:txBody>
          <a:bodyPr wrap="square" lIns="101858" tIns="50929" rIns="101858" bIns="50929" rtlCol="0">
            <a:spAutoFit/>
          </a:bodyPr>
          <a:lstStyle/>
          <a:p>
            <a:pPr>
              <a:buFont typeface="Wingdings" pitchFamily="2" charset="2"/>
              <a:buChar char="§"/>
            </a:pPr>
            <a:r>
              <a:rPr lang="en-US" sz="1000" b="1" dirty="0">
                <a:solidFill>
                  <a:schemeClr val="tx1">
                    <a:lumMod val="85000"/>
                    <a:lumOff val="15000"/>
                  </a:schemeClr>
                </a:solidFill>
                <a:latin typeface="Century Gothic" pitchFamily="34" charset="0"/>
              </a:rPr>
              <a:t> Space: Clear the space, ensure tables are arranged so students can sit in their challenge teams. They will be up an about, working on construction throughout this lesson. At the end, they will have to store their work in progress somewhere safe. Tubs may be valuable for this, otherwise some secure area will be necessary.</a:t>
            </a: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Group: The students will need to sit with their groups for this lesson. </a:t>
            </a:r>
          </a:p>
          <a:p>
            <a:pPr>
              <a:buFont typeface="Wingdings" pitchFamily="2" charset="2"/>
              <a:buChar char="§"/>
            </a:pPr>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Resources: Students will require their journals, prototypes and construction material/equipment. Exact construction materials will vary dramatically from year to year and team to team. Review student responses from the previous week to determine what you need to gather. </a:t>
            </a:r>
          </a:p>
        </p:txBody>
      </p:sp>
      <p:cxnSp>
        <p:nvCxnSpPr>
          <p:cNvPr id="53" name="Straight Connector 52"/>
          <p:cNvCxnSpPr/>
          <p:nvPr/>
        </p:nvCxnSpPr>
        <p:spPr>
          <a:xfrm>
            <a:off x="5257803" y="1500960"/>
            <a:ext cx="2267466" cy="0"/>
          </a:xfrm>
          <a:prstGeom prst="line">
            <a:avLst/>
          </a:prstGeom>
          <a:ln w="3175">
            <a:solidFill>
              <a:schemeClr val="bg1">
                <a:lumMod val="65000"/>
                <a:alpha val="80000"/>
              </a:schemeClr>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5248617" y="1219944"/>
            <a:ext cx="1809751" cy="321627"/>
          </a:xfrm>
          <a:prstGeom prst="rect">
            <a:avLst/>
          </a:prstGeom>
          <a:noFill/>
        </p:spPr>
        <p:txBody>
          <a:bodyPr wrap="square" lIns="101858" tIns="50929" rIns="101858" bIns="50929" rtlCol="0">
            <a:spAutoFit/>
          </a:bodyPr>
          <a:lstStyle/>
          <a:p>
            <a:r>
              <a:rPr lang="en-US" sz="1400" b="1" dirty="0">
                <a:solidFill>
                  <a:schemeClr val="tx1">
                    <a:lumMod val="85000"/>
                    <a:lumOff val="15000"/>
                  </a:schemeClr>
                </a:solidFill>
                <a:latin typeface="Century Gothic" pitchFamily="34" charset="0"/>
              </a:rPr>
              <a:t>Standards for Unit</a:t>
            </a:r>
            <a:endParaRPr lang="en-US" sz="1400" b="1" dirty="0">
              <a:solidFill>
                <a:schemeClr val="tx1">
                  <a:lumMod val="85000"/>
                  <a:lumOff val="15000"/>
                </a:schemeClr>
              </a:solidFill>
              <a:latin typeface="Century Gothic" pitchFamily="34" charset="0"/>
            </a:endParaRPr>
          </a:p>
        </p:txBody>
      </p:sp>
      <p:sp>
        <p:nvSpPr>
          <p:cNvPr id="55" name="TextBox 54"/>
          <p:cNvSpPr txBox="1"/>
          <p:nvPr/>
        </p:nvSpPr>
        <p:spPr>
          <a:xfrm>
            <a:off x="5257792" y="4157213"/>
            <a:ext cx="1809751" cy="541687"/>
          </a:xfrm>
          <a:prstGeom prst="rect">
            <a:avLst/>
          </a:prstGeom>
          <a:noFill/>
        </p:spPr>
        <p:txBody>
          <a:bodyPr wrap="square" lIns="101858" tIns="50929" rIns="101858" bIns="50929" rtlCol="0">
            <a:spAutoFit/>
          </a:bodyPr>
          <a:lstStyle/>
          <a:p>
            <a:r>
              <a:rPr lang="en-US" sz="1400" b="1" dirty="0">
                <a:solidFill>
                  <a:schemeClr val="tx1">
                    <a:lumMod val="85000"/>
                    <a:lumOff val="15000"/>
                  </a:schemeClr>
                </a:solidFill>
                <a:latin typeface="Century Gothic" pitchFamily="34" charset="0"/>
              </a:rPr>
              <a:t>Common Core Standard </a:t>
            </a:r>
            <a:endParaRPr lang="en-US" sz="1400" b="1" dirty="0">
              <a:solidFill>
                <a:schemeClr val="tx1">
                  <a:lumMod val="85000"/>
                  <a:lumOff val="15000"/>
                </a:schemeClr>
              </a:solidFill>
              <a:latin typeface="Century Gothic" pitchFamily="34" charset="0"/>
            </a:endParaRPr>
          </a:p>
        </p:txBody>
      </p:sp>
      <p:sp>
        <p:nvSpPr>
          <p:cNvPr id="56" name="TextBox 55"/>
          <p:cNvSpPr txBox="1"/>
          <p:nvPr/>
        </p:nvSpPr>
        <p:spPr>
          <a:xfrm>
            <a:off x="5262578" y="7081330"/>
            <a:ext cx="1809751" cy="321627"/>
          </a:xfrm>
          <a:prstGeom prst="rect">
            <a:avLst/>
          </a:prstGeom>
          <a:noFill/>
        </p:spPr>
        <p:txBody>
          <a:bodyPr wrap="square" lIns="101858" tIns="50929" rIns="101858" bIns="50929" rtlCol="0">
            <a:spAutoFit/>
          </a:bodyPr>
          <a:lstStyle/>
          <a:p>
            <a:r>
              <a:rPr lang="en-US" sz="1400" b="1" dirty="0">
                <a:solidFill>
                  <a:schemeClr val="tx1">
                    <a:lumMod val="85000"/>
                    <a:lumOff val="15000"/>
                  </a:schemeClr>
                </a:solidFill>
                <a:latin typeface="Century Gothic" pitchFamily="34" charset="0"/>
              </a:rPr>
              <a:t>Materials </a:t>
            </a:r>
            <a:endParaRPr lang="en-US" sz="1400" b="1" dirty="0">
              <a:solidFill>
                <a:schemeClr val="tx1">
                  <a:lumMod val="85000"/>
                  <a:lumOff val="15000"/>
                </a:schemeClr>
              </a:solidFill>
              <a:latin typeface="Century Gothic" pitchFamily="34" charset="0"/>
            </a:endParaRPr>
          </a:p>
        </p:txBody>
      </p:sp>
      <p:cxnSp>
        <p:nvCxnSpPr>
          <p:cNvPr id="57" name="Straight Connector 56"/>
          <p:cNvCxnSpPr/>
          <p:nvPr/>
        </p:nvCxnSpPr>
        <p:spPr>
          <a:xfrm>
            <a:off x="5257803" y="4442918"/>
            <a:ext cx="2267466" cy="0"/>
          </a:xfrm>
          <a:prstGeom prst="line">
            <a:avLst/>
          </a:prstGeom>
          <a:ln w="3175">
            <a:solidFill>
              <a:schemeClr val="bg1">
                <a:lumMod val="65000"/>
                <a:alpha val="8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5257803" y="7369220"/>
            <a:ext cx="2267466" cy="0"/>
          </a:xfrm>
          <a:prstGeom prst="line">
            <a:avLst/>
          </a:prstGeom>
          <a:ln w="3175">
            <a:solidFill>
              <a:schemeClr val="bg1">
                <a:lumMod val="65000"/>
                <a:alpha val="80000"/>
              </a:schemeClr>
            </a:solidFill>
          </a:ln>
        </p:spPr>
        <p:style>
          <a:lnRef idx="1">
            <a:schemeClr val="accent1"/>
          </a:lnRef>
          <a:fillRef idx="0">
            <a:schemeClr val="accent1"/>
          </a:fillRef>
          <a:effectRef idx="0">
            <a:schemeClr val="accent1"/>
          </a:effectRef>
          <a:fontRef idx="minor">
            <a:schemeClr val="tx1"/>
          </a:fontRef>
        </p:style>
      </p:cxnSp>
      <p:pic>
        <p:nvPicPr>
          <p:cNvPr id="67" name="Picture 66" descr="CitizenSchools.BW.jpg"/>
          <p:cNvPicPr>
            <a:picLocks noChangeAspect="1"/>
          </p:cNvPicPr>
          <p:nvPr/>
        </p:nvPicPr>
        <p:blipFill>
          <a:blip r:embed="rId2" cstate="print"/>
          <a:stretch>
            <a:fillRect/>
          </a:stretch>
        </p:blipFill>
        <p:spPr>
          <a:xfrm>
            <a:off x="5253230" y="239490"/>
            <a:ext cx="2290571" cy="634049"/>
          </a:xfrm>
          <a:prstGeom prst="rect">
            <a:avLst/>
          </a:prstGeom>
        </p:spPr>
      </p:pic>
      <p:pic>
        <p:nvPicPr>
          <p:cNvPr id="38" name="Picture 37" descr="icons square-14.png"/>
          <p:cNvPicPr>
            <a:picLocks noChangeAspect="1"/>
          </p:cNvPicPr>
          <p:nvPr/>
        </p:nvPicPr>
        <p:blipFill>
          <a:blip r:embed="rId3" cstate="print"/>
          <a:stretch>
            <a:fillRect/>
          </a:stretch>
        </p:blipFill>
        <p:spPr>
          <a:xfrm>
            <a:off x="4" y="6"/>
            <a:ext cx="1055914" cy="1121616"/>
          </a:xfrm>
          <a:prstGeom prst="rect">
            <a:avLst/>
          </a:prstGeom>
        </p:spPr>
      </p:pic>
      <p:sp>
        <p:nvSpPr>
          <p:cNvPr id="40" name="TextBox 39"/>
          <p:cNvSpPr txBox="1"/>
          <p:nvPr/>
        </p:nvSpPr>
        <p:spPr>
          <a:xfrm>
            <a:off x="5190978" y="4538547"/>
            <a:ext cx="2280339" cy="2320507"/>
          </a:xfrm>
          <a:prstGeom prst="rect">
            <a:avLst/>
          </a:prstGeom>
          <a:noFill/>
        </p:spPr>
        <p:txBody>
          <a:bodyPr wrap="square" lIns="101858" tIns="50929" rIns="101858" bIns="50929" rtlCol="0">
            <a:spAutoFit/>
          </a:bodyPr>
          <a:lstStyle/>
          <a:p>
            <a:pPr>
              <a:lnSpc>
                <a:spcPct val="150000"/>
              </a:lnSpc>
              <a:buFont typeface="Wingdings" pitchFamily="2" charset="2"/>
              <a:buChar char="§"/>
            </a:pPr>
            <a:r>
              <a:rPr lang="en-US" sz="1200" dirty="0">
                <a:solidFill>
                  <a:schemeClr val="tx1">
                    <a:lumMod val="85000"/>
                    <a:lumOff val="15000"/>
                  </a:schemeClr>
                </a:solidFill>
                <a:latin typeface="Century Gothic" pitchFamily="34" charset="0"/>
              </a:rPr>
              <a:t>ELACCSS.ELA-Literacy.WHST.6-8.2</a:t>
            </a:r>
          </a:p>
          <a:p>
            <a:pPr>
              <a:lnSpc>
                <a:spcPct val="150000"/>
              </a:lnSpc>
              <a:buFont typeface="Wingdings" pitchFamily="2" charset="2"/>
              <a:buChar char="§"/>
            </a:pPr>
            <a:r>
              <a:rPr lang="en-US" sz="1200" dirty="0">
                <a:solidFill>
                  <a:schemeClr val="tx1">
                    <a:lumMod val="85000"/>
                    <a:lumOff val="15000"/>
                  </a:schemeClr>
                </a:solidFill>
                <a:latin typeface="Century Gothic" pitchFamily="34" charset="0"/>
              </a:rPr>
              <a:t>Write informative/explanatory texts, including the narration of historical events, scientific procedures/ experiments, or technical processes. </a:t>
            </a:r>
          </a:p>
        </p:txBody>
      </p:sp>
      <p:sp>
        <p:nvSpPr>
          <p:cNvPr id="42" name="TextBox 41"/>
          <p:cNvSpPr txBox="1"/>
          <p:nvPr/>
        </p:nvSpPr>
        <p:spPr>
          <a:xfrm>
            <a:off x="5185319" y="1616932"/>
            <a:ext cx="2297152" cy="2072623"/>
          </a:xfrm>
          <a:prstGeom prst="rect">
            <a:avLst/>
          </a:prstGeom>
          <a:noFill/>
        </p:spPr>
        <p:txBody>
          <a:bodyPr wrap="square" lIns="101858" tIns="50929" rIns="101858" bIns="50929" rtlCol="0">
            <a:spAutoFit/>
          </a:bodyPr>
          <a:lstStyle/>
          <a:p>
            <a:r>
              <a:rPr lang="en-US" sz="1200" dirty="0">
                <a:solidFill>
                  <a:schemeClr val="tx1">
                    <a:lumMod val="85000"/>
                    <a:lumOff val="15000"/>
                  </a:schemeClr>
                </a:solidFill>
                <a:latin typeface="Century Gothic" pitchFamily="34" charset="0"/>
              </a:rPr>
              <a:t>Citizen Schools Unit Standard #1: CS Students will use a Design Process to create ideas or products</a:t>
            </a:r>
          </a:p>
          <a:p>
            <a:r>
              <a:rPr lang="en-US" sz="1200" dirty="0">
                <a:solidFill>
                  <a:schemeClr val="tx1">
                    <a:lumMod val="85000"/>
                    <a:lumOff val="15000"/>
                  </a:schemeClr>
                </a:solidFill>
                <a:latin typeface="Century Gothic" pitchFamily="34" charset="0"/>
              </a:rPr>
              <a:t>Citizen Schools Unit Standard #2:Citizen Schools students will demonstrate an ability to work as a member of a team</a:t>
            </a:r>
          </a:p>
          <a:p>
            <a:endParaRPr lang="en-US" sz="1000" b="1" dirty="0">
              <a:solidFill>
                <a:schemeClr val="bg1">
                  <a:lumMod val="50000"/>
                </a:schemeClr>
              </a:solidFill>
              <a:latin typeface="Century Gothic" pitchFamily="34" charset="0"/>
            </a:endParaRPr>
          </a:p>
          <a:p>
            <a:endParaRPr lang="en-US" sz="1000" b="1" dirty="0">
              <a:solidFill>
                <a:schemeClr val="bg1">
                  <a:lumMod val="50000"/>
                </a:schemeClr>
              </a:solidFill>
              <a:latin typeface="Century Gothic" pitchFamily="34" charset="0"/>
            </a:endParaRPr>
          </a:p>
        </p:txBody>
      </p:sp>
      <p:grpSp>
        <p:nvGrpSpPr>
          <p:cNvPr id="41" name="Group 58"/>
          <p:cNvGrpSpPr/>
          <p:nvPr/>
        </p:nvGrpSpPr>
        <p:grpSpPr>
          <a:xfrm>
            <a:off x="259083" y="3520442"/>
            <a:ext cx="4505901" cy="3326209"/>
            <a:chOff x="-14551" y="2373653"/>
            <a:chExt cx="2815272" cy="2169772"/>
          </a:xfrm>
        </p:grpSpPr>
        <p:sp>
          <p:nvSpPr>
            <p:cNvPr id="49" name="Rectangle 48"/>
            <p:cNvSpPr/>
            <p:nvPr/>
          </p:nvSpPr>
          <p:spPr>
            <a:xfrm>
              <a:off x="228600" y="2373653"/>
              <a:ext cx="2572121" cy="317492"/>
            </a:xfrm>
            <a:prstGeom prst="rect">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p:cNvSpPr/>
            <p:nvPr/>
          </p:nvSpPr>
          <p:spPr>
            <a:xfrm>
              <a:off x="228600" y="3606808"/>
              <a:ext cx="2572121" cy="31749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228600" y="4225933"/>
              <a:ext cx="2572121" cy="31749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228600" y="2987683"/>
              <a:ext cx="2572121" cy="31749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238367" y="2433573"/>
              <a:ext cx="1809751" cy="200771"/>
            </a:xfrm>
            <a:prstGeom prst="rect">
              <a:avLst/>
            </a:prstGeom>
            <a:noFill/>
          </p:spPr>
          <p:txBody>
            <a:bodyPr wrap="square" rtlCol="0">
              <a:spAutoFit/>
            </a:bodyPr>
            <a:lstStyle/>
            <a:p>
              <a:r>
                <a:rPr lang="en-US" sz="1400" b="1" dirty="0">
                  <a:solidFill>
                    <a:schemeClr val="tx1">
                      <a:lumMod val="85000"/>
                      <a:lumOff val="15000"/>
                    </a:schemeClr>
                  </a:solidFill>
                  <a:latin typeface="Century Gothic" pitchFamily="34" charset="0"/>
                </a:rPr>
                <a:t>Lesson Agenda</a:t>
              </a:r>
              <a:endParaRPr lang="en-US" sz="1400" b="1" dirty="0">
                <a:solidFill>
                  <a:schemeClr val="tx1">
                    <a:lumMod val="85000"/>
                    <a:lumOff val="15000"/>
                  </a:schemeClr>
                </a:solidFill>
                <a:latin typeface="Century Gothic" pitchFamily="34" charset="0"/>
              </a:endParaRPr>
            </a:p>
          </p:txBody>
        </p:sp>
        <p:cxnSp>
          <p:nvCxnSpPr>
            <p:cNvPr id="68" name="Straight Connector 67"/>
            <p:cNvCxnSpPr/>
            <p:nvPr/>
          </p:nvCxnSpPr>
          <p:spPr>
            <a:xfrm rot="5400000">
              <a:off x="-281126" y="3607018"/>
              <a:ext cx="1866902"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8969" y="2761040"/>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5</a:t>
              </a:r>
              <a:r>
                <a:rPr lang="en-US" sz="1100" b="1" dirty="0">
                  <a:solidFill>
                    <a:schemeClr val="tx1">
                      <a:lumMod val="85000"/>
                      <a:lumOff val="15000"/>
                    </a:schemeClr>
                  </a:solidFill>
                  <a:latin typeface="Century Gothic" pitchFamily="34" charset="0"/>
                </a:rPr>
                <a:t> Min</a:t>
              </a:r>
              <a:endParaRPr lang="en-US" sz="1100" b="1" dirty="0">
                <a:solidFill>
                  <a:schemeClr val="tx1">
                    <a:lumMod val="85000"/>
                    <a:lumOff val="15000"/>
                  </a:schemeClr>
                </a:solidFill>
                <a:latin typeface="Century Gothic" pitchFamily="34" charset="0"/>
              </a:endParaRPr>
            </a:p>
          </p:txBody>
        </p:sp>
        <p:sp>
          <p:nvSpPr>
            <p:cNvPr id="70" name="TextBox 69"/>
            <p:cNvSpPr txBox="1"/>
            <p:nvPr/>
          </p:nvSpPr>
          <p:spPr>
            <a:xfrm>
              <a:off x="-8132" y="3072687"/>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5</a:t>
              </a:r>
              <a:r>
                <a:rPr lang="en-US" sz="1100" b="1" dirty="0">
                  <a:solidFill>
                    <a:schemeClr val="tx1">
                      <a:lumMod val="85000"/>
                      <a:lumOff val="15000"/>
                    </a:schemeClr>
                  </a:solidFill>
                  <a:latin typeface="Century Gothic" pitchFamily="34" charset="0"/>
                </a:rPr>
                <a:t> Min</a:t>
              </a:r>
              <a:endParaRPr lang="en-US" sz="1100" b="1" dirty="0">
                <a:solidFill>
                  <a:schemeClr val="tx1">
                    <a:lumMod val="85000"/>
                    <a:lumOff val="15000"/>
                  </a:schemeClr>
                </a:solidFill>
                <a:latin typeface="Century Gothic" pitchFamily="34" charset="0"/>
              </a:endParaRPr>
            </a:p>
          </p:txBody>
        </p:sp>
        <p:sp>
          <p:nvSpPr>
            <p:cNvPr id="71" name="TextBox 70"/>
            <p:cNvSpPr txBox="1"/>
            <p:nvPr/>
          </p:nvSpPr>
          <p:spPr>
            <a:xfrm>
              <a:off x="-8970" y="3383898"/>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35 Min</a:t>
              </a:r>
              <a:endParaRPr lang="en-US" sz="1100" b="1" dirty="0">
                <a:solidFill>
                  <a:schemeClr val="tx1">
                    <a:lumMod val="85000"/>
                    <a:lumOff val="15000"/>
                  </a:schemeClr>
                </a:solidFill>
                <a:latin typeface="Century Gothic" pitchFamily="34" charset="0"/>
              </a:endParaRPr>
            </a:p>
          </p:txBody>
        </p:sp>
        <p:sp>
          <p:nvSpPr>
            <p:cNvPr id="72" name="TextBox 71"/>
            <p:cNvSpPr txBox="1"/>
            <p:nvPr/>
          </p:nvSpPr>
          <p:spPr>
            <a:xfrm>
              <a:off x="-8970" y="3688625"/>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20 Min</a:t>
              </a:r>
              <a:endParaRPr lang="en-US" sz="1100" b="1" dirty="0">
                <a:solidFill>
                  <a:schemeClr val="tx1">
                    <a:lumMod val="85000"/>
                    <a:lumOff val="15000"/>
                  </a:schemeClr>
                </a:solidFill>
                <a:latin typeface="Century Gothic" pitchFamily="34" charset="0"/>
              </a:endParaRPr>
            </a:p>
          </p:txBody>
        </p:sp>
        <p:sp>
          <p:nvSpPr>
            <p:cNvPr id="73" name="TextBox 72"/>
            <p:cNvSpPr txBox="1"/>
            <p:nvPr/>
          </p:nvSpPr>
          <p:spPr>
            <a:xfrm>
              <a:off x="-8970" y="4006537"/>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20 Min</a:t>
              </a:r>
              <a:endParaRPr lang="en-US" sz="1100" b="1" dirty="0">
                <a:solidFill>
                  <a:schemeClr val="tx1">
                    <a:lumMod val="85000"/>
                    <a:lumOff val="15000"/>
                  </a:schemeClr>
                </a:solidFill>
                <a:latin typeface="Century Gothic" pitchFamily="34" charset="0"/>
              </a:endParaRPr>
            </a:p>
          </p:txBody>
        </p:sp>
        <p:sp>
          <p:nvSpPr>
            <p:cNvPr id="74" name="TextBox 73"/>
            <p:cNvSpPr txBox="1"/>
            <p:nvPr/>
          </p:nvSpPr>
          <p:spPr>
            <a:xfrm>
              <a:off x="-14551" y="4311481"/>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5 Min</a:t>
              </a:r>
              <a:endParaRPr lang="en-US" sz="1100" b="1" dirty="0">
                <a:solidFill>
                  <a:schemeClr val="tx1">
                    <a:lumMod val="85000"/>
                    <a:lumOff val="15000"/>
                  </a:schemeClr>
                </a:solidFill>
                <a:latin typeface="Century Gothic" pitchFamily="34" charset="0"/>
              </a:endParaRPr>
            </a:p>
          </p:txBody>
        </p:sp>
      </p:grpSp>
      <p:sp>
        <p:nvSpPr>
          <p:cNvPr id="76" name="TextBox 75"/>
          <p:cNvSpPr txBox="1"/>
          <p:nvPr/>
        </p:nvSpPr>
        <p:spPr>
          <a:xfrm>
            <a:off x="1468120" y="4107180"/>
            <a:ext cx="3105442" cy="440121"/>
          </a:xfrm>
          <a:prstGeom prst="rect">
            <a:avLst/>
          </a:prstGeom>
          <a:noFill/>
        </p:spPr>
        <p:txBody>
          <a:bodyPr wrap="square" lIns="101858" tIns="50929" rIns="101858" bIns="50929" rtlCol="0">
            <a:spAutoFit/>
          </a:bodyPr>
          <a:lstStyle/>
          <a:p>
            <a:r>
              <a:rPr lang="en-US" sz="1100" b="1" dirty="0">
                <a:solidFill>
                  <a:schemeClr val="tx1">
                    <a:lumMod val="85000"/>
                    <a:lumOff val="15000"/>
                  </a:schemeClr>
                </a:solidFill>
                <a:latin typeface="Century Gothic" pitchFamily="34" charset="0"/>
              </a:rPr>
              <a:t>Hook: Challenge day logistics</a:t>
            </a:r>
            <a:endParaRPr lang="en-US" sz="1100" b="1" dirty="0">
              <a:latin typeface="Century Gothic"/>
              <a:cs typeface="Century Gothic"/>
            </a:endParaRPr>
          </a:p>
          <a:p>
            <a:endParaRPr lang="en-US" sz="1100" b="1" dirty="0">
              <a:solidFill>
                <a:schemeClr val="tx1">
                  <a:lumMod val="85000"/>
                  <a:lumOff val="15000"/>
                </a:schemeClr>
              </a:solidFill>
              <a:latin typeface="Century Gothic" pitchFamily="34" charset="0"/>
            </a:endParaRPr>
          </a:p>
        </p:txBody>
      </p:sp>
      <p:sp>
        <p:nvSpPr>
          <p:cNvPr id="77" name="TextBox 76"/>
          <p:cNvSpPr txBox="1"/>
          <p:nvPr/>
        </p:nvSpPr>
        <p:spPr>
          <a:xfrm>
            <a:off x="1468123" y="4526280"/>
            <a:ext cx="2350213" cy="440121"/>
          </a:xfrm>
          <a:prstGeom prst="rect">
            <a:avLst/>
          </a:prstGeom>
          <a:noFill/>
        </p:spPr>
        <p:txBody>
          <a:bodyPr wrap="square" lIns="101858" tIns="50929" rIns="101858" bIns="50929" rtlCol="0">
            <a:spAutoFit/>
          </a:bodyPr>
          <a:lstStyle/>
          <a:p>
            <a:r>
              <a:rPr lang="en-US" sz="1100" b="1" dirty="0">
                <a:latin typeface="Century Gothic"/>
                <a:cs typeface="Century Gothic"/>
              </a:rPr>
              <a:t>Mini-Lesson</a:t>
            </a:r>
            <a:r>
              <a:rPr lang="en-US" sz="1100" b="1" dirty="0">
                <a:latin typeface="Century Gothic"/>
                <a:cs typeface="Century Gothic"/>
              </a:rPr>
              <a:t>: Summary of the day</a:t>
            </a:r>
            <a:endParaRPr lang="en-US" sz="1100" b="1" dirty="0">
              <a:latin typeface="Century Gothic"/>
              <a:cs typeface="Century Gothic"/>
            </a:endParaRPr>
          </a:p>
        </p:txBody>
      </p:sp>
      <p:sp>
        <p:nvSpPr>
          <p:cNvPr id="78" name="TextBox 77"/>
          <p:cNvSpPr txBox="1"/>
          <p:nvPr/>
        </p:nvSpPr>
        <p:spPr>
          <a:xfrm>
            <a:off x="1468123" y="5029203"/>
            <a:ext cx="2350213" cy="270843"/>
          </a:xfrm>
          <a:prstGeom prst="rect">
            <a:avLst/>
          </a:prstGeom>
          <a:noFill/>
        </p:spPr>
        <p:txBody>
          <a:bodyPr wrap="square" lIns="101858" tIns="50929" rIns="101858" bIns="50929" rtlCol="0">
            <a:spAutoFit/>
          </a:bodyPr>
          <a:lstStyle/>
          <a:p>
            <a:r>
              <a:rPr lang="en-US" sz="1100" b="1" dirty="0">
                <a:latin typeface="Century Gothic"/>
                <a:cs typeface="Century Gothic"/>
              </a:rPr>
              <a:t>Activity 1: </a:t>
            </a:r>
            <a:r>
              <a:rPr lang="en-US" sz="1100" b="1" dirty="0">
                <a:latin typeface="Century Gothic"/>
                <a:cs typeface="Century Gothic"/>
              </a:rPr>
              <a:t>Final construction</a:t>
            </a:r>
            <a:endParaRPr lang="en-US" sz="1100" b="1" dirty="0">
              <a:latin typeface="Century Gothic"/>
              <a:cs typeface="Century Gothic"/>
            </a:endParaRPr>
          </a:p>
        </p:txBody>
      </p:sp>
      <p:sp>
        <p:nvSpPr>
          <p:cNvPr id="79" name="TextBox 78"/>
          <p:cNvSpPr txBox="1"/>
          <p:nvPr/>
        </p:nvSpPr>
        <p:spPr>
          <a:xfrm>
            <a:off x="1468123" y="5951220"/>
            <a:ext cx="2350213" cy="440121"/>
          </a:xfrm>
          <a:prstGeom prst="rect">
            <a:avLst/>
          </a:prstGeom>
          <a:noFill/>
        </p:spPr>
        <p:txBody>
          <a:bodyPr wrap="square" lIns="101858" tIns="50929" rIns="101858" bIns="50929" rtlCol="0">
            <a:spAutoFit/>
          </a:bodyPr>
          <a:lstStyle/>
          <a:p>
            <a:r>
              <a:rPr lang="en-US" sz="1100" b="1" dirty="0">
                <a:latin typeface="Century Gothic"/>
                <a:cs typeface="Century Gothic"/>
              </a:rPr>
              <a:t>Activity 3: Journaling</a:t>
            </a:r>
          </a:p>
          <a:p>
            <a:endParaRPr lang="en-US" sz="1100" b="1" dirty="0">
              <a:latin typeface="Century Gothic"/>
              <a:cs typeface="Century Gothic"/>
            </a:endParaRPr>
          </a:p>
        </p:txBody>
      </p:sp>
      <p:sp>
        <p:nvSpPr>
          <p:cNvPr id="80" name="TextBox 79"/>
          <p:cNvSpPr txBox="1"/>
          <p:nvPr/>
        </p:nvSpPr>
        <p:spPr>
          <a:xfrm>
            <a:off x="1468123" y="6454143"/>
            <a:ext cx="2350213" cy="270843"/>
          </a:xfrm>
          <a:prstGeom prst="rect">
            <a:avLst/>
          </a:prstGeom>
          <a:noFill/>
        </p:spPr>
        <p:txBody>
          <a:bodyPr wrap="square" lIns="101858" tIns="50929" rIns="101858" bIns="50929" rtlCol="0">
            <a:spAutoFit/>
          </a:bodyPr>
          <a:lstStyle/>
          <a:p>
            <a:r>
              <a:rPr lang="en-US" sz="1100" b="1" dirty="0">
                <a:solidFill>
                  <a:schemeClr val="tx1">
                    <a:lumMod val="85000"/>
                    <a:lumOff val="15000"/>
                  </a:schemeClr>
                </a:solidFill>
                <a:latin typeface="Century Gothic" pitchFamily="34" charset="0"/>
              </a:rPr>
              <a:t>Assessment: Exit Ticket</a:t>
            </a:r>
            <a:endParaRPr lang="en-US" sz="1100" b="1" dirty="0">
              <a:solidFill>
                <a:schemeClr val="tx1">
                  <a:lumMod val="85000"/>
                  <a:lumOff val="15000"/>
                </a:schemeClr>
              </a:solidFill>
              <a:latin typeface="Century Gothic" pitchFamily="34" charset="0"/>
            </a:endParaRPr>
          </a:p>
        </p:txBody>
      </p:sp>
      <p:sp>
        <p:nvSpPr>
          <p:cNvPr id="81" name="TextBox 80"/>
          <p:cNvSpPr txBox="1"/>
          <p:nvPr/>
        </p:nvSpPr>
        <p:spPr>
          <a:xfrm>
            <a:off x="1468120" y="5448300"/>
            <a:ext cx="2849880" cy="440121"/>
          </a:xfrm>
          <a:prstGeom prst="rect">
            <a:avLst/>
          </a:prstGeom>
          <a:noFill/>
        </p:spPr>
        <p:txBody>
          <a:bodyPr wrap="square" lIns="101858" tIns="50929" rIns="101858" bIns="50929" rtlCol="0">
            <a:spAutoFit/>
          </a:bodyPr>
          <a:lstStyle/>
          <a:p>
            <a:r>
              <a:rPr lang="en-US" sz="1100" b="1" dirty="0">
                <a:latin typeface="Century Gothic"/>
                <a:cs typeface="Century Gothic"/>
              </a:rPr>
              <a:t>Activity 2</a:t>
            </a:r>
            <a:r>
              <a:rPr lang="en-US" sz="1100" b="1" dirty="0">
                <a:latin typeface="Century Gothic"/>
                <a:cs typeface="Century Gothic"/>
              </a:rPr>
              <a:t>: </a:t>
            </a:r>
            <a:r>
              <a:rPr lang="en-US" sz="1100" b="1" dirty="0">
                <a:latin typeface="Century Gothic"/>
                <a:cs typeface="Century Gothic"/>
              </a:rPr>
              <a:t>Practice presentation in groups </a:t>
            </a:r>
          </a:p>
        </p:txBody>
      </p:sp>
    </p:spTree>
    <p:extLst>
      <p:ext uri="{BB962C8B-B14F-4D97-AF65-F5344CB8AC3E}">
        <p14:creationId xmlns:p14="http://schemas.microsoft.com/office/powerpoint/2010/main" val="21144783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5257805" y="5458273"/>
            <a:ext cx="2293707" cy="4368361"/>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58" tIns="50929" rIns="101858" bIns="50929" rtlCol="0" anchor="ctr"/>
          <a:lstStyle/>
          <a:p>
            <a:pPr algn="ctr"/>
            <a:endParaRPr lang="en-US"/>
          </a:p>
        </p:txBody>
      </p:sp>
      <p:sp>
        <p:nvSpPr>
          <p:cNvPr id="32" name="Rectangle 31"/>
          <p:cNvSpPr/>
          <p:nvPr/>
        </p:nvSpPr>
        <p:spPr>
          <a:xfrm>
            <a:off x="943163" y="223846"/>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858" tIns="50929" rIns="101858" bIns="50929" rtlCol="0" anchor="ctr"/>
          <a:lstStyle/>
          <a:p>
            <a:pPr algn="ctr"/>
            <a:endParaRPr lang="en-US" dirty="0">
              <a:solidFill>
                <a:schemeClr val="bg1">
                  <a:lumMod val="50000"/>
                </a:schemeClr>
              </a:solidFill>
            </a:endParaRPr>
          </a:p>
        </p:txBody>
      </p:sp>
      <p:sp>
        <p:nvSpPr>
          <p:cNvPr id="75" name="TextBox 74"/>
          <p:cNvSpPr txBox="1"/>
          <p:nvPr/>
        </p:nvSpPr>
        <p:spPr>
          <a:xfrm>
            <a:off x="175337" y="1402261"/>
            <a:ext cx="2896545" cy="321627"/>
          </a:xfrm>
          <a:prstGeom prst="rect">
            <a:avLst/>
          </a:prstGeom>
          <a:noFill/>
        </p:spPr>
        <p:txBody>
          <a:bodyPr wrap="square" lIns="101858" tIns="50929" rIns="101858" bIns="50929" rtlCol="0">
            <a:spAutoFit/>
          </a:bodyPr>
          <a:lstStyle/>
          <a:p>
            <a:r>
              <a:rPr lang="en-US" sz="1400" b="1" dirty="0">
                <a:solidFill>
                  <a:schemeClr val="tx1">
                    <a:lumMod val="85000"/>
                    <a:lumOff val="15000"/>
                  </a:schemeClr>
                </a:solidFill>
                <a:latin typeface="Century Gothic" pitchFamily="34" charset="0"/>
              </a:rPr>
              <a:t>Hook – Challenge Logistics</a:t>
            </a:r>
            <a:endParaRPr lang="en-US" sz="1400" b="1" dirty="0">
              <a:solidFill>
                <a:schemeClr val="tx1">
                  <a:lumMod val="85000"/>
                  <a:lumOff val="15000"/>
                </a:schemeClr>
              </a:solidFill>
              <a:latin typeface="Century Gothic" pitchFamily="34" charset="0"/>
            </a:endParaRPr>
          </a:p>
        </p:txBody>
      </p:sp>
      <p:sp>
        <p:nvSpPr>
          <p:cNvPr id="57" name="TextBox 56"/>
          <p:cNvSpPr txBox="1"/>
          <p:nvPr/>
        </p:nvSpPr>
        <p:spPr>
          <a:xfrm>
            <a:off x="4163244" y="1402269"/>
            <a:ext cx="1098956" cy="541687"/>
          </a:xfrm>
          <a:prstGeom prst="rect">
            <a:avLst/>
          </a:prstGeom>
          <a:noFill/>
        </p:spPr>
        <p:txBody>
          <a:bodyPr wrap="square" lIns="101858" tIns="50929" rIns="101858" bIns="50929" rtlCol="0">
            <a:spAutoFit/>
          </a:bodyPr>
          <a:lstStyle/>
          <a:p>
            <a:r>
              <a:rPr lang="en-US" sz="1400" b="1" dirty="0">
                <a:solidFill>
                  <a:schemeClr val="tx1">
                    <a:lumMod val="85000"/>
                    <a:lumOff val="15000"/>
                  </a:schemeClr>
                </a:solidFill>
                <a:latin typeface="Century Gothic" pitchFamily="34" charset="0"/>
              </a:rPr>
              <a:t>      </a:t>
            </a:r>
            <a:r>
              <a:rPr lang="en-US" sz="1400" b="1" dirty="0">
                <a:solidFill>
                  <a:schemeClr val="tx1">
                    <a:lumMod val="85000"/>
                    <a:lumOff val="15000"/>
                  </a:schemeClr>
                </a:solidFill>
                <a:latin typeface="Century Gothic" pitchFamily="34" charset="0"/>
              </a:rPr>
              <a:t>5</a:t>
            </a:r>
            <a:r>
              <a:rPr lang="en-US" sz="1400" b="1" dirty="0">
                <a:solidFill>
                  <a:schemeClr val="tx1">
                    <a:lumMod val="85000"/>
                    <a:lumOff val="15000"/>
                  </a:schemeClr>
                </a:solidFill>
                <a:latin typeface="Century Gothic" pitchFamily="34" charset="0"/>
              </a:rPr>
              <a:t> Minutes</a:t>
            </a:r>
            <a:endParaRPr lang="en-US" sz="1400" b="1" dirty="0">
              <a:solidFill>
                <a:schemeClr val="tx1">
                  <a:lumMod val="85000"/>
                  <a:lumOff val="15000"/>
                </a:schemeClr>
              </a:solidFill>
              <a:latin typeface="Century Gothic" pitchFamily="34" charset="0"/>
            </a:endParaRPr>
          </a:p>
        </p:txBody>
      </p:sp>
      <p:sp>
        <p:nvSpPr>
          <p:cNvPr id="27" name="TextBox 26"/>
          <p:cNvSpPr txBox="1"/>
          <p:nvPr/>
        </p:nvSpPr>
        <p:spPr>
          <a:xfrm>
            <a:off x="175337" y="5577170"/>
            <a:ext cx="2896545" cy="321627"/>
          </a:xfrm>
          <a:prstGeom prst="rect">
            <a:avLst/>
          </a:prstGeom>
          <a:noFill/>
        </p:spPr>
        <p:txBody>
          <a:bodyPr wrap="square" lIns="101858" tIns="50929" rIns="101858" bIns="50929" rtlCol="0">
            <a:spAutoFit/>
          </a:bodyPr>
          <a:lstStyle/>
          <a:p>
            <a:r>
              <a:rPr lang="en-US" sz="1400" b="1" dirty="0">
                <a:solidFill>
                  <a:schemeClr val="tx1">
                    <a:lumMod val="85000"/>
                    <a:lumOff val="15000"/>
                  </a:schemeClr>
                </a:solidFill>
                <a:latin typeface="Century Gothic" pitchFamily="34" charset="0"/>
              </a:rPr>
              <a:t>Mini-Lesson</a:t>
            </a:r>
            <a:endParaRPr lang="en-US" sz="1400" b="1" dirty="0">
              <a:solidFill>
                <a:schemeClr val="tx1">
                  <a:lumMod val="85000"/>
                  <a:lumOff val="15000"/>
                </a:schemeClr>
              </a:solidFill>
              <a:latin typeface="Century Gothic" pitchFamily="34" charset="0"/>
            </a:endParaRPr>
          </a:p>
        </p:txBody>
      </p:sp>
      <p:sp>
        <p:nvSpPr>
          <p:cNvPr id="29" name="TextBox 28"/>
          <p:cNvSpPr txBox="1"/>
          <p:nvPr/>
        </p:nvSpPr>
        <p:spPr>
          <a:xfrm>
            <a:off x="4206785" y="5577176"/>
            <a:ext cx="1098956" cy="541687"/>
          </a:xfrm>
          <a:prstGeom prst="rect">
            <a:avLst/>
          </a:prstGeom>
          <a:noFill/>
        </p:spPr>
        <p:txBody>
          <a:bodyPr wrap="square" lIns="101858" tIns="50929" rIns="101858" bIns="50929" rtlCol="0">
            <a:spAutoFit/>
          </a:bodyPr>
          <a:lstStyle/>
          <a:p>
            <a:r>
              <a:rPr lang="en-US" sz="1400" b="1" dirty="0">
                <a:solidFill>
                  <a:schemeClr val="tx1">
                    <a:lumMod val="85000"/>
                    <a:lumOff val="15000"/>
                  </a:schemeClr>
                </a:solidFill>
                <a:latin typeface="Century Gothic" pitchFamily="34" charset="0"/>
              </a:rPr>
              <a:t>     5</a:t>
            </a:r>
          </a:p>
          <a:p>
            <a:r>
              <a:rPr lang="en-US" sz="1400" b="1" dirty="0">
                <a:solidFill>
                  <a:schemeClr val="tx1">
                    <a:lumMod val="85000"/>
                    <a:lumOff val="15000"/>
                  </a:schemeClr>
                </a:solidFill>
                <a:latin typeface="Century Gothic" pitchFamily="34" charset="0"/>
              </a:rPr>
              <a:t>Minutes</a:t>
            </a:r>
            <a:endParaRPr lang="en-US" sz="1400" b="1" dirty="0">
              <a:solidFill>
                <a:schemeClr val="tx1">
                  <a:lumMod val="85000"/>
                  <a:lumOff val="15000"/>
                </a:schemeClr>
              </a:solidFill>
              <a:latin typeface="Century Gothic" pitchFamily="34" charset="0"/>
            </a:endParaRPr>
          </a:p>
        </p:txBody>
      </p:sp>
      <p:pic>
        <p:nvPicPr>
          <p:cNvPr id="33" name="Picture 32" descr="CitizenSchools.BW.jpg"/>
          <p:cNvPicPr>
            <a:picLocks noChangeAspect="1"/>
          </p:cNvPicPr>
          <p:nvPr/>
        </p:nvPicPr>
        <p:blipFill>
          <a:blip r:embed="rId2" cstate="print"/>
          <a:stretch>
            <a:fillRect/>
          </a:stretch>
        </p:blipFill>
        <p:spPr>
          <a:xfrm>
            <a:off x="5253230" y="239490"/>
            <a:ext cx="2290571" cy="634049"/>
          </a:xfrm>
          <a:prstGeom prst="rect">
            <a:avLst/>
          </a:prstGeom>
        </p:spPr>
      </p:pic>
      <p:cxnSp>
        <p:nvCxnSpPr>
          <p:cNvPr id="34" name="Straight Connector 33"/>
          <p:cNvCxnSpPr/>
          <p:nvPr/>
        </p:nvCxnSpPr>
        <p:spPr>
          <a:xfrm>
            <a:off x="236306" y="1688056"/>
            <a:ext cx="4902436"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25196" y="5873384"/>
            <a:ext cx="4924661"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5281750" y="1477109"/>
            <a:ext cx="2293707" cy="384048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58" tIns="50929" rIns="101858" bIns="50929" rtlCol="0" anchor="ctr"/>
          <a:lstStyle/>
          <a:p>
            <a:pPr algn="ctr"/>
            <a:endParaRPr lang="en-US"/>
          </a:p>
        </p:txBody>
      </p:sp>
      <p:pic>
        <p:nvPicPr>
          <p:cNvPr id="38" name="Picture 37" descr="Chat active 32x32.png"/>
          <p:cNvPicPr>
            <a:picLocks noChangeAspect="1"/>
          </p:cNvPicPr>
          <p:nvPr/>
        </p:nvPicPr>
        <p:blipFill>
          <a:blip r:embed="rId3" cstate="print"/>
          <a:stretch>
            <a:fillRect/>
          </a:stretch>
        </p:blipFill>
        <p:spPr>
          <a:xfrm>
            <a:off x="6886220" y="1472186"/>
            <a:ext cx="444105" cy="444105"/>
          </a:xfrm>
          <a:prstGeom prst="rect">
            <a:avLst/>
          </a:prstGeom>
        </p:spPr>
      </p:pic>
      <p:sp>
        <p:nvSpPr>
          <p:cNvPr id="40" name="TextBox 39"/>
          <p:cNvSpPr txBox="1"/>
          <p:nvPr/>
        </p:nvSpPr>
        <p:spPr>
          <a:xfrm>
            <a:off x="5370916" y="1547448"/>
            <a:ext cx="1873952" cy="321627"/>
          </a:xfrm>
          <a:prstGeom prst="rect">
            <a:avLst/>
          </a:prstGeom>
          <a:noFill/>
        </p:spPr>
        <p:txBody>
          <a:bodyPr wrap="square" lIns="101858" tIns="50929" rIns="101858" bIns="50929" rtlCol="0">
            <a:spAutoFit/>
          </a:bodyPr>
          <a:lstStyle/>
          <a:p>
            <a:r>
              <a:rPr lang="en-US" sz="1400" b="1" dirty="0">
                <a:solidFill>
                  <a:schemeClr val="tx1">
                    <a:lumMod val="65000"/>
                    <a:lumOff val="35000"/>
                  </a:schemeClr>
                </a:solidFill>
                <a:latin typeface="Century Gothic" pitchFamily="34" charset="0"/>
              </a:rPr>
              <a:t>Student Says…</a:t>
            </a:r>
            <a:endParaRPr lang="en-US" sz="1400" b="1" dirty="0">
              <a:solidFill>
                <a:schemeClr val="tx1">
                  <a:lumMod val="65000"/>
                  <a:lumOff val="35000"/>
                </a:schemeClr>
              </a:solidFill>
              <a:latin typeface="Century Gothic" pitchFamily="34" charset="0"/>
            </a:endParaRPr>
          </a:p>
        </p:txBody>
      </p:sp>
      <p:pic>
        <p:nvPicPr>
          <p:cNvPr id="39" name="Picture 38" descr="Zoom in 32x32.png"/>
          <p:cNvPicPr>
            <a:picLocks noChangeAspect="1"/>
          </p:cNvPicPr>
          <p:nvPr/>
        </p:nvPicPr>
        <p:blipFill>
          <a:blip r:embed="rId4" cstate="print"/>
          <a:stretch>
            <a:fillRect/>
          </a:stretch>
        </p:blipFill>
        <p:spPr>
          <a:xfrm>
            <a:off x="6983849" y="5568969"/>
            <a:ext cx="391526" cy="391525"/>
          </a:xfrm>
          <a:prstGeom prst="rect">
            <a:avLst/>
          </a:prstGeom>
        </p:spPr>
      </p:pic>
      <p:sp>
        <p:nvSpPr>
          <p:cNvPr id="41" name="TextBox 40"/>
          <p:cNvSpPr txBox="1"/>
          <p:nvPr/>
        </p:nvSpPr>
        <p:spPr>
          <a:xfrm>
            <a:off x="5349746" y="5590487"/>
            <a:ext cx="1809751" cy="321627"/>
          </a:xfrm>
          <a:prstGeom prst="rect">
            <a:avLst/>
          </a:prstGeom>
          <a:noFill/>
        </p:spPr>
        <p:txBody>
          <a:bodyPr wrap="square" lIns="101858" tIns="50929" rIns="101858" bIns="50929" rtlCol="0">
            <a:spAutoFit/>
          </a:bodyPr>
          <a:lstStyle/>
          <a:p>
            <a:r>
              <a:rPr lang="en-US" sz="1400" b="1" dirty="0">
                <a:solidFill>
                  <a:schemeClr val="tx1">
                    <a:lumMod val="65000"/>
                    <a:lumOff val="35000"/>
                  </a:schemeClr>
                </a:solidFill>
                <a:latin typeface="Century Gothic" pitchFamily="34" charset="0"/>
              </a:rPr>
              <a:t>Closer Look!</a:t>
            </a:r>
            <a:endParaRPr lang="en-US" sz="1400" b="1" dirty="0">
              <a:solidFill>
                <a:schemeClr val="tx1">
                  <a:lumMod val="65000"/>
                  <a:lumOff val="35000"/>
                </a:schemeClr>
              </a:solidFill>
              <a:latin typeface="Century Gothic" pitchFamily="34" charset="0"/>
            </a:endParaRPr>
          </a:p>
        </p:txBody>
      </p:sp>
      <p:sp>
        <p:nvSpPr>
          <p:cNvPr id="20" name="TextBox 19"/>
          <p:cNvSpPr txBox="1"/>
          <p:nvPr/>
        </p:nvSpPr>
        <p:spPr>
          <a:xfrm>
            <a:off x="148412" y="6007690"/>
            <a:ext cx="5042573" cy="1487871"/>
          </a:xfrm>
          <a:prstGeom prst="rect">
            <a:avLst/>
          </a:prstGeom>
          <a:noFill/>
        </p:spPr>
        <p:txBody>
          <a:bodyPr wrap="square" lIns="101858" tIns="50929" rIns="101858" bIns="50929" rtlCol="0">
            <a:spAutoFit/>
          </a:bodyPr>
          <a:lstStyle/>
          <a:p>
            <a:pPr>
              <a:buFont typeface="Wingdings" pitchFamily="2" charset="2"/>
              <a:buChar char="§"/>
            </a:pPr>
            <a:r>
              <a:rPr lang="en-US" sz="1000" b="1" dirty="0">
                <a:solidFill>
                  <a:schemeClr val="tx1">
                    <a:lumMod val="85000"/>
                    <a:lumOff val="15000"/>
                  </a:schemeClr>
                </a:solidFill>
                <a:latin typeface="Century Gothic" pitchFamily="34" charset="0"/>
              </a:rPr>
              <a:t> Objectives / Agenda: </a:t>
            </a:r>
            <a:r>
              <a:rPr lang="en-US" sz="1000" dirty="0">
                <a:solidFill>
                  <a:schemeClr val="tx1">
                    <a:lumMod val="85000"/>
                    <a:lumOff val="15000"/>
                  </a:schemeClr>
                </a:solidFill>
                <a:latin typeface="Century Gothic" pitchFamily="34" charset="0"/>
              </a:rPr>
              <a:t>Go over the schedule for the day, today’s goal is to be ready for the competition day this weekend.   </a:t>
            </a:r>
            <a:endParaRPr lang="en-US" sz="1000" b="1" dirty="0">
              <a:solidFill>
                <a:schemeClr val="tx1">
                  <a:lumMod val="85000"/>
                  <a:lumOff val="15000"/>
                </a:schemeClr>
              </a:solidFill>
              <a:latin typeface="Century Gothic" pitchFamily="34" charset="0"/>
            </a:endParaRP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Preview assessment: </a:t>
            </a:r>
            <a:r>
              <a:rPr lang="en-US" sz="1000" dirty="0">
                <a:solidFill>
                  <a:schemeClr val="tx1">
                    <a:lumMod val="85000"/>
                    <a:lumOff val="15000"/>
                  </a:schemeClr>
                </a:solidFill>
                <a:latin typeface="Century Gothic" pitchFamily="34" charset="0"/>
              </a:rPr>
              <a:t>Today’s assessment will be a very quick exit ticket. </a:t>
            </a:r>
            <a:endParaRPr lang="en-US" sz="1000" b="1" dirty="0">
              <a:solidFill>
                <a:schemeClr val="tx1">
                  <a:lumMod val="85000"/>
                  <a:lumOff val="15000"/>
                </a:schemeClr>
              </a:solidFill>
              <a:latin typeface="Century Gothic" pitchFamily="34" charset="0"/>
            </a:endParaRP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Direct Teach/Connections: </a:t>
            </a:r>
            <a:r>
              <a:rPr lang="en-US" sz="1000" dirty="0">
                <a:solidFill>
                  <a:schemeClr val="tx1">
                    <a:lumMod val="85000"/>
                    <a:lumOff val="15000"/>
                  </a:schemeClr>
                </a:solidFill>
                <a:latin typeface="Century Gothic" pitchFamily="34" charset="0"/>
              </a:rPr>
              <a:t>Remind the students about safety and that we need to use our time wisely. This is the final week before the competition! Refer to </a:t>
            </a:r>
            <a:r>
              <a:rPr lang="en-US" sz="1000" dirty="0" err="1">
                <a:solidFill>
                  <a:schemeClr val="tx1">
                    <a:lumMod val="85000"/>
                    <a:lumOff val="15000"/>
                  </a:schemeClr>
                </a:solidFill>
                <a:latin typeface="Century Gothic" pitchFamily="34" charset="0"/>
              </a:rPr>
              <a:t>thetechchallenge.thetech.org</a:t>
            </a:r>
            <a:r>
              <a:rPr lang="en-US" sz="1000" dirty="0">
                <a:solidFill>
                  <a:schemeClr val="tx1">
                    <a:lumMod val="85000"/>
                    <a:lumOff val="15000"/>
                  </a:schemeClr>
                </a:solidFill>
                <a:latin typeface="Century Gothic" pitchFamily="34" charset="0"/>
              </a:rPr>
              <a:t> for any final logistical details. </a:t>
            </a:r>
            <a:endParaRPr lang="en-US" sz="1000" b="1" dirty="0">
              <a:solidFill>
                <a:schemeClr val="tx1">
                  <a:lumMod val="85000"/>
                  <a:lumOff val="15000"/>
                </a:schemeClr>
              </a:solidFill>
              <a:latin typeface="Century Gothic" pitchFamily="34" charset="0"/>
            </a:endParaRPr>
          </a:p>
          <a:p>
            <a:endParaRPr lang="en-US" sz="1000" b="1" dirty="0">
              <a:solidFill>
                <a:schemeClr val="tx1">
                  <a:lumMod val="85000"/>
                  <a:lumOff val="15000"/>
                </a:schemeClr>
              </a:solidFill>
              <a:latin typeface="Century Gothic" pitchFamily="34" charset="0"/>
            </a:endParaRPr>
          </a:p>
        </p:txBody>
      </p:sp>
      <p:pic>
        <p:nvPicPr>
          <p:cNvPr id="21" name="Picture 20" descr="icons square-14.png"/>
          <p:cNvPicPr>
            <a:picLocks noChangeAspect="1"/>
          </p:cNvPicPr>
          <p:nvPr/>
        </p:nvPicPr>
        <p:blipFill>
          <a:blip r:embed="rId5" cstate="print"/>
          <a:stretch>
            <a:fillRect/>
          </a:stretch>
        </p:blipFill>
        <p:spPr>
          <a:xfrm>
            <a:off x="4" y="6"/>
            <a:ext cx="1055914" cy="1121616"/>
          </a:xfrm>
          <a:prstGeom prst="rect">
            <a:avLst/>
          </a:prstGeom>
        </p:spPr>
      </p:pic>
      <p:sp>
        <p:nvSpPr>
          <p:cNvPr id="22" name="TextBox 21"/>
          <p:cNvSpPr txBox="1"/>
          <p:nvPr/>
        </p:nvSpPr>
        <p:spPr>
          <a:xfrm>
            <a:off x="930894" y="305787"/>
            <a:ext cx="3743848" cy="595319"/>
          </a:xfrm>
          <a:prstGeom prst="rect">
            <a:avLst/>
          </a:prstGeom>
          <a:noFill/>
        </p:spPr>
        <p:txBody>
          <a:bodyPr wrap="square" lIns="101858" tIns="50929" rIns="101858" bIns="50929"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a:t>
            </a:r>
            <a:r>
              <a:rPr lang="en-US" sz="1600" b="1" dirty="0">
                <a:solidFill>
                  <a:schemeClr val="tx1">
                    <a:lumMod val="85000"/>
                    <a:lumOff val="15000"/>
                  </a:schemeClr>
                </a:solidFill>
                <a:latin typeface="Century Gothic" pitchFamily="34" charset="0"/>
              </a:rPr>
              <a:t>8</a:t>
            </a:r>
            <a:r>
              <a:rPr lang="en-US" sz="1600" b="1" dirty="0">
                <a:solidFill>
                  <a:schemeClr val="tx1">
                    <a:lumMod val="85000"/>
                    <a:lumOff val="15000"/>
                  </a:schemeClr>
                </a:solidFill>
                <a:latin typeface="Century Gothic" pitchFamily="34" charset="0"/>
              </a:rPr>
              <a:t> </a:t>
            </a:r>
            <a:r>
              <a:rPr lang="en-US" sz="1300" dirty="0">
                <a:solidFill>
                  <a:schemeClr val="tx1">
                    <a:lumMod val="85000"/>
                    <a:lumOff val="15000"/>
                  </a:schemeClr>
                </a:solidFill>
                <a:latin typeface="Century Gothic" pitchFamily="34" charset="0"/>
              </a:rPr>
              <a:t>– page 2</a:t>
            </a:r>
            <a:endParaRPr lang="en-US" sz="1300" b="1" dirty="0">
              <a:solidFill>
                <a:schemeClr val="tx1">
                  <a:lumMod val="85000"/>
                  <a:lumOff val="15000"/>
                </a:schemeClr>
              </a:solidFill>
              <a:latin typeface="Century Gothic" pitchFamily="34" charset="0"/>
            </a:endParaRPr>
          </a:p>
        </p:txBody>
      </p:sp>
      <p:sp>
        <p:nvSpPr>
          <p:cNvPr id="23" name="TextBox 22"/>
          <p:cNvSpPr txBox="1"/>
          <p:nvPr/>
        </p:nvSpPr>
        <p:spPr>
          <a:xfrm>
            <a:off x="5486402" y="1951466"/>
            <a:ext cx="2018371" cy="2894638"/>
          </a:xfrm>
          <a:prstGeom prst="rect">
            <a:avLst/>
          </a:prstGeom>
          <a:noFill/>
        </p:spPr>
        <p:txBody>
          <a:bodyPr wrap="square" lIns="101858" tIns="50929" rIns="101858" bIns="50929" rtlCol="0">
            <a:spAutoFit/>
          </a:bodyPr>
          <a:lstStyle/>
          <a:p>
            <a:r>
              <a:rPr lang="en-US" sz="1200" dirty="0"/>
              <a:t>“We won’t be ready for competition day!”</a:t>
            </a:r>
          </a:p>
          <a:p>
            <a:r>
              <a:rPr lang="en-US" sz="1200" i="1" dirty="0"/>
              <a:t>The Tech Challenge isn’t entirely about trying to demonstrate their device. They will also be judged on their journal, presentation and a variety of secondary awards (such as team spirit, safety, etc.) Even if they don’t have their device completely ready to compete at the highest level, they should still show up and try their hardest!</a:t>
            </a:r>
            <a:endParaRPr lang="en-US" sz="1200" i="1" dirty="0"/>
          </a:p>
        </p:txBody>
      </p:sp>
      <p:sp>
        <p:nvSpPr>
          <p:cNvPr id="25" name="TextBox 24"/>
          <p:cNvSpPr txBox="1"/>
          <p:nvPr/>
        </p:nvSpPr>
        <p:spPr>
          <a:xfrm>
            <a:off x="196952" y="1041015"/>
            <a:ext cx="7315201" cy="507832"/>
          </a:xfrm>
          <a:prstGeom prst="rect">
            <a:avLst/>
          </a:prstGeom>
          <a:noFill/>
          <a:ln>
            <a:noFill/>
          </a:ln>
        </p:spPr>
        <p:txBody>
          <a:bodyPr wrap="square" lIns="101858" tIns="50929" rIns="101858" bIns="50929" rtlCol="0">
            <a:spAutoFit/>
          </a:bodyPr>
          <a:lstStyle/>
          <a:p>
            <a:pPr>
              <a:buFont typeface="Wingdings" pitchFamily="2" charset="2"/>
              <a:buChar char="§"/>
            </a:pPr>
            <a:r>
              <a:rPr lang="en-US" sz="1300" dirty="0"/>
              <a:t>Objective: </a:t>
            </a:r>
            <a:r>
              <a:rPr lang="en-US" sz="1300" dirty="0">
                <a:solidFill>
                  <a:schemeClr val="tx1">
                    <a:lumMod val="85000"/>
                    <a:lumOff val="15000"/>
                  </a:schemeClr>
                </a:solidFill>
                <a:latin typeface="Century Gothic" pitchFamily="34" charset="0"/>
              </a:rPr>
              <a:t>Assume shared responsibility for collaborative work </a:t>
            </a:r>
          </a:p>
          <a:p>
            <a:endParaRPr lang="en-US" sz="1300" dirty="0">
              <a:solidFill>
                <a:schemeClr val="tx1">
                  <a:lumMod val="85000"/>
                  <a:lumOff val="15000"/>
                </a:schemeClr>
              </a:solidFill>
              <a:latin typeface="Century Gothic" pitchFamily="34" charset="0"/>
            </a:endParaRPr>
          </a:p>
        </p:txBody>
      </p:sp>
      <p:sp>
        <p:nvSpPr>
          <p:cNvPr id="3" name="Rectangle 2"/>
          <p:cNvSpPr/>
          <p:nvPr/>
        </p:nvSpPr>
        <p:spPr>
          <a:xfrm>
            <a:off x="259080" y="1927863"/>
            <a:ext cx="4836160" cy="2471446"/>
          </a:xfrm>
          <a:prstGeom prst="rect">
            <a:avLst/>
          </a:prstGeom>
        </p:spPr>
        <p:txBody>
          <a:bodyPr wrap="square" lIns="101858" tIns="50929" rIns="101858" bIns="50929">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With the competition day coming up after this session, cover the details and logistics of the challenge day by passing out the datasheet (or something similar)attached at the end of this lesson, with correct information, to all of the students.</a:t>
            </a:r>
          </a:p>
          <a:p>
            <a:pPr>
              <a:buFont typeface="Wingdings" pitchFamily="2" charset="2"/>
              <a:buChar char="§"/>
            </a:pPr>
            <a:r>
              <a:rPr lang="en-US" sz="1100" dirty="0">
                <a:solidFill>
                  <a:schemeClr val="tx1">
                    <a:lumMod val="85000"/>
                    <a:lumOff val="15000"/>
                  </a:schemeClr>
                </a:solidFill>
                <a:latin typeface="Century Gothic" pitchFamily="34" charset="0"/>
              </a:rPr>
              <a:t>Go over all of the details and make sure their logistical issues are being taken care of.  </a:t>
            </a:r>
          </a:p>
          <a:p>
            <a:pPr>
              <a:buFont typeface="Wingdings" pitchFamily="2" charset="2"/>
              <a:buChar char="§"/>
            </a:pPr>
            <a:r>
              <a:rPr lang="en-US" sz="1100" dirty="0">
                <a:solidFill>
                  <a:schemeClr val="tx1">
                    <a:lumMod val="85000"/>
                    <a:lumOff val="15000"/>
                  </a:schemeClr>
                </a:solidFill>
                <a:latin typeface="Century Gothic" pitchFamily="34" charset="0"/>
              </a:rPr>
              <a:t>This is the same datasheet from week 1, but is a reminder for the students. </a:t>
            </a:r>
          </a:p>
          <a:p>
            <a:pPr>
              <a:buFont typeface="Wingdings" pitchFamily="2" charset="2"/>
              <a:buChar char="§"/>
            </a:pPr>
            <a:r>
              <a:rPr lang="en-US" sz="1100" dirty="0">
                <a:solidFill>
                  <a:schemeClr val="tx1">
                    <a:lumMod val="85000"/>
                    <a:lumOff val="15000"/>
                  </a:schemeClr>
                </a:solidFill>
                <a:latin typeface="Century Gothic" pitchFamily="34" charset="0"/>
              </a:rPr>
              <a:t>The students will very likely be excited to continue their projects (and possibly behind on schedule) so we will want to get to the first activity as quickly as possible.</a:t>
            </a:r>
          </a:p>
          <a:p>
            <a:pPr>
              <a:buFont typeface="Wingdings" pitchFamily="2" charset="2"/>
              <a:buChar char="§"/>
            </a:pPr>
            <a:r>
              <a:rPr lang="en-US" sz="1100" dirty="0">
                <a:solidFill>
                  <a:schemeClr val="tx1">
                    <a:lumMod val="85000"/>
                    <a:lumOff val="15000"/>
                  </a:schemeClr>
                </a:solidFill>
                <a:latin typeface="Century Gothic" pitchFamily="34" charset="0"/>
              </a:rPr>
              <a:t>Announce to the class this is the final session before competition day! We need to wrap everything up and be ready for the competition by the end of the day.   </a:t>
            </a:r>
            <a:endParaRPr lang="en-US" sz="1100" dirty="0"/>
          </a:p>
        </p:txBody>
      </p:sp>
      <p:sp>
        <p:nvSpPr>
          <p:cNvPr id="28" name="TextBox 27"/>
          <p:cNvSpPr txBox="1"/>
          <p:nvPr/>
        </p:nvSpPr>
        <p:spPr>
          <a:xfrm>
            <a:off x="5440680" y="6118863"/>
            <a:ext cx="2018371" cy="2149819"/>
          </a:xfrm>
          <a:prstGeom prst="rect">
            <a:avLst/>
          </a:prstGeom>
          <a:noFill/>
        </p:spPr>
        <p:txBody>
          <a:bodyPr wrap="square" lIns="101858" tIns="50929" rIns="101858" bIns="50929" rtlCol="0">
            <a:spAutoFit/>
          </a:bodyPr>
          <a:lstStyle/>
          <a:p>
            <a:r>
              <a:rPr lang="en-US" sz="1200" dirty="0"/>
              <a:t>Logistical issues will always come up for students on the weekends. Use whatever resources you have available at campus to encourage every student to come to the challenge day. Parents are not only allowed, but encouraged to come and watch their children compete.   </a:t>
            </a:r>
            <a:endParaRPr lang="en-US" sz="1200" i="1" dirty="0"/>
          </a:p>
        </p:txBody>
      </p:sp>
    </p:spTree>
    <p:extLst>
      <p:ext uri="{BB962C8B-B14F-4D97-AF65-F5344CB8AC3E}">
        <p14:creationId xmlns:p14="http://schemas.microsoft.com/office/powerpoint/2010/main" val="13129558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943163" y="223846"/>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858" tIns="50929" rIns="101858" bIns="50929" rtlCol="0" anchor="ctr"/>
          <a:lstStyle/>
          <a:p>
            <a:pPr algn="ctr"/>
            <a:endParaRPr lang="en-US" dirty="0">
              <a:solidFill>
                <a:schemeClr val="bg1">
                  <a:lumMod val="50000"/>
                </a:schemeClr>
              </a:solidFill>
            </a:endParaRPr>
          </a:p>
        </p:txBody>
      </p:sp>
      <p:sp>
        <p:nvSpPr>
          <p:cNvPr id="75" name="TextBox 74"/>
          <p:cNvSpPr txBox="1"/>
          <p:nvPr/>
        </p:nvSpPr>
        <p:spPr>
          <a:xfrm>
            <a:off x="175336" y="1408698"/>
            <a:ext cx="3279068" cy="321627"/>
          </a:xfrm>
          <a:prstGeom prst="rect">
            <a:avLst/>
          </a:prstGeom>
          <a:noFill/>
        </p:spPr>
        <p:txBody>
          <a:bodyPr wrap="square" lIns="101858" tIns="50929" rIns="101858" bIns="50929" rtlCol="0">
            <a:spAutoFit/>
          </a:bodyPr>
          <a:lstStyle/>
          <a:p>
            <a:r>
              <a:rPr lang="en-US" sz="1400" b="1" dirty="0">
                <a:solidFill>
                  <a:schemeClr val="tx1">
                    <a:lumMod val="85000"/>
                    <a:lumOff val="15000"/>
                  </a:schemeClr>
                </a:solidFill>
                <a:latin typeface="Century Gothic" pitchFamily="34" charset="0"/>
              </a:rPr>
              <a:t>Activity 1 Construction	</a:t>
            </a:r>
            <a:endParaRPr lang="en-US" sz="1400" b="1" dirty="0">
              <a:solidFill>
                <a:schemeClr val="tx1">
                  <a:lumMod val="85000"/>
                  <a:lumOff val="15000"/>
                </a:schemeClr>
              </a:solidFill>
              <a:latin typeface="Century Gothic" pitchFamily="34" charset="0"/>
            </a:endParaRPr>
          </a:p>
        </p:txBody>
      </p:sp>
      <p:sp>
        <p:nvSpPr>
          <p:cNvPr id="58" name="TextBox 57"/>
          <p:cNvSpPr txBox="1"/>
          <p:nvPr/>
        </p:nvSpPr>
        <p:spPr>
          <a:xfrm>
            <a:off x="172724" y="5532125"/>
            <a:ext cx="3969948" cy="761747"/>
          </a:xfrm>
          <a:prstGeom prst="rect">
            <a:avLst/>
          </a:prstGeom>
          <a:noFill/>
        </p:spPr>
        <p:txBody>
          <a:bodyPr wrap="square" lIns="101858" tIns="50929" rIns="101858" bIns="50929" rtlCol="0">
            <a:spAutoFit/>
          </a:bodyPr>
          <a:lstStyle/>
          <a:p>
            <a:r>
              <a:rPr lang="en-US" sz="1400" b="1" dirty="0">
                <a:solidFill>
                  <a:schemeClr val="tx1">
                    <a:lumMod val="85000"/>
                    <a:lumOff val="15000"/>
                  </a:schemeClr>
                </a:solidFill>
                <a:latin typeface="Century Gothic" pitchFamily="34" charset="0"/>
              </a:rPr>
              <a:t>Activity </a:t>
            </a:r>
            <a:r>
              <a:rPr lang="en-US" sz="1400" b="1" dirty="0">
                <a:solidFill>
                  <a:schemeClr val="tx1">
                    <a:lumMod val="85000"/>
                    <a:lumOff val="15000"/>
                  </a:schemeClr>
                </a:solidFill>
                <a:latin typeface="Century Gothic" pitchFamily="34" charset="0"/>
              </a:rPr>
              <a:t>2 </a:t>
            </a:r>
            <a:r>
              <a:rPr lang="en-US" sz="1400" b="1" dirty="0">
                <a:solidFill>
                  <a:schemeClr val="tx1">
                    <a:lumMod val="85000"/>
                    <a:lumOff val="15000"/>
                  </a:schemeClr>
                </a:solidFill>
                <a:latin typeface="Century Gothic" pitchFamily="34" charset="0"/>
              </a:rPr>
              <a:t>Practice Pre-performance </a:t>
            </a:r>
          </a:p>
          <a:p>
            <a:r>
              <a:rPr lang="en-US" sz="1400" b="1" dirty="0">
                <a:solidFill>
                  <a:schemeClr val="tx1">
                    <a:lumMod val="85000"/>
                    <a:lumOff val="15000"/>
                  </a:schemeClr>
                </a:solidFill>
                <a:latin typeface="Century Gothic" pitchFamily="34" charset="0"/>
              </a:rPr>
              <a:t>Interviews </a:t>
            </a:r>
            <a:endParaRPr lang="en-US" sz="1400" b="1" dirty="0">
              <a:solidFill>
                <a:schemeClr val="tx1">
                  <a:lumMod val="85000"/>
                  <a:lumOff val="15000"/>
                </a:schemeClr>
              </a:solidFill>
              <a:latin typeface="Century Gothic" pitchFamily="34" charset="0"/>
            </a:endParaRPr>
          </a:p>
          <a:p>
            <a:endParaRPr lang="en-US" sz="1400" b="1" dirty="0">
              <a:solidFill>
                <a:schemeClr val="tx1">
                  <a:lumMod val="85000"/>
                  <a:lumOff val="15000"/>
                </a:schemeClr>
              </a:solidFill>
              <a:latin typeface="Century Gothic" pitchFamily="34" charset="0"/>
            </a:endParaRPr>
          </a:p>
        </p:txBody>
      </p:sp>
      <p:sp>
        <p:nvSpPr>
          <p:cNvPr id="21" name="TextBox 20"/>
          <p:cNvSpPr txBox="1"/>
          <p:nvPr/>
        </p:nvSpPr>
        <p:spPr>
          <a:xfrm>
            <a:off x="4163244" y="1408704"/>
            <a:ext cx="1098956" cy="541687"/>
          </a:xfrm>
          <a:prstGeom prst="rect">
            <a:avLst/>
          </a:prstGeom>
          <a:noFill/>
        </p:spPr>
        <p:txBody>
          <a:bodyPr wrap="square" lIns="101858" tIns="50929" rIns="101858" bIns="50929" rtlCol="0">
            <a:spAutoFit/>
          </a:bodyPr>
          <a:lstStyle/>
          <a:p>
            <a:r>
              <a:rPr lang="en-US" sz="1400" b="1" dirty="0">
                <a:solidFill>
                  <a:schemeClr val="tx1">
                    <a:lumMod val="85000"/>
                    <a:lumOff val="15000"/>
                  </a:schemeClr>
                </a:solidFill>
                <a:latin typeface="Century Gothic" pitchFamily="34" charset="0"/>
              </a:rPr>
              <a:t>     35 Minutes</a:t>
            </a:r>
            <a:endParaRPr lang="en-US" sz="1400" b="1" dirty="0">
              <a:solidFill>
                <a:schemeClr val="tx1">
                  <a:lumMod val="85000"/>
                  <a:lumOff val="15000"/>
                </a:schemeClr>
              </a:solidFill>
              <a:latin typeface="Century Gothic" pitchFamily="34" charset="0"/>
            </a:endParaRPr>
          </a:p>
        </p:txBody>
      </p:sp>
      <p:sp>
        <p:nvSpPr>
          <p:cNvPr id="22" name="TextBox 21"/>
          <p:cNvSpPr txBox="1"/>
          <p:nvPr/>
        </p:nvSpPr>
        <p:spPr>
          <a:xfrm>
            <a:off x="4231644" y="5532125"/>
            <a:ext cx="1098956" cy="541687"/>
          </a:xfrm>
          <a:prstGeom prst="rect">
            <a:avLst/>
          </a:prstGeom>
          <a:noFill/>
        </p:spPr>
        <p:txBody>
          <a:bodyPr wrap="square" lIns="101858" tIns="50929" rIns="101858" bIns="50929" rtlCol="0">
            <a:spAutoFit/>
          </a:bodyPr>
          <a:lstStyle/>
          <a:p>
            <a:r>
              <a:rPr lang="en-US" sz="1400" b="1" dirty="0">
                <a:solidFill>
                  <a:schemeClr val="tx1">
                    <a:lumMod val="85000"/>
                    <a:lumOff val="15000"/>
                  </a:schemeClr>
                </a:solidFill>
                <a:latin typeface="Century Gothic" pitchFamily="34" charset="0"/>
              </a:rPr>
              <a:t>20    Minutes</a:t>
            </a:r>
            <a:endParaRPr lang="en-US" sz="1400" b="1" dirty="0">
              <a:solidFill>
                <a:schemeClr val="tx1">
                  <a:lumMod val="85000"/>
                  <a:lumOff val="15000"/>
                </a:schemeClr>
              </a:solidFill>
              <a:latin typeface="Century Gothic" pitchFamily="34" charset="0"/>
            </a:endParaRPr>
          </a:p>
        </p:txBody>
      </p:sp>
      <p:pic>
        <p:nvPicPr>
          <p:cNvPr id="31" name="Picture 30" descr="CitizenSchools.BW.jpg"/>
          <p:cNvPicPr>
            <a:picLocks noChangeAspect="1"/>
          </p:cNvPicPr>
          <p:nvPr/>
        </p:nvPicPr>
        <p:blipFill>
          <a:blip r:embed="rId2" cstate="print"/>
          <a:stretch>
            <a:fillRect/>
          </a:stretch>
        </p:blipFill>
        <p:spPr>
          <a:xfrm>
            <a:off x="5253230" y="239490"/>
            <a:ext cx="2290571" cy="634049"/>
          </a:xfrm>
          <a:prstGeom prst="rect">
            <a:avLst/>
          </a:prstGeom>
        </p:spPr>
      </p:pic>
      <p:sp>
        <p:nvSpPr>
          <p:cNvPr id="40" name="Rectangle 39"/>
          <p:cNvSpPr/>
          <p:nvPr/>
        </p:nvSpPr>
        <p:spPr>
          <a:xfrm>
            <a:off x="5257805" y="1250956"/>
            <a:ext cx="2293707" cy="4092575"/>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58" tIns="50929" rIns="101858" bIns="50929" rtlCol="0" anchor="ctr"/>
          <a:lstStyle/>
          <a:p>
            <a:pPr algn="ctr"/>
            <a:endParaRPr lang="en-US"/>
          </a:p>
        </p:txBody>
      </p:sp>
      <p:sp>
        <p:nvSpPr>
          <p:cNvPr id="41" name="Rectangle 40"/>
          <p:cNvSpPr/>
          <p:nvPr/>
        </p:nvSpPr>
        <p:spPr>
          <a:xfrm>
            <a:off x="5257805" y="5464175"/>
            <a:ext cx="2293707" cy="4362450"/>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58" tIns="50929" rIns="101858" bIns="50929" rtlCol="0" anchor="ctr"/>
          <a:lstStyle/>
          <a:p>
            <a:pPr algn="ctr"/>
            <a:endParaRPr lang="en-US"/>
          </a:p>
        </p:txBody>
      </p:sp>
      <p:sp>
        <p:nvSpPr>
          <p:cNvPr id="42" name="TextBox 41"/>
          <p:cNvSpPr txBox="1"/>
          <p:nvPr/>
        </p:nvSpPr>
        <p:spPr>
          <a:xfrm>
            <a:off x="5366165" y="5614982"/>
            <a:ext cx="1809751" cy="321627"/>
          </a:xfrm>
          <a:prstGeom prst="rect">
            <a:avLst/>
          </a:prstGeom>
          <a:noFill/>
        </p:spPr>
        <p:txBody>
          <a:bodyPr wrap="square" lIns="101858" tIns="50929" rIns="101858" bIns="50929" rtlCol="0">
            <a:spAutoFit/>
          </a:bodyPr>
          <a:lstStyle/>
          <a:p>
            <a:r>
              <a:rPr lang="en-US" sz="1400" b="1" dirty="0">
                <a:solidFill>
                  <a:schemeClr val="tx1">
                    <a:lumMod val="65000"/>
                    <a:lumOff val="35000"/>
                  </a:schemeClr>
                </a:solidFill>
                <a:latin typeface="Century Gothic" pitchFamily="34" charset="0"/>
              </a:rPr>
              <a:t>Additional Notes</a:t>
            </a:r>
            <a:endParaRPr lang="en-US" sz="1400" b="1" dirty="0">
              <a:solidFill>
                <a:schemeClr val="tx1">
                  <a:lumMod val="65000"/>
                  <a:lumOff val="35000"/>
                </a:schemeClr>
              </a:solidFill>
              <a:latin typeface="Century Gothic" pitchFamily="34" charset="0"/>
            </a:endParaRPr>
          </a:p>
        </p:txBody>
      </p:sp>
      <p:pic>
        <p:nvPicPr>
          <p:cNvPr id="43" name="Picture 42" descr="Pie chart 32x32.png"/>
          <p:cNvPicPr>
            <a:picLocks noChangeAspect="1"/>
          </p:cNvPicPr>
          <p:nvPr/>
        </p:nvPicPr>
        <p:blipFill>
          <a:blip r:embed="rId3" cstate="print"/>
          <a:stretch>
            <a:fillRect/>
          </a:stretch>
        </p:blipFill>
        <p:spPr>
          <a:xfrm>
            <a:off x="7021533" y="1371473"/>
            <a:ext cx="393844" cy="393843"/>
          </a:xfrm>
          <a:prstGeom prst="rect">
            <a:avLst/>
          </a:prstGeom>
        </p:spPr>
      </p:pic>
      <p:pic>
        <p:nvPicPr>
          <p:cNvPr id="45" name="Picture 44" descr="Document 32x32.png"/>
          <p:cNvPicPr>
            <a:picLocks noChangeAspect="1"/>
          </p:cNvPicPr>
          <p:nvPr/>
        </p:nvPicPr>
        <p:blipFill>
          <a:blip r:embed="rId4" cstate="print"/>
          <a:stretch>
            <a:fillRect/>
          </a:stretch>
        </p:blipFill>
        <p:spPr>
          <a:xfrm>
            <a:off x="7031809" y="5575961"/>
            <a:ext cx="393844" cy="393843"/>
          </a:xfrm>
          <a:prstGeom prst="rect">
            <a:avLst/>
          </a:prstGeom>
        </p:spPr>
      </p:pic>
      <p:sp>
        <p:nvSpPr>
          <p:cNvPr id="46" name="TextBox 45"/>
          <p:cNvSpPr txBox="1"/>
          <p:nvPr/>
        </p:nvSpPr>
        <p:spPr>
          <a:xfrm>
            <a:off x="5381803" y="1413912"/>
            <a:ext cx="1809751" cy="321627"/>
          </a:xfrm>
          <a:prstGeom prst="rect">
            <a:avLst/>
          </a:prstGeom>
          <a:noFill/>
        </p:spPr>
        <p:txBody>
          <a:bodyPr wrap="square" lIns="101858" tIns="50929" rIns="101858" bIns="50929" rtlCol="0">
            <a:spAutoFit/>
          </a:bodyPr>
          <a:lstStyle/>
          <a:p>
            <a:r>
              <a:rPr lang="en-US" sz="1400" b="1" dirty="0">
                <a:solidFill>
                  <a:schemeClr val="tx1">
                    <a:lumMod val="65000"/>
                    <a:lumOff val="35000"/>
                  </a:schemeClr>
                </a:solidFill>
                <a:latin typeface="Century Gothic" pitchFamily="34" charset="0"/>
              </a:rPr>
              <a:t>Missing Parts…</a:t>
            </a:r>
            <a:endParaRPr lang="en-US" sz="1400" b="1" dirty="0">
              <a:solidFill>
                <a:schemeClr val="tx1">
                  <a:lumMod val="65000"/>
                  <a:lumOff val="35000"/>
                </a:schemeClr>
              </a:solidFill>
              <a:latin typeface="Century Gothic" pitchFamily="34" charset="0"/>
            </a:endParaRPr>
          </a:p>
        </p:txBody>
      </p:sp>
      <p:cxnSp>
        <p:nvCxnSpPr>
          <p:cNvPr id="47" name="Straight Connector 46"/>
          <p:cNvCxnSpPr/>
          <p:nvPr/>
        </p:nvCxnSpPr>
        <p:spPr>
          <a:xfrm>
            <a:off x="236303" y="1694492"/>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59082" y="5783580"/>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8" name="Picture 17" descr="icons square-14.png"/>
          <p:cNvPicPr>
            <a:picLocks noChangeAspect="1"/>
          </p:cNvPicPr>
          <p:nvPr/>
        </p:nvPicPr>
        <p:blipFill>
          <a:blip r:embed="rId5" cstate="print"/>
          <a:stretch>
            <a:fillRect/>
          </a:stretch>
        </p:blipFill>
        <p:spPr>
          <a:xfrm>
            <a:off x="4" y="6"/>
            <a:ext cx="1055914" cy="1121616"/>
          </a:xfrm>
          <a:prstGeom prst="rect">
            <a:avLst/>
          </a:prstGeom>
        </p:spPr>
      </p:pic>
      <p:sp>
        <p:nvSpPr>
          <p:cNvPr id="19" name="TextBox 18"/>
          <p:cNvSpPr txBox="1"/>
          <p:nvPr/>
        </p:nvSpPr>
        <p:spPr>
          <a:xfrm>
            <a:off x="930894" y="305787"/>
            <a:ext cx="3743848" cy="595319"/>
          </a:xfrm>
          <a:prstGeom prst="rect">
            <a:avLst/>
          </a:prstGeom>
          <a:noFill/>
        </p:spPr>
        <p:txBody>
          <a:bodyPr wrap="square" lIns="101858" tIns="50929" rIns="101858" bIns="50929"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8 </a:t>
            </a:r>
            <a:r>
              <a:rPr lang="en-US" sz="1300" dirty="0">
                <a:solidFill>
                  <a:schemeClr val="tx1">
                    <a:lumMod val="85000"/>
                    <a:lumOff val="15000"/>
                  </a:schemeClr>
                </a:solidFill>
                <a:latin typeface="Century Gothic" pitchFamily="34" charset="0"/>
              </a:rPr>
              <a:t>– page 3</a:t>
            </a:r>
            <a:endParaRPr lang="en-US" sz="1300" b="1" dirty="0">
              <a:solidFill>
                <a:schemeClr val="tx1">
                  <a:lumMod val="85000"/>
                  <a:lumOff val="15000"/>
                </a:schemeClr>
              </a:solidFill>
              <a:latin typeface="Century Gothic" pitchFamily="34" charset="0"/>
            </a:endParaRPr>
          </a:p>
        </p:txBody>
      </p:sp>
      <p:sp>
        <p:nvSpPr>
          <p:cNvPr id="23" name="TextBox 22"/>
          <p:cNvSpPr txBox="1"/>
          <p:nvPr/>
        </p:nvSpPr>
        <p:spPr>
          <a:xfrm>
            <a:off x="5267960" y="6084852"/>
            <a:ext cx="2331720" cy="1963614"/>
          </a:xfrm>
          <a:prstGeom prst="rect">
            <a:avLst/>
          </a:prstGeom>
          <a:noFill/>
        </p:spPr>
        <p:txBody>
          <a:bodyPr wrap="square" lIns="101858" tIns="50929" rIns="101858" bIns="50929" rtlCol="0">
            <a:spAutoFit/>
          </a:bodyPr>
          <a:lstStyle/>
          <a:p>
            <a:r>
              <a:rPr lang="en-US" sz="1200" dirty="0"/>
              <a:t>The requirements of the construction activity will change dramatically from year to year. Understand the rules of this years’ Challenge and your students’ proposed solutions so you can prepare the space, resources and yourself to best support the construction of the devices. </a:t>
            </a:r>
            <a:endParaRPr lang="en-US" sz="1200" dirty="0"/>
          </a:p>
        </p:txBody>
      </p:sp>
      <p:sp>
        <p:nvSpPr>
          <p:cNvPr id="2" name="TextBox 1"/>
          <p:cNvSpPr txBox="1"/>
          <p:nvPr/>
        </p:nvSpPr>
        <p:spPr>
          <a:xfrm>
            <a:off x="1093893" y="2710180"/>
            <a:ext cx="205705" cy="410629"/>
          </a:xfrm>
          <a:prstGeom prst="rect">
            <a:avLst/>
          </a:prstGeom>
          <a:noFill/>
        </p:spPr>
        <p:txBody>
          <a:bodyPr wrap="none" lIns="101858" tIns="50929" rIns="101858" bIns="50929" rtlCol="0">
            <a:spAutoFit/>
          </a:bodyPr>
          <a:lstStyle/>
          <a:p>
            <a:endParaRPr lang="en-US" dirty="0"/>
          </a:p>
        </p:txBody>
      </p:sp>
      <p:sp>
        <p:nvSpPr>
          <p:cNvPr id="3" name="TextBox 2"/>
          <p:cNvSpPr txBox="1"/>
          <p:nvPr/>
        </p:nvSpPr>
        <p:spPr>
          <a:xfrm>
            <a:off x="431800" y="1760223"/>
            <a:ext cx="4577080" cy="2302169"/>
          </a:xfrm>
          <a:prstGeom prst="rect">
            <a:avLst/>
          </a:prstGeom>
          <a:noFill/>
        </p:spPr>
        <p:txBody>
          <a:bodyPr wrap="square" lIns="101858" tIns="50929" rIns="101858" bIns="50929"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 Have the students finalize construction on their devices</a:t>
            </a:r>
          </a:p>
          <a:p>
            <a:pPr>
              <a:buFont typeface="Wingdings" pitchFamily="2" charset="2"/>
              <a:buChar char="§"/>
            </a:pPr>
            <a:r>
              <a:rPr lang="en-US" sz="1100" dirty="0">
                <a:solidFill>
                  <a:schemeClr val="tx1">
                    <a:lumMod val="85000"/>
                    <a:lumOff val="15000"/>
                  </a:schemeClr>
                </a:solidFill>
                <a:latin typeface="Century Gothic" pitchFamily="34" charset="0"/>
              </a:rPr>
              <a:t>With only ~3 hours over the past few lessons, some teams might not be finished at the end of this time. Feel free to either set up extra outside of class time for construction or, if, in your judgment, these teams will be responsible, to allow them to take the devices home and work on them there. </a:t>
            </a:r>
          </a:p>
          <a:p>
            <a:pPr>
              <a:buFont typeface="Wingdings" pitchFamily="2" charset="2"/>
              <a:buChar char="§"/>
            </a:pPr>
            <a:endParaRPr lang="en-US" sz="1100" dirty="0">
              <a:solidFill>
                <a:schemeClr val="tx1">
                  <a:lumMod val="85000"/>
                  <a:lumOff val="15000"/>
                </a:schemeClr>
              </a:solidFill>
              <a:latin typeface="Century Gothic" pitchFamily="34" charset="0"/>
            </a:endParaRPr>
          </a:p>
          <a:p>
            <a:pPr>
              <a:buFont typeface="Wingdings" pitchFamily="2" charset="2"/>
              <a:buChar char="§"/>
            </a:pPr>
            <a:r>
              <a:rPr lang="en-US" sz="1100" dirty="0">
                <a:solidFill>
                  <a:schemeClr val="tx1">
                    <a:lumMod val="85000"/>
                    <a:lumOff val="15000"/>
                  </a:schemeClr>
                </a:solidFill>
                <a:latin typeface="Century Gothic" pitchFamily="34" charset="0"/>
              </a:rPr>
              <a:t>Cut groups off at 30 minutes, forcing everyone to clean up for the last 5 (or more, if you anticipate a particularly messy construction period.) </a:t>
            </a:r>
          </a:p>
          <a:p>
            <a:pPr>
              <a:buFont typeface="Wingdings" pitchFamily="2" charset="2"/>
              <a:buChar char="§"/>
            </a:pPr>
            <a:r>
              <a:rPr lang="en-US" sz="1100" dirty="0">
                <a:solidFill>
                  <a:schemeClr val="tx1">
                    <a:lumMod val="85000"/>
                    <a:lumOff val="15000"/>
                  </a:schemeClr>
                </a:solidFill>
                <a:latin typeface="Century Gothic" pitchFamily="34" charset="0"/>
              </a:rPr>
              <a:t>Be strict about time, it is easy for groups to get caught up in their construction and want to run over into the other, extremely important activities or to neglect cleanup time. </a:t>
            </a:r>
          </a:p>
        </p:txBody>
      </p:sp>
      <p:sp>
        <p:nvSpPr>
          <p:cNvPr id="26" name="TextBox 25"/>
          <p:cNvSpPr txBox="1"/>
          <p:nvPr/>
        </p:nvSpPr>
        <p:spPr>
          <a:xfrm>
            <a:off x="196952" y="1041017"/>
            <a:ext cx="7315201" cy="304699"/>
          </a:xfrm>
          <a:prstGeom prst="rect">
            <a:avLst/>
          </a:prstGeom>
          <a:noFill/>
          <a:ln>
            <a:noFill/>
          </a:ln>
        </p:spPr>
        <p:txBody>
          <a:bodyPr wrap="square" lIns="101858" tIns="50929" rIns="101858" bIns="50929" rtlCol="0">
            <a:spAutoFit/>
          </a:bodyPr>
          <a:lstStyle/>
          <a:p>
            <a:pPr>
              <a:buFont typeface="Wingdings" pitchFamily="2" charset="2"/>
              <a:buChar char="§"/>
            </a:pPr>
            <a:r>
              <a:rPr lang="en-US" sz="1300" dirty="0"/>
              <a:t>Objective</a:t>
            </a:r>
            <a:r>
              <a:rPr lang="en-US" sz="1300" dirty="0"/>
              <a:t>: </a:t>
            </a:r>
            <a:r>
              <a:rPr lang="en-US" sz="1300" dirty="0">
                <a:solidFill>
                  <a:schemeClr val="tx1">
                    <a:lumMod val="85000"/>
                    <a:lumOff val="15000"/>
                  </a:schemeClr>
                </a:solidFill>
                <a:latin typeface="Century Gothic" pitchFamily="34" charset="0"/>
              </a:rPr>
              <a:t>Assume shared responsibility for collaborative work </a:t>
            </a:r>
          </a:p>
        </p:txBody>
      </p:sp>
      <p:sp>
        <p:nvSpPr>
          <p:cNvPr id="25" name="TextBox 24"/>
          <p:cNvSpPr txBox="1"/>
          <p:nvPr/>
        </p:nvSpPr>
        <p:spPr>
          <a:xfrm>
            <a:off x="5267960" y="1844041"/>
            <a:ext cx="2331720" cy="2318844"/>
          </a:xfrm>
          <a:prstGeom prst="rect">
            <a:avLst/>
          </a:prstGeom>
          <a:noFill/>
        </p:spPr>
        <p:txBody>
          <a:bodyPr wrap="square" lIns="101858" tIns="50929" rIns="101858" bIns="50929" rtlCol="0">
            <a:spAutoFit/>
          </a:bodyPr>
          <a:lstStyle/>
          <a:p>
            <a:r>
              <a:rPr lang="en-US" sz="1200" dirty="0"/>
              <a:t>Testing the devices will be an issue throughout the construction period. While the Challenge features a competition rig built to museum quality, the students can often simulate the layout and dimensions using tape, string, chairs and other things laying around the classroom. Encourage them to test their devices while constructing in order to make sure everything works. </a:t>
            </a:r>
            <a:endParaRPr lang="en-US" sz="1200" dirty="0"/>
          </a:p>
        </p:txBody>
      </p:sp>
      <p:sp>
        <p:nvSpPr>
          <p:cNvPr id="24" name="TextBox 23"/>
          <p:cNvSpPr txBox="1"/>
          <p:nvPr/>
        </p:nvSpPr>
        <p:spPr>
          <a:xfrm>
            <a:off x="431800" y="6118860"/>
            <a:ext cx="4577080" cy="3148554"/>
          </a:xfrm>
          <a:prstGeom prst="rect">
            <a:avLst/>
          </a:prstGeom>
          <a:noFill/>
        </p:spPr>
        <p:txBody>
          <a:bodyPr wrap="square" lIns="101858" tIns="50929" rIns="101858" bIns="50929"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Pair the teams with one another. </a:t>
            </a:r>
          </a:p>
          <a:p>
            <a:pPr>
              <a:buFont typeface="Wingdings" pitchFamily="2" charset="2"/>
              <a:buChar char="§"/>
            </a:pPr>
            <a:r>
              <a:rPr lang="en-US" sz="1100" dirty="0">
                <a:solidFill>
                  <a:schemeClr val="tx1">
                    <a:lumMod val="85000"/>
                    <a:lumOff val="15000"/>
                  </a:schemeClr>
                </a:solidFill>
                <a:latin typeface="Century Gothic" pitchFamily="34" charset="0"/>
              </a:rPr>
              <a:t>Have one team practice their pre-performance interviews while the other team pretends to be the judges.</a:t>
            </a:r>
          </a:p>
          <a:p>
            <a:pPr>
              <a:buFont typeface="Wingdings" pitchFamily="2" charset="2"/>
              <a:buChar char="§"/>
            </a:pPr>
            <a:r>
              <a:rPr lang="en-US" sz="1100" dirty="0">
                <a:solidFill>
                  <a:schemeClr val="tx1">
                    <a:lumMod val="85000"/>
                    <a:lumOff val="15000"/>
                  </a:schemeClr>
                </a:solidFill>
                <a:latin typeface="Century Gothic" pitchFamily="34" charset="0"/>
              </a:rPr>
              <a:t>The judges should ask questions covering the following topics (also included on a hand out at the end of this Lesson Plan)</a:t>
            </a:r>
          </a:p>
          <a:p>
            <a:pPr lvl="1">
              <a:buFont typeface="Wingdings" pitchFamily="2" charset="2"/>
              <a:buChar char="§"/>
            </a:pPr>
            <a:r>
              <a:rPr lang="en-US" sz="1100" dirty="0">
                <a:solidFill>
                  <a:schemeClr val="tx1">
                    <a:lumMod val="85000"/>
                    <a:lumOff val="15000"/>
                  </a:schemeClr>
                </a:solidFill>
                <a:latin typeface="Century Gothic" pitchFamily="34" charset="0"/>
              </a:rPr>
              <a:t>What are everyone’s roles on the team? How did team dynamics work and how did everyone’s role contribute to the design process?</a:t>
            </a:r>
          </a:p>
          <a:p>
            <a:pPr lvl="1">
              <a:buFont typeface="Wingdings" pitchFamily="2" charset="2"/>
              <a:buChar char="§"/>
            </a:pPr>
            <a:r>
              <a:rPr lang="en-US" sz="1100" dirty="0">
                <a:solidFill>
                  <a:schemeClr val="tx1">
                    <a:lumMod val="85000"/>
                    <a:lumOff val="15000"/>
                  </a:schemeClr>
                </a:solidFill>
                <a:latin typeface="Century Gothic" pitchFamily="34" charset="0"/>
              </a:rPr>
              <a:t>How did you deal with challenges and deal with failures?</a:t>
            </a:r>
          </a:p>
          <a:p>
            <a:pPr lvl="1">
              <a:buFont typeface="Wingdings" pitchFamily="2" charset="2"/>
              <a:buChar char="§"/>
            </a:pPr>
            <a:r>
              <a:rPr lang="en-US" sz="1100" dirty="0">
                <a:solidFill>
                  <a:schemeClr val="tx1">
                    <a:lumMod val="85000"/>
                    <a:lumOff val="15000"/>
                  </a:schemeClr>
                </a:solidFill>
                <a:latin typeface="Century Gothic" pitchFamily="34" charset="0"/>
              </a:rPr>
              <a:t>How and why did you choose the materials and design of your device?</a:t>
            </a:r>
          </a:p>
          <a:p>
            <a:pPr lvl="1">
              <a:buFont typeface="Wingdings" pitchFamily="2" charset="2"/>
              <a:buChar char="§"/>
            </a:pPr>
            <a:r>
              <a:rPr lang="en-US" sz="1100" dirty="0">
                <a:solidFill>
                  <a:schemeClr val="tx1">
                    <a:lumMod val="85000"/>
                    <a:lumOff val="15000"/>
                  </a:schemeClr>
                </a:solidFill>
                <a:latin typeface="Century Gothic" pitchFamily="34" charset="0"/>
              </a:rPr>
              <a:t>Share some important features in your journal.</a:t>
            </a:r>
          </a:p>
          <a:p>
            <a:pPr lvl="1">
              <a:buFont typeface="Wingdings" pitchFamily="2" charset="2"/>
              <a:buChar char="§"/>
            </a:pPr>
            <a:endParaRPr lang="en-US" sz="1100" dirty="0">
              <a:solidFill>
                <a:schemeClr val="tx1">
                  <a:lumMod val="85000"/>
                  <a:lumOff val="15000"/>
                </a:schemeClr>
              </a:solidFill>
              <a:latin typeface="Century Gothic" pitchFamily="34" charset="0"/>
            </a:endParaRPr>
          </a:p>
          <a:p>
            <a:pPr lvl="1">
              <a:buFont typeface="Wingdings" pitchFamily="2" charset="2"/>
              <a:buChar char="§"/>
            </a:pPr>
            <a:endParaRPr lang="en-US" sz="1100" dirty="0">
              <a:solidFill>
                <a:schemeClr val="tx1">
                  <a:lumMod val="85000"/>
                  <a:lumOff val="15000"/>
                </a:schemeClr>
              </a:solidFill>
              <a:latin typeface="Century Gothic" pitchFamily="34" charset="0"/>
            </a:endParaRPr>
          </a:p>
          <a:p>
            <a:pPr>
              <a:buFont typeface="Wingdings" pitchFamily="2" charset="2"/>
              <a:buChar char="§"/>
            </a:pPr>
            <a:r>
              <a:rPr lang="en-US" sz="1100" dirty="0">
                <a:solidFill>
                  <a:schemeClr val="tx1">
                    <a:lumMod val="85000"/>
                    <a:lumOff val="15000"/>
                  </a:schemeClr>
                </a:solidFill>
                <a:latin typeface="Century Gothic" pitchFamily="34" charset="0"/>
              </a:rPr>
              <a:t>If you do not think the students are capable of interviewing one another, ask the CD, CDC. classroom teachers or principal to act </a:t>
            </a:r>
            <a:r>
              <a:rPr lang="en-US" sz="1100">
                <a:solidFill>
                  <a:schemeClr val="tx1">
                    <a:lumMod val="85000"/>
                    <a:lumOff val="15000"/>
                  </a:schemeClr>
                </a:solidFill>
                <a:latin typeface="Century Gothic" pitchFamily="34" charset="0"/>
              </a:rPr>
              <a:t>as judges.  </a:t>
            </a:r>
            <a:endParaRPr lang="en-US" sz="1100" dirty="0">
              <a:solidFill>
                <a:schemeClr val="tx1">
                  <a:lumMod val="85000"/>
                  <a:lumOff val="15000"/>
                </a:schemeClr>
              </a:solidFill>
              <a:latin typeface="Century Gothic" pitchFamily="34" charset="0"/>
            </a:endParaRPr>
          </a:p>
        </p:txBody>
      </p:sp>
    </p:spTree>
    <p:extLst>
      <p:ext uri="{BB962C8B-B14F-4D97-AF65-F5344CB8AC3E}">
        <p14:creationId xmlns:p14="http://schemas.microsoft.com/office/powerpoint/2010/main" val="3971256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943163" y="223849"/>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solidFill>
                <a:schemeClr val="bg1">
                  <a:lumMod val="50000"/>
                </a:schemeClr>
              </a:solidFill>
            </a:endParaRPr>
          </a:p>
        </p:txBody>
      </p:sp>
      <p:pic>
        <p:nvPicPr>
          <p:cNvPr id="98" name="Picture 97" descr="CitizenSchools.BW.jpg"/>
          <p:cNvPicPr>
            <a:picLocks noChangeAspect="1"/>
          </p:cNvPicPr>
          <p:nvPr/>
        </p:nvPicPr>
        <p:blipFill>
          <a:blip r:embed="rId2" cstate="print"/>
          <a:stretch>
            <a:fillRect/>
          </a:stretch>
        </p:blipFill>
        <p:spPr>
          <a:xfrm>
            <a:off x="5253230" y="239493"/>
            <a:ext cx="2290571" cy="634049"/>
          </a:xfrm>
          <a:prstGeom prst="rect">
            <a:avLst/>
          </a:prstGeom>
        </p:spPr>
      </p:pic>
      <p:sp>
        <p:nvSpPr>
          <p:cNvPr id="48" name="Rectangle 47"/>
          <p:cNvSpPr/>
          <p:nvPr/>
        </p:nvSpPr>
        <p:spPr>
          <a:xfrm>
            <a:off x="309134" y="2651909"/>
            <a:ext cx="459044" cy="1958545"/>
          </a:xfrm>
          <a:prstGeom prst="rect">
            <a:avLst/>
          </a:prstGeom>
          <a:solidFill>
            <a:schemeClr val="bg1">
              <a:lumMod val="8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p>
        </p:txBody>
      </p:sp>
      <p:sp>
        <p:nvSpPr>
          <p:cNvPr id="49" name="Rectangle 48"/>
          <p:cNvSpPr/>
          <p:nvPr/>
        </p:nvSpPr>
        <p:spPr>
          <a:xfrm>
            <a:off x="304800" y="1987551"/>
            <a:ext cx="7315072" cy="4476750"/>
          </a:xfrm>
          <a:prstGeom prst="rect">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p>
        </p:txBody>
      </p:sp>
      <p:sp>
        <p:nvSpPr>
          <p:cNvPr id="51" name="Rectangle 50"/>
          <p:cNvSpPr/>
          <p:nvPr/>
        </p:nvSpPr>
        <p:spPr>
          <a:xfrm>
            <a:off x="308955" y="2320549"/>
            <a:ext cx="7304866" cy="325171"/>
          </a:xfrm>
          <a:prstGeom prst="rect">
            <a:avLst/>
          </a:prstGeom>
          <a:solidFill>
            <a:schemeClr val="bg1">
              <a:lumMod val="8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endParaRPr lang="en-US" dirty="0"/>
          </a:p>
        </p:txBody>
      </p:sp>
      <p:sp>
        <p:nvSpPr>
          <p:cNvPr id="52" name="TextBox 51"/>
          <p:cNvSpPr txBox="1"/>
          <p:nvPr/>
        </p:nvSpPr>
        <p:spPr>
          <a:xfrm>
            <a:off x="289452" y="2393619"/>
            <a:ext cx="592711" cy="230832"/>
          </a:xfrm>
          <a:prstGeom prst="rect">
            <a:avLst/>
          </a:prstGeom>
          <a:noFill/>
        </p:spPr>
        <p:txBody>
          <a:bodyPr wrap="square" lIns="91338" tIns="45667" rIns="91338" bIns="45667" rtlCol="0">
            <a:spAutoFit/>
          </a:bodyPr>
          <a:lstStyle/>
          <a:p>
            <a:r>
              <a:rPr lang="en-US" sz="900" b="1" dirty="0">
                <a:solidFill>
                  <a:schemeClr val="bg1">
                    <a:lumMod val="50000"/>
                  </a:schemeClr>
                </a:solidFill>
                <a:latin typeface="Century Gothic" pitchFamily="34" charset="0"/>
              </a:rPr>
              <a:t>Week</a:t>
            </a:r>
            <a:endParaRPr lang="en-US" sz="900" b="1" dirty="0">
              <a:solidFill>
                <a:schemeClr val="bg1">
                  <a:lumMod val="50000"/>
                </a:schemeClr>
              </a:solidFill>
              <a:latin typeface="Century Gothic" pitchFamily="34" charset="0"/>
            </a:endParaRPr>
          </a:p>
        </p:txBody>
      </p:sp>
      <p:sp>
        <p:nvSpPr>
          <p:cNvPr id="54" name="TextBox 53"/>
          <p:cNvSpPr txBox="1"/>
          <p:nvPr/>
        </p:nvSpPr>
        <p:spPr>
          <a:xfrm>
            <a:off x="1526617" y="2393619"/>
            <a:ext cx="2091006" cy="230832"/>
          </a:xfrm>
          <a:prstGeom prst="rect">
            <a:avLst/>
          </a:prstGeom>
          <a:noFill/>
        </p:spPr>
        <p:txBody>
          <a:bodyPr wrap="square" lIns="91338" tIns="45667" rIns="91338" bIns="45667" rtlCol="0">
            <a:spAutoFit/>
          </a:bodyPr>
          <a:lstStyle/>
          <a:p>
            <a:r>
              <a:rPr lang="en-US" sz="900" b="1" dirty="0">
                <a:solidFill>
                  <a:schemeClr val="bg1">
                    <a:lumMod val="50000"/>
                  </a:schemeClr>
                </a:solidFill>
                <a:latin typeface="Century Gothic" pitchFamily="34" charset="0"/>
              </a:rPr>
              <a:t>Lesson Objectives</a:t>
            </a:r>
            <a:endParaRPr lang="en-US" sz="900" b="1" dirty="0">
              <a:solidFill>
                <a:schemeClr val="bg1">
                  <a:lumMod val="50000"/>
                </a:schemeClr>
              </a:solidFill>
              <a:latin typeface="Century Gothic" pitchFamily="34" charset="0"/>
            </a:endParaRPr>
          </a:p>
        </p:txBody>
      </p:sp>
      <p:cxnSp>
        <p:nvCxnSpPr>
          <p:cNvPr id="55" name="Straight Connector 54"/>
          <p:cNvCxnSpPr/>
          <p:nvPr/>
        </p:nvCxnSpPr>
        <p:spPr>
          <a:xfrm flipH="1">
            <a:off x="3517905" y="2322121"/>
            <a:ext cx="18009" cy="4154882"/>
          </a:xfrm>
          <a:prstGeom prst="line">
            <a:avLst/>
          </a:prstGeom>
          <a:ln w="3175">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193756" y="2393619"/>
            <a:ext cx="795733" cy="230832"/>
          </a:xfrm>
          <a:prstGeom prst="rect">
            <a:avLst/>
          </a:prstGeom>
          <a:noFill/>
        </p:spPr>
        <p:txBody>
          <a:bodyPr wrap="square" lIns="91338" tIns="45667" rIns="91338" bIns="45667" rtlCol="0">
            <a:spAutoFit/>
          </a:bodyPr>
          <a:lstStyle/>
          <a:p>
            <a:r>
              <a:rPr lang="en-US" sz="900" b="1" dirty="0">
                <a:solidFill>
                  <a:schemeClr val="bg1">
                    <a:lumMod val="50000"/>
                  </a:schemeClr>
                </a:solidFill>
                <a:latin typeface="Century Gothic" pitchFamily="34" charset="0"/>
              </a:rPr>
              <a:t>Activities</a:t>
            </a:r>
            <a:endParaRPr lang="en-US" sz="900" b="1" dirty="0">
              <a:solidFill>
                <a:schemeClr val="bg1">
                  <a:lumMod val="50000"/>
                </a:schemeClr>
              </a:solidFill>
              <a:latin typeface="Century Gothic" pitchFamily="34" charset="0"/>
            </a:endParaRPr>
          </a:p>
        </p:txBody>
      </p:sp>
      <p:cxnSp>
        <p:nvCxnSpPr>
          <p:cNvPr id="58" name="Straight Connector 57"/>
          <p:cNvCxnSpPr/>
          <p:nvPr/>
        </p:nvCxnSpPr>
        <p:spPr>
          <a:xfrm>
            <a:off x="5649369" y="2322134"/>
            <a:ext cx="2132" cy="4142181"/>
          </a:xfrm>
          <a:prstGeom prst="line">
            <a:avLst/>
          </a:prstGeom>
          <a:ln w="3175">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6198959" y="2393619"/>
            <a:ext cx="1109001" cy="230832"/>
          </a:xfrm>
          <a:prstGeom prst="rect">
            <a:avLst/>
          </a:prstGeom>
          <a:noFill/>
        </p:spPr>
        <p:txBody>
          <a:bodyPr wrap="square" lIns="91338" tIns="45667" rIns="91338" bIns="45667" rtlCol="0">
            <a:spAutoFit/>
          </a:bodyPr>
          <a:lstStyle/>
          <a:p>
            <a:r>
              <a:rPr lang="en-US" sz="900" b="1" dirty="0">
                <a:solidFill>
                  <a:schemeClr val="bg1">
                    <a:lumMod val="50000"/>
                  </a:schemeClr>
                </a:solidFill>
                <a:latin typeface="Century Gothic" pitchFamily="34" charset="0"/>
              </a:rPr>
              <a:t>WOW! Prep</a:t>
            </a:r>
            <a:endParaRPr lang="en-US" sz="900" b="1" dirty="0">
              <a:solidFill>
                <a:schemeClr val="bg1">
                  <a:lumMod val="50000"/>
                </a:schemeClr>
              </a:solidFill>
              <a:latin typeface="Century Gothic" pitchFamily="34" charset="0"/>
            </a:endParaRPr>
          </a:p>
        </p:txBody>
      </p:sp>
      <p:cxnSp>
        <p:nvCxnSpPr>
          <p:cNvPr id="60" name="Straight Connector 59"/>
          <p:cNvCxnSpPr/>
          <p:nvPr/>
        </p:nvCxnSpPr>
        <p:spPr>
          <a:xfrm flipH="1">
            <a:off x="749311" y="2335265"/>
            <a:ext cx="20367" cy="4129038"/>
          </a:xfrm>
          <a:prstGeom prst="line">
            <a:avLst/>
          </a:prstGeom>
          <a:ln w="6350">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307439" y="2645381"/>
            <a:ext cx="7303047" cy="0"/>
          </a:xfrm>
          <a:prstGeom prst="line">
            <a:avLst/>
          </a:prstGeom>
          <a:ln w="3175">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310979" y="1989605"/>
            <a:ext cx="7302844" cy="329498"/>
          </a:xfrm>
          <a:prstGeom prst="rect">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38" tIns="45667" rIns="91338" bIns="45667" rtlCol="0" anchor="ctr"/>
          <a:lstStyle/>
          <a:p>
            <a:pPr algn="ctr"/>
            <a:r>
              <a:rPr lang="en-US" dirty="0" smtClean="0"/>
              <a:t> </a:t>
            </a:r>
            <a:endParaRPr lang="en-US" dirty="0"/>
          </a:p>
        </p:txBody>
      </p:sp>
      <p:sp>
        <p:nvSpPr>
          <p:cNvPr id="64" name="TextBox 63"/>
          <p:cNvSpPr txBox="1"/>
          <p:nvPr/>
        </p:nvSpPr>
        <p:spPr>
          <a:xfrm>
            <a:off x="2878911" y="2033770"/>
            <a:ext cx="3944219" cy="276999"/>
          </a:xfrm>
          <a:prstGeom prst="rect">
            <a:avLst/>
          </a:prstGeom>
          <a:noFill/>
        </p:spPr>
        <p:txBody>
          <a:bodyPr wrap="square" lIns="91338" tIns="45667" rIns="91338" bIns="45667" rtlCol="0">
            <a:spAutoFit/>
          </a:bodyPr>
          <a:lstStyle/>
          <a:p>
            <a:r>
              <a:rPr lang="en-US" sz="1200" b="1" dirty="0">
                <a:solidFill>
                  <a:schemeClr val="tx1">
                    <a:lumMod val="85000"/>
                    <a:lumOff val="15000"/>
                  </a:schemeClr>
                </a:solidFill>
                <a:latin typeface="Century Gothic" pitchFamily="34" charset="0"/>
              </a:rPr>
              <a:t>LESSON PLANS AT A GLANCE</a:t>
            </a:r>
            <a:endParaRPr lang="en-US" sz="1200" b="1" dirty="0">
              <a:solidFill>
                <a:schemeClr val="tx1">
                  <a:lumMod val="85000"/>
                  <a:lumOff val="15000"/>
                </a:schemeClr>
              </a:solidFill>
              <a:latin typeface="Century Gothic" pitchFamily="34" charset="0"/>
            </a:endParaRPr>
          </a:p>
        </p:txBody>
      </p:sp>
      <p:cxnSp>
        <p:nvCxnSpPr>
          <p:cNvPr id="65" name="Straight Connector 64"/>
          <p:cNvCxnSpPr/>
          <p:nvPr/>
        </p:nvCxnSpPr>
        <p:spPr>
          <a:xfrm>
            <a:off x="307439" y="2319048"/>
            <a:ext cx="7303047" cy="0"/>
          </a:xfrm>
          <a:prstGeom prst="line">
            <a:avLst/>
          </a:prstGeom>
          <a:ln w="3175">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04801" y="4610100"/>
            <a:ext cx="7303047" cy="0"/>
          </a:xfrm>
          <a:prstGeom prst="line">
            <a:avLst/>
          </a:prstGeom>
          <a:ln w="3175">
            <a:solidFill>
              <a:schemeClr val="bg1">
                <a:lumMod val="75000"/>
                <a:alpha val="80000"/>
              </a:schemeClr>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19539" y="3456010"/>
            <a:ext cx="308422" cy="261610"/>
          </a:xfrm>
          <a:prstGeom prst="rect">
            <a:avLst/>
          </a:prstGeom>
          <a:noFill/>
        </p:spPr>
        <p:txBody>
          <a:bodyPr wrap="square" lIns="91338" tIns="45667" rIns="91338" bIns="45667" rtlCol="0">
            <a:spAutoFit/>
          </a:bodyPr>
          <a:lstStyle/>
          <a:p>
            <a:r>
              <a:rPr lang="en-US" sz="1100" b="1" dirty="0">
                <a:solidFill>
                  <a:schemeClr val="tx1">
                    <a:lumMod val="65000"/>
                    <a:lumOff val="35000"/>
                  </a:schemeClr>
                </a:solidFill>
                <a:latin typeface="Century Gothic" pitchFamily="34" charset="0"/>
              </a:rPr>
              <a:t>9</a:t>
            </a:r>
          </a:p>
        </p:txBody>
      </p:sp>
      <p:sp>
        <p:nvSpPr>
          <p:cNvPr id="32" name="TextBox 31"/>
          <p:cNvSpPr txBox="1"/>
          <p:nvPr/>
        </p:nvSpPr>
        <p:spPr>
          <a:xfrm>
            <a:off x="366662" y="5509305"/>
            <a:ext cx="404334" cy="261610"/>
          </a:xfrm>
          <a:prstGeom prst="rect">
            <a:avLst/>
          </a:prstGeom>
          <a:noFill/>
        </p:spPr>
        <p:txBody>
          <a:bodyPr wrap="square" lIns="91338" tIns="45667" rIns="91338" bIns="45667" rtlCol="0">
            <a:spAutoFit/>
          </a:bodyPr>
          <a:lstStyle/>
          <a:p>
            <a:r>
              <a:rPr lang="en-US" sz="1100" b="1" dirty="0">
                <a:solidFill>
                  <a:schemeClr val="tx1">
                    <a:lumMod val="65000"/>
                    <a:lumOff val="35000"/>
                  </a:schemeClr>
                </a:solidFill>
                <a:latin typeface="Century Gothic" pitchFamily="34" charset="0"/>
              </a:rPr>
              <a:t>10</a:t>
            </a:r>
          </a:p>
        </p:txBody>
      </p:sp>
      <p:pic>
        <p:nvPicPr>
          <p:cNvPr id="23" name="Picture 22" descr="icons square-14.png"/>
          <p:cNvPicPr>
            <a:picLocks noChangeAspect="1"/>
          </p:cNvPicPr>
          <p:nvPr/>
        </p:nvPicPr>
        <p:blipFill>
          <a:blip r:embed="rId3" cstate="print"/>
          <a:stretch>
            <a:fillRect/>
          </a:stretch>
        </p:blipFill>
        <p:spPr>
          <a:xfrm>
            <a:off x="4" y="0"/>
            <a:ext cx="1055914" cy="1121615"/>
          </a:xfrm>
          <a:prstGeom prst="rect">
            <a:avLst/>
          </a:prstGeom>
        </p:spPr>
      </p:pic>
      <p:sp>
        <p:nvSpPr>
          <p:cNvPr id="24" name="TextBox 23"/>
          <p:cNvSpPr txBox="1"/>
          <p:nvPr/>
        </p:nvSpPr>
        <p:spPr>
          <a:xfrm>
            <a:off x="930894" y="305786"/>
            <a:ext cx="4064852" cy="531266"/>
          </a:xfrm>
          <a:prstGeom prst="rect">
            <a:avLst/>
          </a:prstGeom>
          <a:noFill/>
        </p:spPr>
        <p:txBody>
          <a:bodyPr wrap="square" lIns="91338" tIns="45667" rIns="91338" bIns="45667" rtlCol="0">
            <a:spAutoFit/>
          </a:bodyPr>
          <a:lstStyle/>
          <a:p>
            <a:r>
              <a:rPr lang="en-US" sz="1400" b="1" dirty="0">
                <a:solidFill>
                  <a:schemeClr val="tx1">
                    <a:lumMod val="85000"/>
                    <a:lumOff val="15000"/>
                  </a:schemeClr>
                </a:solidFill>
                <a:latin typeface="Century Gothic" pitchFamily="34" charset="0"/>
              </a:rPr>
              <a:t>Apprenticeship	Sector: </a:t>
            </a:r>
            <a:r>
              <a:rPr lang="en-US" sz="1400" i="1" dirty="0">
                <a:solidFill>
                  <a:schemeClr val="tx1">
                    <a:lumMod val="85000"/>
                    <a:lumOff val="15000"/>
                  </a:schemeClr>
                </a:solidFill>
                <a:latin typeface="Century Gothic" pitchFamily="34" charset="0"/>
              </a:rPr>
              <a:t>insert sector</a:t>
            </a:r>
          </a:p>
          <a:p>
            <a:r>
              <a:rPr lang="en-US" sz="1400" dirty="0">
                <a:solidFill>
                  <a:schemeClr val="tx1">
                    <a:lumMod val="85000"/>
                    <a:lumOff val="15000"/>
                  </a:schemeClr>
                </a:solidFill>
                <a:latin typeface="Century Gothic" pitchFamily="34" charset="0"/>
              </a:rPr>
              <a:t>Unit Guide – </a:t>
            </a:r>
            <a:r>
              <a:rPr lang="en-US" sz="1400" i="1" dirty="0">
                <a:solidFill>
                  <a:schemeClr val="tx1">
                    <a:lumMod val="85000"/>
                    <a:lumOff val="15000"/>
                  </a:schemeClr>
                </a:solidFill>
                <a:latin typeface="Century Gothic" pitchFamily="34" charset="0"/>
              </a:rPr>
              <a:t>insert unit name</a:t>
            </a:r>
            <a:endParaRPr lang="en-US" sz="1200" i="1" dirty="0">
              <a:solidFill>
                <a:schemeClr val="tx1">
                  <a:lumMod val="85000"/>
                  <a:lumOff val="15000"/>
                </a:schemeClr>
              </a:solidFill>
              <a:latin typeface="Century Gothic" pitchFamily="34" charset="0"/>
            </a:endParaRPr>
          </a:p>
        </p:txBody>
      </p:sp>
      <p:sp>
        <p:nvSpPr>
          <p:cNvPr id="26" name="TextBox 25"/>
          <p:cNvSpPr txBox="1"/>
          <p:nvPr/>
        </p:nvSpPr>
        <p:spPr>
          <a:xfrm>
            <a:off x="964580" y="4717281"/>
            <a:ext cx="2397512" cy="1277166"/>
          </a:xfrm>
          <a:prstGeom prst="rect">
            <a:avLst/>
          </a:prstGeom>
          <a:noFill/>
        </p:spPr>
        <p:txBody>
          <a:bodyPr wrap="square" lIns="91338" tIns="45667" rIns="91338" bIns="45667"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 Exercise flexibility and willingness to be helpful in making necessary compromises to accomplish a common goal </a:t>
            </a:r>
          </a:p>
          <a:p>
            <a:pPr>
              <a:buFont typeface="Wingdings" pitchFamily="2" charset="2"/>
              <a:buChar char="§"/>
            </a:pPr>
            <a:r>
              <a:rPr lang="en-US" sz="1100" dirty="0">
                <a:solidFill>
                  <a:schemeClr val="tx1">
                    <a:lumMod val="85000"/>
                    <a:lumOff val="15000"/>
                  </a:schemeClr>
                </a:solidFill>
                <a:latin typeface="Century Gothic" pitchFamily="34" charset="0"/>
              </a:rPr>
              <a:t>Improve a product or process by gathering data and feedback on possible options</a:t>
            </a:r>
          </a:p>
        </p:txBody>
      </p:sp>
      <p:sp>
        <p:nvSpPr>
          <p:cNvPr id="27" name="TextBox 26"/>
          <p:cNvSpPr txBox="1"/>
          <p:nvPr/>
        </p:nvSpPr>
        <p:spPr>
          <a:xfrm>
            <a:off x="3658840" y="4741138"/>
            <a:ext cx="1739590" cy="1277273"/>
          </a:xfrm>
          <a:prstGeom prst="rect">
            <a:avLst/>
          </a:prstGeom>
          <a:noFill/>
        </p:spPr>
        <p:txBody>
          <a:bodyPr wrap="square" lIns="91338" tIns="45667" rIns="91338" bIns="45667" rtlCol="0">
            <a:spAutoFit/>
          </a:bodyPr>
          <a:lstStyle/>
          <a:p>
            <a:r>
              <a:rPr lang="en-US" sz="1100" dirty="0"/>
              <a:t>Hook: Gather teams, prepare for competition</a:t>
            </a:r>
          </a:p>
          <a:p>
            <a:r>
              <a:rPr lang="en-US" sz="1100" dirty="0"/>
              <a:t>Mini-Lesson: Review rules</a:t>
            </a:r>
          </a:p>
          <a:p>
            <a:r>
              <a:rPr lang="en-US" sz="1100" dirty="0"/>
              <a:t>Activity 1: Competition</a:t>
            </a:r>
          </a:p>
          <a:p>
            <a:r>
              <a:rPr lang="en-US" sz="1100" dirty="0"/>
              <a:t>Check for Understanding: Clean up, informal awards ceremony</a:t>
            </a:r>
            <a:endParaRPr lang="en-US" sz="1100" dirty="0"/>
          </a:p>
        </p:txBody>
      </p:sp>
      <p:sp>
        <p:nvSpPr>
          <p:cNvPr id="28" name="TextBox 27"/>
          <p:cNvSpPr txBox="1"/>
          <p:nvPr/>
        </p:nvSpPr>
        <p:spPr>
          <a:xfrm>
            <a:off x="3674329" y="2784715"/>
            <a:ext cx="1812073" cy="1446443"/>
          </a:xfrm>
          <a:prstGeom prst="rect">
            <a:avLst/>
          </a:prstGeom>
          <a:noFill/>
        </p:spPr>
        <p:txBody>
          <a:bodyPr wrap="square" lIns="91338" tIns="45667" rIns="91338" bIns="45667" rtlCol="0">
            <a:spAutoFit/>
          </a:bodyPr>
          <a:lstStyle/>
          <a:p>
            <a:r>
              <a:rPr lang="en-US" sz="1100" dirty="0"/>
              <a:t>Hook: Congratulate students</a:t>
            </a:r>
          </a:p>
          <a:p>
            <a:r>
              <a:rPr lang="en-US" sz="1100" dirty="0"/>
              <a:t>Mini-Lesson: Summary of the day</a:t>
            </a:r>
          </a:p>
          <a:p>
            <a:r>
              <a:rPr lang="en-US" sz="1100" dirty="0"/>
              <a:t>Activity 1: Structured review</a:t>
            </a:r>
          </a:p>
          <a:p>
            <a:r>
              <a:rPr lang="en-US" sz="1100" dirty="0"/>
              <a:t>Activity 2: WOW! Prep</a:t>
            </a:r>
          </a:p>
          <a:p>
            <a:r>
              <a:rPr lang="en-US" sz="1100" dirty="0"/>
              <a:t>Activity 3: WOW! Practice</a:t>
            </a:r>
          </a:p>
          <a:p>
            <a:r>
              <a:rPr lang="en-US" sz="1100" dirty="0"/>
              <a:t>Check for Understanding: Exit Ticket</a:t>
            </a:r>
            <a:endParaRPr lang="en-US" sz="1100" dirty="0"/>
          </a:p>
        </p:txBody>
      </p:sp>
      <p:sp>
        <p:nvSpPr>
          <p:cNvPr id="29" name="TextBox 28"/>
          <p:cNvSpPr txBox="1"/>
          <p:nvPr/>
        </p:nvSpPr>
        <p:spPr>
          <a:xfrm>
            <a:off x="267286" y="6593454"/>
            <a:ext cx="7230794" cy="3392049"/>
          </a:xfrm>
          <a:prstGeom prst="rect">
            <a:avLst/>
          </a:prstGeom>
          <a:noFill/>
        </p:spPr>
        <p:txBody>
          <a:bodyPr wrap="square" lIns="91338" tIns="45667" rIns="91338" bIns="45667" rtlCol="0">
            <a:spAutoFit/>
          </a:bodyPr>
          <a:lstStyle/>
          <a:p>
            <a:r>
              <a:rPr lang="en-US" sz="1400" b="1" dirty="0"/>
              <a:t>Lesson Elements</a:t>
            </a:r>
          </a:p>
          <a:p>
            <a:endParaRPr lang="en-US" sz="1400" dirty="0"/>
          </a:p>
          <a:p>
            <a:r>
              <a:rPr lang="en-US" sz="1400" dirty="0"/>
              <a:t>Ritual – </a:t>
            </a:r>
            <a:r>
              <a:rPr lang="en-US" sz="1400" i="1" dirty="0"/>
              <a:t>The opening hook will generally involve the students starting to work with their hands to design and construct a basic object to get in the mindset of the challenge</a:t>
            </a:r>
          </a:p>
          <a:p>
            <a:endParaRPr lang="en-US" sz="1400" dirty="0"/>
          </a:p>
          <a:p>
            <a:r>
              <a:rPr lang="en-US" sz="1400" dirty="0"/>
              <a:t>Assessment- </a:t>
            </a:r>
            <a:r>
              <a:rPr lang="en-US" sz="1400" i="1" dirty="0"/>
              <a:t>The closing ritual in this unit will be an exit ticket which observes student progress and informs continuing lesson plan development. </a:t>
            </a:r>
          </a:p>
          <a:p>
            <a:endParaRPr lang="en-US" sz="1400" dirty="0"/>
          </a:p>
          <a:p>
            <a:r>
              <a:rPr lang="en-US" sz="1400" dirty="0"/>
              <a:t>Structures- </a:t>
            </a:r>
            <a:r>
              <a:rPr lang="en-US" sz="1400" i="1" dirty="0"/>
              <a:t>Journaling is a key component of both the Tech Challenge and the design/engineering field at large and will be central to every day’s activities</a:t>
            </a:r>
          </a:p>
          <a:p>
            <a:endParaRPr lang="en-US" sz="1400" dirty="0"/>
          </a:p>
          <a:p>
            <a:r>
              <a:rPr lang="en-US" sz="1400" dirty="0"/>
              <a:t>Procedures – </a:t>
            </a:r>
            <a:r>
              <a:rPr lang="en-US" sz="1400" i="1" dirty="0"/>
              <a:t>This will vary depending on the specifics of the annual rules, but storage of student artifacts and devices will likely be very important. Having tubs available throughout the unit would be advisable, but other storage methods may be more appropriate depending on campus logistics and annual challenge details.  </a:t>
            </a:r>
            <a:endParaRPr lang="en-US" sz="1400" i="1" dirty="0"/>
          </a:p>
        </p:txBody>
      </p:sp>
      <p:sp>
        <p:nvSpPr>
          <p:cNvPr id="30" name="TextBox 29"/>
          <p:cNvSpPr txBox="1"/>
          <p:nvPr/>
        </p:nvSpPr>
        <p:spPr>
          <a:xfrm>
            <a:off x="914400" y="2794010"/>
            <a:ext cx="2489202" cy="769334"/>
          </a:xfrm>
          <a:prstGeom prst="rect">
            <a:avLst/>
          </a:prstGeom>
          <a:noFill/>
        </p:spPr>
        <p:txBody>
          <a:bodyPr wrap="square" lIns="91338" tIns="45667" rIns="91338" bIns="45667"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 Explain the value of contributions made by each team member</a:t>
            </a:r>
          </a:p>
          <a:p>
            <a:pPr>
              <a:buFont typeface="Wingdings" pitchFamily="2" charset="2"/>
              <a:buChar char="§"/>
            </a:pPr>
            <a:r>
              <a:rPr lang="en-US" sz="1100" dirty="0">
                <a:solidFill>
                  <a:schemeClr val="tx1">
                    <a:lumMod val="85000"/>
                    <a:lumOff val="15000"/>
                  </a:schemeClr>
                </a:solidFill>
                <a:latin typeface="Century Gothic" pitchFamily="34" charset="0"/>
              </a:rPr>
              <a:t> Identify steps in a design process</a:t>
            </a:r>
          </a:p>
        </p:txBody>
      </p:sp>
      <p:sp>
        <p:nvSpPr>
          <p:cNvPr id="33" name="TextBox 32"/>
          <p:cNvSpPr txBox="1"/>
          <p:nvPr/>
        </p:nvSpPr>
        <p:spPr>
          <a:xfrm>
            <a:off x="5719182" y="2795550"/>
            <a:ext cx="1739590" cy="769441"/>
          </a:xfrm>
          <a:prstGeom prst="rect">
            <a:avLst/>
          </a:prstGeom>
          <a:noFill/>
        </p:spPr>
        <p:txBody>
          <a:bodyPr wrap="square" lIns="91338" tIns="45667" rIns="91338" bIns="45667" rtlCol="0">
            <a:spAutoFit/>
          </a:bodyPr>
          <a:lstStyle/>
          <a:p>
            <a:r>
              <a:rPr lang="en-US" sz="1100" dirty="0"/>
              <a:t>Students will convert their journals into presentable displays for use at the WOW! Campus Showcase. </a:t>
            </a:r>
            <a:endParaRPr lang="en-US" sz="1100" dirty="0"/>
          </a:p>
        </p:txBody>
      </p:sp>
      <p:sp>
        <p:nvSpPr>
          <p:cNvPr id="34" name="TextBox 33"/>
          <p:cNvSpPr txBox="1"/>
          <p:nvPr/>
        </p:nvSpPr>
        <p:spPr>
          <a:xfrm>
            <a:off x="5719182" y="4725949"/>
            <a:ext cx="1739590" cy="1785104"/>
          </a:xfrm>
          <a:prstGeom prst="rect">
            <a:avLst/>
          </a:prstGeom>
          <a:noFill/>
        </p:spPr>
        <p:txBody>
          <a:bodyPr wrap="square" lIns="91338" tIns="45667" rIns="91338" bIns="45667" rtlCol="0">
            <a:spAutoFit/>
          </a:bodyPr>
          <a:lstStyle/>
          <a:p>
            <a:r>
              <a:rPr lang="en-US" sz="1100" dirty="0"/>
              <a:t>This is a reward lesson for the students. Some students may be disappointed they did not get multiple chances to compete with their device, so this provides an outlet for them without being concerned about the WOW!</a:t>
            </a:r>
            <a:endParaRPr lang="en-US" sz="1100" dirty="0"/>
          </a:p>
        </p:txBody>
      </p:sp>
      <p:sp>
        <p:nvSpPr>
          <p:cNvPr id="35" name="TextBox 34"/>
          <p:cNvSpPr txBox="1"/>
          <p:nvPr/>
        </p:nvSpPr>
        <p:spPr>
          <a:xfrm>
            <a:off x="356186" y="1043549"/>
            <a:ext cx="7230794" cy="830997"/>
          </a:xfrm>
          <a:prstGeom prst="rect">
            <a:avLst/>
          </a:prstGeom>
          <a:noFill/>
        </p:spPr>
        <p:txBody>
          <a:bodyPr wrap="square" lIns="91338" tIns="45667" rIns="91338" bIns="45667" rtlCol="0">
            <a:spAutoFit/>
          </a:bodyPr>
          <a:lstStyle/>
          <a:p>
            <a:r>
              <a:rPr lang="en-US" sz="1200" b="1" dirty="0"/>
              <a:t>NOTE: </a:t>
            </a:r>
            <a:r>
              <a:rPr lang="en-US" sz="1200" dirty="0"/>
              <a:t>Feel free to change these last two lesson plans at will. They are assuming a Campus WOW! Showcase very close to the end of the unit. If your campus has a different schedule, use any part or eliminate the lessons at large. Possible alternatives include career awareness, field trips, adaptations of the devices, alternative utilities of journaling or anything else you find to be relevant</a:t>
            </a:r>
            <a:endParaRPr lang="en-US" sz="1200" b="1"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943163" y="223846"/>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858" tIns="50929" rIns="101858" bIns="50929" rtlCol="0" anchor="ctr"/>
          <a:lstStyle/>
          <a:p>
            <a:pPr algn="ctr"/>
            <a:endParaRPr lang="en-US" dirty="0">
              <a:solidFill>
                <a:schemeClr val="bg1">
                  <a:lumMod val="50000"/>
                </a:schemeClr>
              </a:solidFill>
            </a:endParaRPr>
          </a:p>
        </p:txBody>
      </p:sp>
      <p:sp>
        <p:nvSpPr>
          <p:cNvPr id="58" name="TextBox 57"/>
          <p:cNvSpPr txBox="1"/>
          <p:nvPr/>
        </p:nvSpPr>
        <p:spPr>
          <a:xfrm>
            <a:off x="431804" y="6789421"/>
            <a:ext cx="2896545" cy="321627"/>
          </a:xfrm>
          <a:prstGeom prst="rect">
            <a:avLst/>
          </a:prstGeom>
          <a:noFill/>
        </p:spPr>
        <p:txBody>
          <a:bodyPr wrap="square" lIns="101858" tIns="50929" rIns="101858" bIns="50929" rtlCol="0">
            <a:spAutoFit/>
          </a:bodyPr>
          <a:lstStyle/>
          <a:p>
            <a:r>
              <a:rPr lang="en-US" sz="1400" b="1" dirty="0">
                <a:solidFill>
                  <a:schemeClr val="tx1">
                    <a:lumMod val="85000"/>
                    <a:lumOff val="15000"/>
                  </a:schemeClr>
                </a:solidFill>
                <a:latin typeface="Century Gothic" pitchFamily="34" charset="0"/>
              </a:rPr>
              <a:t>Assessment</a:t>
            </a:r>
            <a:endParaRPr lang="en-US" sz="1400" b="1" dirty="0">
              <a:solidFill>
                <a:schemeClr val="tx1">
                  <a:lumMod val="85000"/>
                  <a:lumOff val="15000"/>
                </a:schemeClr>
              </a:solidFill>
              <a:latin typeface="Century Gothic" pitchFamily="34" charset="0"/>
            </a:endParaRPr>
          </a:p>
        </p:txBody>
      </p:sp>
      <p:sp>
        <p:nvSpPr>
          <p:cNvPr id="64" name="TextBox 63"/>
          <p:cNvSpPr txBox="1"/>
          <p:nvPr/>
        </p:nvSpPr>
        <p:spPr>
          <a:xfrm>
            <a:off x="4145283" y="6789425"/>
            <a:ext cx="1098956" cy="541687"/>
          </a:xfrm>
          <a:prstGeom prst="rect">
            <a:avLst/>
          </a:prstGeom>
          <a:noFill/>
        </p:spPr>
        <p:txBody>
          <a:bodyPr wrap="square" lIns="101858" tIns="50929" rIns="101858" bIns="50929" rtlCol="0">
            <a:spAutoFit/>
          </a:bodyPr>
          <a:lstStyle/>
          <a:p>
            <a:r>
              <a:rPr lang="en-US" sz="1400" b="1" dirty="0">
                <a:solidFill>
                  <a:schemeClr val="tx1">
                    <a:lumMod val="85000"/>
                    <a:lumOff val="15000"/>
                  </a:schemeClr>
                </a:solidFill>
                <a:latin typeface="Century Gothic" pitchFamily="34" charset="0"/>
              </a:rPr>
              <a:t>    5</a:t>
            </a:r>
          </a:p>
          <a:p>
            <a:r>
              <a:rPr lang="en-US" sz="1400" b="1" dirty="0">
                <a:solidFill>
                  <a:schemeClr val="tx1">
                    <a:lumMod val="85000"/>
                    <a:lumOff val="15000"/>
                  </a:schemeClr>
                </a:solidFill>
                <a:latin typeface="Century Gothic" pitchFamily="34" charset="0"/>
              </a:rPr>
              <a:t>Minutes</a:t>
            </a:r>
            <a:endParaRPr lang="en-US" sz="1400" b="1" dirty="0">
              <a:solidFill>
                <a:schemeClr val="tx1">
                  <a:lumMod val="85000"/>
                  <a:lumOff val="15000"/>
                </a:schemeClr>
              </a:solidFill>
              <a:latin typeface="Century Gothic" pitchFamily="34" charset="0"/>
            </a:endParaRPr>
          </a:p>
        </p:txBody>
      </p:sp>
      <p:pic>
        <p:nvPicPr>
          <p:cNvPr id="22" name="Picture 21" descr="Check 32x32.png"/>
          <p:cNvPicPr>
            <a:picLocks noChangeAspect="1"/>
          </p:cNvPicPr>
          <p:nvPr/>
        </p:nvPicPr>
        <p:blipFill>
          <a:blip r:embed="rId2" cstate="print"/>
          <a:stretch>
            <a:fillRect/>
          </a:stretch>
        </p:blipFill>
        <p:spPr>
          <a:xfrm>
            <a:off x="172719" y="6789425"/>
            <a:ext cx="304800" cy="304800"/>
          </a:xfrm>
          <a:prstGeom prst="rect">
            <a:avLst/>
          </a:prstGeom>
        </p:spPr>
      </p:pic>
      <p:pic>
        <p:nvPicPr>
          <p:cNvPr id="28" name="Picture 27" descr="CitizenSchools.BW.jpg"/>
          <p:cNvPicPr>
            <a:picLocks noChangeAspect="1"/>
          </p:cNvPicPr>
          <p:nvPr/>
        </p:nvPicPr>
        <p:blipFill>
          <a:blip r:embed="rId3" cstate="print"/>
          <a:stretch>
            <a:fillRect/>
          </a:stretch>
        </p:blipFill>
        <p:spPr>
          <a:xfrm>
            <a:off x="5253230" y="239490"/>
            <a:ext cx="2290571" cy="634049"/>
          </a:xfrm>
          <a:prstGeom prst="rect">
            <a:avLst/>
          </a:prstGeom>
        </p:spPr>
      </p:pic>
      <p:sp>
        <p:nvSpPr>
          <p:cNvPr id="30" name="Rectangle 29"/>
          <p:cNvSpPr/>
          <p:nvPr/>
        </p:nvSpPr>
        <p:spPr>
          <a:xfrm>
            <a:off x="5257805" y="1250956"/>
            <a:ext cx="2293707" cy="4092575"/>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58" tIns="50929" rIns="101858" bIns="50929" rtlCol="0" anchor="ctr"/>
          <a:lstStyle/>
          <a:p>
            <a:pPr algn="ctr"/>
            <a:endParaRPr lang="en-US"/>
          </a:p>
        </p:txBody>
      </p:sp>
      <p:cxnSp>
        <p:nvCxnSpPr>
          <p:cNvPr id="31" name="Straight Connector 30"/>
          <p:cNvCxnSpPr/>
          <p:nvPr/>
        </p:nvCxnSpPr>
        <p:spPr>
          <a:xfrm>
            <a:off x="172722" y="7040880"/>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5257805" y="5464175"/>
            <a:ext cx="2293707" cy="4362450"/>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58" tIns="50929" rIns="101858" bIns="50929" rtlCol="0" anchor="ctr"/>
          <a:lstStyle/>
          <a:p>
            <a:pPr algn="ctr"/>
            <a:endParaRPr lang="en-US"/>
          </a:p>
        </p:txBody>
      </p:sp>
      <p:sp>
        <p:nvSpPr>
          <p:cNvPr id="33" name="TextBox 32"/>
          <p:cNvSpPr txBox="1"/>
          <p:nvPr/>
        </p:nvSpPr>
        <p:spPr>
          <a:xfrm>
            <a:off x="5366165" y="5580629"/>
            <a:ext cx="1809751" cy="321627"/>
          </a:xfrm>
          <a:prstGeom prst="rect">
            <a:avLst/>
          </a:prstGeom>
          <a:noFill/>
        </p:spPr>
        <p:txBody>
          <a:bodyPr wrap="square" lIns="101858" tIns="50929" rIns="101858" bIns="50929" rtlCol="0">
            <a:spAutoFit/>
          </a:bodyPr>
          <a:lstStyle/>
          <a:p>
            <a:r>
              <a:rPr lang="en-US" sz="1400" b="1" dirty="0">
                <a:solidFill>
                  <a:schemeClr val="tx1">
                    <a:lumMod val="65000"/>
                    <a:lumOff val="35000"/>
                  </a:schemeClr>
                </a:solidFill>
                <a:latin typeface="Century Gothic" pitchFamily="34" charset="0"/>
              </a:rPr>
              <a:t>Future Plans</a:t>
            </a:r>
            <a:endParaRPr lang="en-US" sz="1400" b="1" dirty="0">
              <a:solidFill>
                <a:schemeClr val="tx1">
                  <a:lumMod val="65000"/>
                  <a:lumOff val="35000"/>
                </a:schemeClr>
              </a:solidFill>
              <a:latin typeface="Century Gothic" pitchFamily="34" charset="0"/>
            </a:endParaRPr>
          </a:p>
        </p:txBody>
      </p:sp>
      <p:pic>
        <p:nvPicPr>
          <p:cNvPr id="34" name="Picture 33" descr="Alert alt 32x32.png"/>
          <p:cNvPicPr>
            <a:picLocks noChangeAspect="1"/>
          </p:cNvPicPr>
          <p:nvPr/>
        </p:nvPicPr>
        <p:blipFill>
          <a:blip r:embed="rId4" cstate="print"/>
          <a:stretch>
            <a:fillRect/>
          </a:stretch>
        </p:blipFill>
        <p:spPr>
          <a:xfrm>
            <a:off x="6972733" y="1290954"/>
            <a:ext cx="465763" cy="465761"/>
          </a:xfrm>
          <a:prstGeom prst="rect">
            <a:avLst/>
          </a:prstGeom>
        </p:spPr>
      </p:pic>
      <p:sp>
        <p:nvSpPr>
          <p:cNvPr id="35" name="TextBox 34"/>
          <p:cNvSpPr txBox="1"/>
          <p:nvPr/>
        </p:nvSpPr>
        <p:spPr>
          <a:xfrm>
            <a:off x="5360033" y="1405310"/>
            <a:ext cx="1809751" cy="321627"/>
          </a:xfrm>
          <a:prstGeom prst="rect">
            <a:avLst/>
          </a:prstGeom>
          <a:noFill/>
        </p:spPr>
        <p:txBody>
          <a:bodyPr wrap="square" lIns="101858" tIns="50929" rIns="101858" bIns="50929" rtlCol="0">
            <a:spAutoFit/>
          </a:bodyPr>
          <a:lstStyle/>
          <a:p>
            <a:r>
              <a:rPr lang="en-US" sz="1400" b="1" dirty="0">
                <a:solidFill>
                  <a:schemeClr val="tx1">
                    <a:lumMod val="65000"/>
                    <a:lumOff val="35000"/>
                  </a:schemeClr>
                </a:solidFill>
                <a:latin typeface="Century Gothic" pitchFamily="34" charset="0"/>
              </a:rPr>
              <a:t>Field Tips</a:t>
            </a:r>
            <a:endParaRPr lang="en-US" sz="1400" b="1" dirty="0">
              <a:solidFill>
                <a:schemeClr val="tx1">
                  <a:lumMod val="65000"/>
                  <a:lumOff val="35000"/>
                </a:schemeClr>
              </a:solidFill>
              <a:latin typeface="Century Gothic" pitchFamily="34" charset="0"/>
            </a:endParaRPr>
          </a:p>
        </p:txBody>
      </p:sp>
      <p:pic>
        <p:nvPicPr>
          <p:cNvPr id="36" name="Picture 35" descr="Calendar 32x32.png"/>
          <p:cNvPicPr>
            <a:picLocks noChangeAspect="1"/>
          </p:cNvPicPr>
          <p:nvPr/>
        </p:nvPicPr>
        <p:blipFill>
          <a:blip r:embed="rId5" cstate="print"/>
          <a:stretch>
            <a:fillRect/>
          </a:stretch>
        </p:blipFill>
        <p:spPr>
          <a:xfrm>
            <a:off x="6990708" y="5541602"/>
            <a:ext cx="414392" cy="414392"/>
          </a:xfrm>
          <a:prstGeom prst="rect">
            <a:avLst/>
          </a:prstGeom>
        </p:spPr>
      </p:pic>
      <p:pic>
        <p:nvPicPr>
          <p:cNvPr id="20" name="Picture 19" descr="icons square-14.png"/>
          <p:cNvPicPr>
            <a:picLocks noChangeAspect="1"/>
          </p:cNvPicPr>
          <p:nvPr/>
        </p:nvPicPr>
        <p:blipFill>
          <a:blip r:embed="rId6" cstate="print"/>
          <a:stretch>
            <a:fillRect/>
          </a:stretch>
        </p:blipFill>
        <p:spPr>
          <a:xfrm>
            <a:off x="4" y="6"/>
            <a:ext cx="1055914" cy="1121616"/>
          </a:xfrm>
          <a:prstGeom prst="rect">
            <a:avLst/>
          </a:prstGeom>
        </p:spPr>
      </p:pic>
      <p:sp>
        <p:nvSpPr>
          <p:cNvPr id="23" name="TextBox 22"/>
          <p:cNvSpPr txBox="1"/>
          <p:nvPr/>
        </p:nvSpPr>
        <p:spPr>
          <a:xfrm>
            <a:off x="930894" y="305787"/>
            <a:ext cx="3743848" cy="595319"/>
          </a:xfrm>
          <a:prstGeom prst="rect">
            <a:avLst/>
          </a:prstGeom>
          <a:noFill/>
        </p:spPr>
        <p:txBody>
          <a:bodyPr wrap="square" lIns="101858" tIns="50929" rIns="101858" bIns="50929"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8 </a:t>
            </a:r>
            <a:r>
              <a:rPr lang="en-US" sz="1300" dirty="0">
                <a:solidFill>
                  <a:schemeClr val="tx1">
                    <a:lumMod val="85000"/>
                    <a:lumOff val="15000"/>
                  </a:schemeClr>
                </a:solidFill>
                <a:latin typeface="Century Gothic" pitchFamily="34" charset="0"/>
              </a:rPr>
              <a:t>– page 4</a:t>
            </a:r>
            <a:endParaRPr lang="en-US" sz="1300" b="1" dirty="0">
              <a:solidFill>
                <a:schemeClr val="tx1">
                  <a:lumMod val="85000"/>
                  <a:lumOff val="15000"/>
                </a:schemeClr>
              </a:solidFill>
              <a:latin typeface="Century Gothic" pitchFamily="34" charset="0"/>
            </a:endParaRPr>
          </a:p>
        </p:txBody>
      </p:sp>
      <p:sp>
        <p:nvSpPr>
          <p:cNvPr id="26" name="TextBox 25"/>
          <p:cNvSpPr txBox="1"/>
          <p:nvPr/>
        </p:nvSpPr>
        <p:spPr>
          <a:xfrm>
            <a:off x="5397193" y="6043969"/>
            <a:ext cx="2074127" cy="846385"/>
          </a:xfrm>
          <a:prstGeom prst="rect">
            <a:avLst/>
          </a:prstGeom>
          <a:noFill/>
        </p:spPr>
        <p:txBody>
          <a:bodyPr wrap="square" lIns="101858" tIns="50929" rIns="101858" bIns="50929" rtlCol="0">
            <a:spAutoFit/>
          </a:bodyPr>
          <a:lstStyle/>
          <a:p>
            <a:r>
              <a:rPr lang="en-US" sz="1200" dirty="0"/>
              <a:t>Next week will vary depending on your individual campus. Most will review the competition day!</a:t>
            </a:r>
            <a:endParaRPr lang="en-US" sz="1200" dirty="0"/>
          </a:p>
        </p:txBody>
      </p:sp>
      <p:sp>
        <p:nvSpPr>
          <p:cNvPr id="38" name="TextBox 37"/>
          <p:cNvSpPr txBox="1"/>
          <p:nvPr/>
        </p:nvSpPr>
        <p:spPr>
          <a:xfrm>
            <a:off x="172723" y="922025"/>
            <a:ext cx="7315201" cy="304699"/>
          </a:xfrm>
          <a:prstGeom prst="rect">
            <a:avLst/>
          </a:prstGeom>
          <a:noFill/>
          <a:ln>
            <a:noFill/>
          </a:ln>
        </p:spPr>
        <p:txBody>
          <a:bodyPr wrap="square" lIns="101858" tIns="50929" rIns="101858" bIns="50929" rtlCol="0">
            <a:spAutoFit/>
          </a:bodyPr>
          <a:lstStyle/>
          <a:p>
            <a:pPr>
              <a:buFont typeface="Wingdings" pitchFamily="2" charset="2"/>
              <a:buChar char="§"/>
            </a:pPr>
            <a:r>
              <a:rPr lang="en-US" sz="1300" dirty="0"/>
              <a:t>Objective: </a:t>
            </a:r>
            <a:r>
              <a:rPr lang="en-US" sz="1300" dirty="0">
                <a:solidFill>
                  <a:schemeClr val="tx1">
                    <a:lumMod val="85000"/>
                    <a:lumOff val="15000"/>
                  </a:schemeClr>
                </a:solidFill>
                <a:latin typeface="Century Gothic" pitchFamily="34" charset="0"/>
              </a:rPr>
              <a:t>Assume shared responsibility for collaborative work </a:t>
            </a:r>
          </a:p>
        </p:txBody>
      </p:sp>
      <p:sp>
        <p:nvSpPr>
          <p:cNvPr id="42" name="TextBox 41"/>
          <p:cNvSpPr txBox="1"/>
          <p:nvPr/>
        </p:nvSpPr>
        <p:spPr>
          <a:xfrm>
            <a:off x="259080" y="7292340"/>
            <a:ext cx="4903096" cy="1963614"/>
          </a:xfrm>
          <a:prstGeom prst="rect">
            <a:avLst/>
          </a:prstGeom>
          <a:noFill/>
        </p:spPr>
        <p:txBody>
          <a:bodyPr wrap="square" lIns="101858" tIns="50929" rIns="101858" bIns="50929" rtlCol="0">
            <a:spAutoFit/>
          </a:bodyPr>
          <a:lstStyle/>
          <a:p>
            <a:pPr>
              <a:buFont typeface="Wingdings" pitchFamily="2" charset="2"/>
              <a:buChar char="§"/>
            </a:pPr>
            <a:r>
              <a:rPr lang="en-US" sz="1100" b="1" dirty="0">
                <a:solidFill>
                  <a:schemeClr val="tx1">
                    <a:lumMod val="85000"/>
                    <a:lumOff val="15000"/>
                  </a:schemeClr>
                </a:solidFill>
                <a:latin typeface="Century Gothic" pitchFamily="34" charset="0"/>
              </a:rPr>
              <a:t> Teach Back / Exit Ticket: </a:t>
            </a:r>
            <a:r>
              <a:rPr lang="en-US" sz="1100" i="1" dirty="0">
                <a:solidFill>
                  <a:schemeClr val="tx1">
                    <a:lumMod val="85000"/>
                    <a:lumOff val="15000"/>
                  </a:schemeClr>
                </a:solidFill>
                <a:latin typeface="Century Gothic" pitchFamily="34" charset="0"/>
              </a:rPr>
              <a:t> </a:t>
            </a:r>
            <a:r>
              <a:rPr lang="en-US" sz="1100" dirty="0">
                <a:solidFill>
                  <a:schemeClr val="tx1">
                    <a:lumMod val="85000"/>
                    <a:lumOff val="15000"/>
                  </a:schemeClr>
                </a:solidFill>
                <a:latin typeface="Century Gothic" pitchFamily="34" charset="0"/>
              </a:rPr>
              <a:t>The assessment for this class will be an exit ticket that summarizes todays’ activities. Feel free to edit the exit ticket based on changes in the annual topic for the Challenge. </a:t>
            </a:r>
            <a:endParaRPr lang="en-US" sz="1100" b="1" dirty="0">
              <a:solidFill>
                <a:schemeClr val="tx1">
                  <a:lumMod val="85000"/>
                  <a:lumOff val="15000"/>
                </a:schemeClr>
              </a:solidFill>
              <a:latin typeface="Century Gothic" pitchFamily="34" charset="0"/>
            </a:endParaRPr>
          </a:p>
          <a:p>
            <a:endParaRPr lang="en-US" sz="1100" b="1" dirty="0">
              <a:solidFill>
                <a:schemeClr val="tx1">
                  <a:lumMod val="85000"/>
                  <a:lumOff val="15000"/>
                </a:schemeClr>
              </a:solidFill>
              <a:latin typeface="Century Gothic" pitchFamily="34" charset="0"/>
            </a:endParaRPr>
          </a:p>
          <a:p>
            <a:pPr>
              <a:buFont typeface="Wingdings" pitchFamily="2" charset="2"/>
              <a:buChar char="§"/>
            </a:pPr>
            <a:r>
              <a:rPr lang="en-US" sz="1100" b="1" dirty="0">
                <a:solidFill>
                  <a:schemeClr val="tx1">
                    <a:lumMod val="85000"/>
                    <a:lumOff val="15000"/>
                  </a:schemeClr>
                </a:solidFill>
                <a:latin typeface="Century Gothic" pitchFamily="34" charset="0"/>
              </a:rPr>
              <a:t> Key Questions:</a:t>
            </a:r>
            <a:r>
              <a:rPr lang="en-US" sz="1100" i="1" dirty="0">
                <a:solidFill>
                  <a:schemeClr val="tx1">
                    <a:lumMod val="85000"/>
                    <a:lumOff val="15000"/>
                  </a:schemeClr>
                </a:solidFill>
                <a:latin typeface="Century Gothic" pitchFamily="34" charset="0"/>
              </a:rPr>
              <a:t>  </a:t>
            </a:r>
            <a:r>
              <a:rPr lang="en-US" sz="1100" dirty="0">
                <a:solidFill>
                  <a:schemeClr val="tx1">
                    <a:lumMod val="85000"/>
                    <a:lumOff val="15000"/>
                  </a:schemeClr>
                </a:solidFill>
                <a:latin typeface="Century Gothic" pitchFamily="34" charset="0"/>
              </a:rPr>
              <a:t>Are all of your supplies, materials and device ready </a:t>
            </a:r>
            <a:r>
              <a:rPr lang="en-US" sz="1100">
                <a:solidFill>
                  <a:schemeClr val="tx1">
                    <a:lumMod val="85000"/>
                    <a:lumOff val="15000"/>
                  </a:schemeClr>
                </a:solidFill>
                <a:latin typeface="Century Gothic" pitchFamily="34" charset="0"/>
              </a:rPr>
              <a:t>for competition day?</a:t>
            </a:r>
            <a:endParaRPr lang="en-US" sz="1100" dirty="0">
              <a:solidFill>
                <a:schemeClr val="tx1">
                  <a:lumMod val="85000"/>
                  <a:lumOff val="15000"/>
                </a:schemeClr>
              </a:solidFill>
              <a:latin typeface="Century Gothic" pitchFamily="34" charset="0"/>
            </a:endParaRPr>
          </a:p>
          <a:p>
            <a:pPr>
              <a:buFont typeface="Wingdings" pitchFamily="2" charset="2"/>
              <a:buChar char="§"/>
            </a:pPr>
            <a:endParaRPr lang="en-US" sz="1100" b="1" dirty="0">
              <a:solidFill>
                <a:schemeClr val="tx1">
                  <a:lumMod val="85000"/>
                  <a:lumOff val="15000"/>
                </a:schemeClr>
              </a:solidFill>
              <a:latin typeface="Century Gothic" pitchFamily="34" charset="0"/>
            </a:endParaRPr>
          </a:p>
          <a:p>
            <a:pPr>
              <a:buFont typeface="Wingdings" pitchFamily="2" charset="2"/>
              <a:buChar char="§"/>
            </a:pPr>
            <a:r>
              <a:rPr lang="en-US" sz="1100" b="1" dirty="0">
                <a:solidFill>
                  <a:schemeClr val="tx1">
                    <a:lumMod val="85000"/>
                    <a:lumOff val="15000"/>
                  </a:schemeClr>
                </a:solidFill>
                <a:latin typeface="Century Gothic" pitchFamily="34" charset="0"/>
              </a:rPr>
              <a:t> Demonstration of Mastery: </a:t>
            </a:r>
            <a:r>
              <a:rPr lang="en-US" sz="1100" dirty="0">
                <a:solidFill>
                  <a:schemeClr val="tx1">
                    <a:lumMod val="85000"/>
                    <a:lumOff val="15000"/>
                  </a:schemeClr>
                </a:solidFill>
                <a:latin typeface="Century Gothic" pitchFamily="34" charset="0"/>
              </a:rPr>
              <a:t>Sample question:</a:t>
            </a:r>
            <a:r>
              <a:rPr lang="en-US" sz="1100" i="1" dirty="0">
                <a:solidFill>
                  <a:schemeClr val="tx1">
                    <a:lumMod val="85000"/>
                    <a:lumOff val="15000"/>
                  </a:schemeClr>
                </a:solidFill>
                <a:latin typeface="Century Gothic" pitchFamily="34" charset="0"/>
              </a:rPr>
              <a:t> </a:t>
            </a:r>
            <a:r>
              <a:rPr lang="en-US" sz="1100" dirty="0">
                <a:solidFill>
                  <a:schemeClr val="tx1">
                    <a:lumMod val="85000"/>
                    <a:lumOff val="15000"/>
                  </a:schemeClr>
                </a:solidFill>
                <a:latin typeface="Century Gothic" pitchFamily="34" charset="0"/>
              </a:rPr>
              <a:t>“Is the space where you were working today fully cleaned up?”</a:t>
            </a:r>
          </a:p>
          <a:p>
            <a:pPr lvl="1">
              <a:buFont typeface="Wingdings" pitchFamily="2" charset="2"/>
              <a:buChar char="§"/>
            </a:pPr>
            <a:r>
              <a:rPr lang="en-US" sz="1100" dirty="0">
                <a:solidFill>
                  <a:schemeClr val="tx1">
                    <a:lumMod val="85000"/>
                    <a:lumOff val="15000"/>
                  </a:schemeClr>
                </a:solidFill>
                <a:latin typeface="Century Gothic" pitchFamily="34" charset="0"/>
              </a:rPr>
              <a:t>Sample Answer: “Yes.”</a:t>
            </a:r>
          </a:p>
          <a:p>
            <a:endParaRPr lang="en-US" sz="1100" b="1" dirty="0">
              <a:solidFill>
                <a:schemeClr val="tx1">
                  <a:lumMod val="85000"/>
                  <a:lumOff val="15000"/>
                </a:schemeClr>
              </a:solidFill>
              <a:latin typeface="Century Gothic" pitchFamily="34" charset="0"/>
            </a:endParaRPr>
          </a:p>
        </p:txBody>
      </p:sp>
      <p:sp>
        <p:nvSpPr>
          <p:cNvPr id="43" name="TextBox 42"/>
          <p:cNvSpPr txBox="1"/>
          <p:nvPr/>
        </p:nvSpPr>
        <p:spPr>
          <a:xfrm>
            <a:off x="5267960" y="1844044"/>
            <a:ext cx="2331720" cy="2688176"/>
          </a:xfrm>
          <a:prstGeom prst="rect">
            <a:avLst/>
          </a:prstGeom>
          <a:noFill/>
        </p:spPr>
        <p:txBody>
          <a:bodyPr wrap="square" lIns="101858" tIns="50929" rIns="101858" bIns="50929" rtlCol="0">
            <a:spAutoFit/>
          </a:bodyPr>
          <a:lstStyle/>
          <a:p>
            <a:r>
              <a:rPr lang="en-US" sz="1200" dirty="0"/>
              <a:t>Practicing the interview with each other instead of device testing will force the teams out of the mental space where only the performance of the device is important. Even if the actual device performs poorly, the team might do very well at the challenge by having a well developed journal, good teamwork and strong interview. Furthermore, practicing the interview will make the teams less nervous come competition day.</a:t>
            </a:r>
            <a:endParaRPr lang="en-US" sz="1200" dirty="0"/>
          </a:p>
        </p:txBody>
      </p:sp>
      <p:sp>
        <p:nvSpPr>
          <p:cNvPr id="21" name="TextBox 20"/>
          <p:cNvSpPr txBox="1"/>
          <p:nvPr/>
        </p:nvSpPr>
        <p:spPr>
          <a:xfrm>
            <a:off x="172720" y="1424942"/>
            <a:ext cx="3969948" cy="321627"/>
          </a:xfrm>
          <a:prstGeom prst="rect">
            <a:avLst/>
          </a:prstGeom>
          <a:noFill/>
        </p:spPr>
        <p:txBody>
          <a:bodyPr wrap="square" lIns="101858" tIns="50929" rIns="101858" bIns="50929" rtlCol="0">
            <a:spAutoFit/>
          </a:bodyPr>
          <a:lstStyle/>
          <a:p>
            <a:r>
              <a:rPr lang="en-US" sz="1400" b="1" dirty="0">
                <a:solidFill>
                  <a:schemeClr val="tx1">
                    <a:lumMod val="85000"/>
                    <a:lumOff val="15000"/>
                  </a:schemeClr>
                </a:solidFill>
                <a:latin typeface="Century Gothic" pitchFamily="34" charset="0"/>
              </a:rPr>
              <a:t>Activity </a:t>
            </a:r>
            <a:r>
              <a:rPr lang="en-US" sz="1400" b="1" dirty="0">
                <a:solidFill>
                  <a:schemeClr val="tx1">
                    <a:lumMod val="85000"/>
                    <a:lumOff val="15000"/>
                  </a:schemeClr>
                </a:solidFill>
                <a:latin typeface="Century Gothic" pitchFamily="34" charset="0"/>
              </a:rPr>
              <a:t>3</a:t>
            </a:r>
            <a:r>
              <a:rPr lang="en-US" sz="1400" b="1" dirty="0">
                <a:solidFill>
                  <a:schemeClr val="tx1">
                    <a:lumMod val="85000"/>
                    <a:lumOff val="15000"/>
                  </a:schemeClr>
                </a:solidFill>
                <a:latin typeface="Century Gothic" pitchFamily="34" charset="0"/>
              </a:rPr>
              <a:t> Journaling</a:t>
            </a:r>
            <a:endParaRPr lang="en-US" sz="1400" b="1" dirty="0">
              <a:solidFill>
                <a:schemeClr val="tx1">
                  <a:lumMod val="85000"/>
                  <a:lumOff val="15000"/>
                </a:schemeClr>
              </a:solidFill>
              <a:latin typeface="Century Gothic" pitchFamily="34" charset="0"/>
            </a:endParaRPr>
          </a:p>
        </p:txBody>
      </p:sp>
      <p:sp>
        <p:nvSpPr>
          <p:cNvPr id="24" name="TextBox 23"/>
          <p:cNvSpPr txBox="1"/>
          <p:nvPr/>
        </p:nvSpPr>
        <p:spPr>
          <a:xfrm>
            <a:off x="4231643" y="1424945"/>
            <a:ext cx="1098956" cy="541687"/>
          </a:xfrm>
          <a:prstGeom prst="rect">
            <a:avLst/>
          </a:prstGeom>
          <a:noFill/>
        </p:spPr>
        <p:txBody>
          <a:bodyPr wrap="square" lIns="101858" tIns="50929" rIns="101858" bIns="50929" rtlCol="0">
            <a:spAutoFit/>
          </a:bodyPr>
          <a:lstStyle/>
          <a:p>
            <a:r>
              <a:rPr lang="en-US" sz="1400" b="1" dirty="0">
                <a:solidFill>
                  <a:schemeClr val="tx1">
                    <a:lumMod val="85000"/>
                    <a:lumOff val="15000"/>
                  </a:schemeClr>
                </a:solidFill>
                <a:latin typeface="Century Gothic" pitchFamily="34" charset="0"/>
              </a:rPr>
              <a:t>20    Minutes</a:t>
            </a:r>
            <a:endParaRPr lang="en-US" sz="1400" b="1" dirty="0">
              <a:solidFill>
                <a:schemeClr val="tx1">
                  <a:lumMod val="85000"/>
                  <a:lumOff val="15000"/>
                </a:schemeClr>
              </a:solidFill>
              <a:latin typeface="Century Gothic" pitchFamily="34" charset="0"/>
            </a:endParaRPr>
          </a:p>
        </p:txBody>
      </p:sp>
      <p:cxnSp>
        <p:nvCxnSpPr>
          <p:cNvPr id="25" name="Straight Connector 24"/>
          <p:cNvCxnSpPr/>
          <p:nvPr/>
        </p:nvCxnSpPr>
        <p:spPr>
          <a:xfrm>
            <a:off x="259082" y="1676400"/>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59080" y="2095500"/>
            <a:ext cx="4577080" cy="1963614"/>
          </a:xfrm>
          <a:prstGeom prst="rect">
            <a:avLst/>
          </a:prstGeom>
          <a:noFill/>
        </p:spPr>
        <p:txBody>
          <a:bodyPr wrap="square" lIns="101858" tIns="50929" rIns="101858" bIns="50929"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Have the students finalize their journals for presentation. </a:t>
            </a:r>
          </a:p>
          <a:p>
            <a:pPr>
              <a:buFont typeface="Wingdings" pitchFamily="2" charset="2"/>
              <a:buChar char="§"/>
            </a:pPr>
            <a:r>
              <a:rPr lang="en-US" sz="1100" dirty="0">
                <a:solidFill>
                  <a:schemeClr val="tx1">
                    <a:lumMod val="85000"/>
                    <a:lumOff val="15000"/>
                  </a:schemeClr>
                </a:solidFill>
                <a:latin typeface="Century Gothic" pitchFamily="34" charset="0"/>
              </a:rPr>
              <a:t>Focus on organization and check for the following details:</a:t>
            </a:r>
          </a:p>
          <a:p>
            <a:pPr lvl="1">
              <a:buFont typeface="Wingdings" pitchFamily="2" charset="2"/>
              <a:buChar char="§"/>
            </a:pPr>
            <a:r>
              <a:rPr lang="en-US" sz="1100" dirty="0">
                <a:solidFill>
                  <a:schemeClr val="tx1">
                    <a:lumMod val="85000"/>
                    <a:lumOff val="15000"/>
                  </a:schemeClr>
                </a:solidFill>
                <a:latin typeface="Century Gothic" pitchFamily="34" charset="0"/>
              </a:rPr>
              <a:t>Every page is numbered/dated</a:t>
            </a:r>
          </a:p>
          <a:p>
            <a:pPr lvl="1">
              <a:buFont typeface="Wingdings" pitchFamily="2" charset="2"/>
              <a:buChar char="§"/>
            </a:pPr>
            <a:r>
              <a:rPr lang="en-US" sz="1100" dirty="0">
                <a:solidFill>
                  <a:schemeClr val="tx1">
                    <a:lumMod val="85000"/>
                    <a:lumOff val="15000"/>
                  </a:schemeClr>
                </a:solidFill>
                <a:latin typeface="Century Gothic" pitchFamily="34" charset="0"/>
              </a:rPr>
              <a:t>Every drawing has measurements/labels</a:t>
            </a:r>
          </a:p>
          <a:p>
            <a:pPr lvl="1">
              <a:buFont typeface="Wingdings" pitchFamily="2" charset="2"/>
              <a:buChar char="§"/>
            </a:pPr>
            <a:r>
              <a:rPr lang="en-US" sz="1100" dirty="0">
                <a:solidFill>
                  <a:schemeClr val="tx1">
                    <a:lumMod val="85000"/>
                    <a:lumOff val="15000"/>
                  </a:schemeClr>
                </a:solidFill>
                <a:latin typeface="Century Gothic" pitchFamily="34" charset="0"/>
              </a:rPr>
              <a:t>A complete list of materials in the device</a:t>
            </a:r>
          </a:p>
          <a:p>
            <a:pPr lvl="1">
              <a:buFont typeface="Wingdings" pitchFamily="2" charset="2"/>
              <a:buChar char="§"/>
            </a:pPr>
            <a:r>
              <a:rPr lang="en-US" sz="1100" dirty="0">
                <a:solidFill>
                  <a:schemeClr val="tx1">
                    <a:lumMod val="85000"/>
                    <a:lumOff val="15000"/>
                  </a:schemeClr>
                </a:solidFill>
                <a:latin typeface="Century Gothic" pitchFamily="34" charset="0"/>
              </a:rPr>
              <a:t>A complete list of material costs</a:t>
            </a:r>
          </a:p>
          <a:p>
            <a:pPr lvl="1">
              <a:buFont typeface="Wingdings" pitchFamily="2" charset="2"/>
              <a:buChar char="§"/>
            </a:pPr>
            <a:r>
              <a:rPr lang="en-US" sz="1100" dirty="0">
                <a:solidFill>
                  <a:schemeClr val="tx1">
                    <a:lumMod val="85000"/>
                    <a:lumOff val="15000"/>
                  </a:schemeClr>
                </a:solidFill>
                <a:latin typeface="Century Gothic" pitchFamily="34" charset="0"/>
              </a:rPr>
              <a:t>A summary of the real world relationship (how would you scale this up?)</a:t>
            </a:r>
          </a:p>
          <a:p>
            <a:pPr lvl="1">
              <a:buFont typeface="Wingdings" pitchFamily="2" charset="2"/>
              <a:buChar char="§"/>
            </a:pPr>
            <a:r>
              <a:rPr lang="en-US" sz="1100" dirty="0">
                <a:solidFill>
                  <a:schemeClr val="tx1">
                    <a:lumMod val="85000"/>
                    <a:lumOff val="15000"/>
                  </a:schemeClr>
                </a:solidFill>
                <a:latin typeface="Century Gothic" pitchFamily="34" charset="0"/>
              </a:rPr>
              <a:t>Any results from testing</a:t>
            </a:r>
          </a:p>
          <a:p>
            <a:pPr lvl="1">
              <a:buFont typeface="Wingdings" pitchFamily="2" charset="2"/>
              <a:buChar char="§"/>
            </a:pPr>
            <a:r>
              <a:rPr lang="en-US" sz="1100" dirty="0">
                <a:solidFill>
                  <a:schemeClr val="tx1">
                    <a:lumMod val="85000"/>
                    <a:lumOff val="15000"/>
                  </a:schemeClr>
                </a:solidFill>
                <a:latin typeface="Century Gothic" pitchFamily="34" charset="0"/>
              </a:rPr>
              <a:t>Minutes from team meetings (summaries of the times when the team met together)</a:t>
            </a:r>
          </a:p>
        </p:txBody>
      </p:sp>
    </p:spTree>
    <p:extLst>
      <p:ext uri="{BB962C8B-B14F-4D97-AF65-F5344CB8AC3E}">
        <p14:creationId xmlns:p14="http://schemas.microsoft.com/office/powerpoint/2010/main" val="20402536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1910"/>
            <a:ext cx="4663440" cy="1487871"/>
          </a:xfrm>
          <a:prstGeom prst="rect">
            <a:avLst/>
          </a:prstGeom>
          <a:noFill/>
        </p:spPr>
        <p:txBody>
          <a:bodyPr wrap="square" lIns="101858" tIns="50929" rIns="101858" bIns="50929" rtlCol="0">
            <a:spAutoFit/>
          </a:bodyPr>
          <a:lstStyle/>
          <a:p>
            <a:r>
              <a:rPr lang="en-US" sz="1800" dirty="0">
                <a:latin typeface="Century Gothic"/>
                <a:cs typeface="Century Gothic"/>
              </a:rPr>
              <a:t>Tech Challenge Apprenticeship</a:t>
            </a:r>
          </a:p>
          <a:p>
            <a:r>
              <a:rPr lang="en-US" sz="1800" dirty="0">
                <a:latin typeface="Century Gothic"/>
                <a:cs typeface="Century Gothic"/>
              </a:rPr>
              <a:t>Lesson 8 – Final Challenge Prep</a:t>
            </a:r>
          </a:p>
          <a:p>
            <a:r>
              <a:rPr lang="en-US" sz="1800" dirty="0">
                <a:latin typeface="Century Gothic"/>
                <a:cs typeface="Century Gothic"/>
              </a:rPr>
              <a:t>Challenge Datasheet/Take home information</a:t>
            </a:r>
          </a:p>
          <a:p>
            <a:r>
              <a:rPr lang="en-US" sz="1800" dirty="0">
                <a:latin typeface="Century Gothic"/>
                <a:cs typeface="Century Gothic"/>
              </a:rPr>
              <a:t>Name:</a:t>
            </a:r>
          </a:p>
        </p:txBody>
      </p:sp>
      <p:pic>
        <p:nvPicPr>
          <p:cNvPr id="6" name="Picture 5" descr="CitizenSchools.BW.jpg"/>
          <p:cNvPicPr>
            <a:picLocks noChangeAspect="1"/>
          </p:cNvPicPr>
          <p:nvPr/>
        </p:nvPicPr>
        <p:blipFill>
          <a:blip r:embed="rId2" cstate="print"/>
          <a:stretch>
            <a:fillRect/>
          </a:stretch>
        </p:blipFill>
        <p:spPr>
          <a:xfrm>
            <a:off x="5481830" y="1"/>
            <a:ext cx="2290571" cy="634049"/>
          </a:xfrm>
          <a:prstGeom prst="rect">
            <a:avLst/>
          </a:prstGeom>
        </p:spPr>
      </p:pic>
      <p:sp>
        <p:nvSpPr>
          <p:cNvPr id="4" name="TextBox 3"/>
          <p:cNvSpPr txBox="1"/>
          <p:nvPr/>
        </p:nvSpPr>
        <p:spPr>
          <a:xfrm>
            <a:off x="-19189" y="1424943"/>
            <a:ext cx="7778141" cy="6566161"/>
          </a:xfrm>
          <a:prstGeom prst="rect">
            <a:avLst/>
          </a:prstGeom>
          <a:noFill/>
        </p:spPr>
        <p:txBody>
          <a:bodyPr wrap="none" lIns="101858" tIns="50929" rIns="101858" bIns="50929" rtlCol="0">
            <a:spAutoFit/>
          </a:bodyPr>
          <a:lstStyle/>
          <a:p>
            <a:r>
              <a:rPr lang="en-US" dirty="0" smtClean="0">
                <a:latin typeface="Century Gothic"/>
                <a:cs typeface="Century Gothic"/>
              </a:rPr>
              <a:t>The Tech Challenge will be on ____________ day</a:t>
            </a:r>
          </a:p>
          <a:p>
            <a:endParaRPr lang="en-US" dirty="0">
              <a:latin typeface="Century Gothic"/>
              <a:cs typeface="Century Gothic"/>
            </a:endParaRPr>
          </a:p>
          <a:p>
            <a:r>
              <a:rPr lang="en-US" dirty="0" smtClean="0">
                <a:latin typeface="Century Gothic"/>
                <a:cs typeface="Century Gothic"/>
              </a:rPr>
              <a:t>You should arrive at the Tech Museum (or other competition</a:t>
            </a:r>
          </a:p>
          <a:p>
            <a:r>
              <a:rPr lang="en-US" dirty="0" smtClean="0">
                <a:latin typeface="Century Gothic"/>
                <a:cs typeface="Century Gothic"/>
              </a:rPr>
              <a:t>venue no later than _____________</a:t>
            </a:r>
          </a:p>
          <a:p>
            <a:endParaRPr lang="en-US" dirty="0">
              <a:latin typeface="Century Gothic"/>
              <a:cs typeface="Century Gothic"/>
            </a:endParaRPr>
          </a:p>
          <a:p>
            <a:r>
              <a:rPr lang="en-US" dirty="0" smtClean="0">
                <a:latin typeface="Century Gothic"/>
                <a:cs typeface="Century Gothic"/>
              </a:rPr>
              <a:t>The address for the Tech Museum is (replace for other venue)</a:t>
            </a:r>
          </a:p>
          <a:p>
            <a:r>
              <a:rPr lang="en-US" dirty="0" smtClean="0">
                <a:latin typeface="Century Gothic"/>
                <a:cs typeface="Century Gothic"/>
              </a:rPr>
              <a:t>201 South Market Street</a:t>
            </a:r>
          </a:p>
          <a:p>
            <a:r>
              <a:rPr lang="en-US" dirty="0" smtClean="0">
                <a:latin typeface="Century Gothic"/>
                <a:cs typeface="Century Gothic"/>
              </a:rPr>
              <a:t>San Jose, CA, 95113</a:t>
            </a:r>
          </a:p>
          <a:p>
            <a:endParaRPr lang="en-US" dirty="0">
              <a:latin typeface="Century Gothic"/>
              <a:cs typeface="Century Gothic"/>
            </a:endParaRPr>
          </a:p>
          <a:p>
            <a:r>
              <a:rPr lang="en-US" dirty="0" smtClean="0">
                <a:latin typeface="Century Gothic"/>
                <a:cs typeface="Century Gothic"/>
              </a:rPr>
              <a:t>You are responsible for bringing _____________________</a:t>
            </a:r>
          </a:p>
          <a:p>
            <a:r>
              <a:rPr lang="en-US" dirty="0" smtClean="0">
                <a:latin typeface="Century Gothic"/>
                <a:cs typeface="Century Gothic"/>
              </a:rPr>
              <a:t>to the Tech Challenge</a:t>
            </a:r>
          </a:p>
          <a:p>
            <a:endParaRPr lang="en-US" dirty="0">
              <a:latin typeface="Century Gothic"/>
              <a:cs typeface="Century Gothic"/>
            </a:endParaRPr>
          </a:p>
          <a:p>
            <a:r>
              <a:rPr lang="en-US" dirty="0" smtClean="0">
                <a:latin typeface="Century Gothic"/>
                <a:cs typeface="Century Gothic"/>
              </a:rPr>
              <a:t>The website for the Tech Challenge, which includes many </a:t>
            </a:r>
          </a:p>
          <a:p>
            <a:r>
              <a:rPr lang="en-US" dirty="0">
                <a:latin typeface="Century Gothic"/>
                <a:cs typeface="Century Gothic"/>
              </a:rPr>
              <a:t>details </a:t>
            </a:r>
            <a:r>
              <a:rPr lang="en-US" dirty="0" smtClean="0">
                <a:latin typeface="Century Gothic"/>
                <a:cs typeface="Century Gothic"/>
              </a:rPr>
              <a:t>and answers questions is </a:t>
            </a:r>
          </a:p>
          <a:p>
            <a:r>
              <a:rPr lang="en-US" dirty="0" err="1" smtClean="0">
                <a:latin typeface="Century Gothic"/>
                <a:cs typeface="Century Gothic"/>
              </a:rPr>
              <a:t>thetechchallenge.thetech.org</a:t>
            </a:r>
            <a:endParaRPr lang="en-US" dirty="0" smtClean="0">
              <a:latin typeface="Century Gothic"/>
              <a:cs typeface="Century Gothic"/>
            </a:endParaRPr>
          </a:p>
          <a:p>
            <a:endParaRPr lang="en-US" dirty="0">
              <a:latin typeface="Century Gothic"/>
              <a:cs typeface="Century Gothic"/>
            </a:endParaRPr>
          </a:p>
          <a:p>
            <a:endParaRPr lang="en-US" dirty="0" smtClean="0">
              <a:latin typeface="Century Gothic"/>
              <a:cs typeface="Century Gothic"/>
            </a:endParaRPr>
          </a:p>
          <a:p>
            <a:endParaRPr lang="en-US" dirty="0">
              <a:latin typeface="Century Gothic"/>
              <a:cs typeface="Century Gothic"/>
            </a:endParaRPr>
          </a:p>
          <a:p>
            <a:endParaRPr lang="en-US" dirty="0" smtClean="0">
              <a:latin typeface="Century Gothic"/>
              <a:cs typeface="Century Gothic"/>
            </a:endParaRPr>
          </a:p>
          <a:p>
            <a:endParaRPr lang="en-US" dirty="0">
              <a:latin typeface="Century Gothic"/>
              <a:cs typeface="Century Gothic"/>
            </a:endParaRPr>
          </a:p>
          <a:p>
            <a:endParaRPr lang="en-US" dirty="0" smtClean="0">
              <a:latin typeface="Century Gothic"/>
              <a:cs typeface="Century Gothic"/>
            </a:endParaRPr>
          </a:p>
        </p:txBody>
      </p:sp>
    </p:spTree>
    <p:extLst>
      <p:ext uri="{BB962C8B-B14F-4D97-AF65-F5344CB8AC3E}">
        <p14:creationId xmlns:p14="http://schemas.microsoft.com/office/powerpoint/2010/main" val="38431183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1910"/>
            <a:ext cx="4663440" cy="933874"/>
          </a:xfrm>
          <a:prstGeom prst="rect">
            <a:avLst/>
          </a:prstGeom>
          <a:noFill/>
        </p:spPr>
        <p:txBody>
          <a:bodyPr wrap="square" lIns="101858" tIns="50929" rIns="101858" bIns="50929" rtlCol="0">
            <a:spAutoFit/>
          </a:bodyPr>
          <a:lstStyle/>
          <a:p>
            <a:r>
              <a:rPr lang="en-US" sz="1800" dirty="0">
                <a:latin typeface="Century Gothic"/>
                <a:cs typeface="Century Gothic"/>
              </a:rPr>
              <a:t>Tech Challenge Apprenticeship</a:t>
            </a:r>
          </a:p>
          <a:p>
            <a:r>
              <a:rPr lang="en-US" sz="1800" dirty="0">
                <a:latin typeface="Century Gothic"/>
                <a:cs typeface="Century Gothic"/>
              </a:rPr>
              <a:t>Lesson 8 – Final Challenge Prep</a:t>
            </a:r>
          </a:p>
          <a:p>
            <a:r>
              <a:rPr lang="en-US" sz="1800" dirty="0">
                <a:latin typeface="Century Gothic"/>
                <a:cs typeface="Century Gothic"/>
              </a:rPr>
              <a:t>Judge Interview Guiding Questions</a:t>
            </a:r>
          </a:p>
        </p:txBody>
      </p:sp>
      <p:pic>
        <p:nvPicPr>
          <p:cNvPr id="6" name="Picture 5" descr="CitizenSchools.BW.jpg"/>
          <p:cNvPicPr>
            <a:picLocks noChangeAspect="1"/>
          </p:cNvPicPr>
          <p:nvPr/>
        </p:nvPicPr>
        <p:blipFill>
          <a:blip r:embed="rId2" cstate="print"/>
          <a:stretch>
            <a:fillRect/>
          </a:stretch>
        </p:blipFill>
        <p:spPr>
          <a:xfrm>
            <a:off x="5481830" y="1"/>
            <a:ext cx="2290571" cy="634049"/>
          </a:xfrm>
          <a:prstGeom prst="rect">
            <a:avLst/>
          </a:prstGeom>
        </p:spPr>
      </p:pic>
      <p:sp>
        <p:nvSpPr>
          <p:cNvPr id="5" name="Rectangle 4"/>
          <p:cNvSpPr/>
          <p:nvPr/>
        </p:nvSpPr>
        <p:spPr>
          <a:xfrm>
            <a:off x="86360" y="1173482"/>
            <a:ext cx="7513320" cy="2257313"/>
          </a:xfrm>
          <a:prstGeom prst="rect">
            <a:avLst/>
          </a:prstGeom>
        </p:spPr>
        <p:txBody>
          <a:bodyPr wrap="square" lIns="101858" tIns="50929" rIns="101858" bIns="50929">
            <a:spAutoFit/>
          </a:bodyPr>
          <a:lstStyle/>
          <a:p>
            <a:pPr>
              <a:buFont typeface="Wingdings" pitchFamily="2" charset="2"/>
              <a:buChar char="§"/>
            </a:pPr>
            <a:r>
              <a:rPr lang="en-US" dirty="0">
                <a:solidFill>
                  <a:schemeClr val="tx1">
                    <a:lumMod val="85000"/>
                    <a:lumOff val="15000"/>
                  </a:schemeClr>
                </a:solidFill>
                <a:latin typeface="Century Gothic" pitchFamily="34" charset="0"/>
              </a:rPr>
              <a:t>What are everyone’s </a:t>
            </a:r>
            <a:r>
              <a:rPr lang="en-US" dirty="0" smtClean="0">
                <a:solidFill>
                  <a:schemeClr val="tx1">
                    <a:lumMod val="85000"/>
                    <a:lumOff val="15000"/>
                  </a:schemeClr>
                </a:solidFill>
                <a:latin typeface="Century Gothic" pitchFamily="34" charset="0"/>
              </a:rPr>
              <a:t>roles on the team? </a:t>
            </a:r>
            <a:r>
              <a:rPr lang="en-US" dirty="0">
                <a:solidFill>
                  <a:schemeClr val="tx1">
                    <a:lumMod val="85000"/>
                    <a:lumOff val="15000"/>
                  </a:schemeClr>
                </a:solidFill>
                <a:latin typeface="Century Gothic" pitchFamily="34" charset="0"/>
              </a:rPr>
              <a:t>How did team dynamics work and how did everyone’s role contribute to the design process?</a:t>
            </a:r>
          </a:p>
          <a:p>
            <a:pPr>
              <a:buFont typeface="Wingdings" pitchFamily="2" charset="2"/>
              <a:buChar char="§"/>
            </a:pPr>
            <a:r>
              <a:rPr lang="en-US" dirty="0">
                <a:solidFill>
                  <a:schemeClr val="tx1">
                    <a:lumMod val="85000"/>
                    <a:lumOff val="15000"/>
                  </a:schemeClr>
                </a:solidFill>
                <a:latin typeface="Century Gothic" pitchFamily="34" charset="0"/>
              </a:rPr>
              <a:t>How did you deal with challenges and deal with failures?</a:t>
            </a:r>
          </a:p>
          <a:p>
            <a:pPr>
              <a:buFont typeface="Wingdings" pitchFamily="2" charset="2"/>
              <a:buChar char="§"/>
            </a:pPr>
            <a:r>
              <a:rPr lang="en-US" dirty="0">
                <a:solidFill>
                  <a:schemeClr val="tx1">
                    <a:lumMod val="85000"/>
                    <a:lumOff val="15000"/>
                  </a:schemeClr>
                </a:solidFill>
                <a:latin typeface="Century Gothic" pitchFamily="34" charset="0"/>
              </a:rPr>
              <a:t>How and why did you choose the materials and design of your device?</a:t>
            </a:r>
          </a:p>
          <a:p>
            <a:pPr>
              <a:buFont typeface="Wingdings" pitchFamily="2" charset="2"/>
              <a:buChar char="§"/>
            </a:pPr>
            <a:r>
              <a:rPr lang="en-US" dirty="0">
                <a:solidFill>
                  <a:schemeClr val="tx1">
                    <a:lumMod val="85000"/>
                    <a:lumOff val="15000"/>
                  </a:schemeClr>
                </a:solidFill>
                <a:latin typeface="Century Gothic" pitchFamily="34" charset="0"/>
              </a:rPr>
              <a:t>Share some important features in your journal.</a:t>
            </a:r>
          </a:p>
        </p:txBody>
      </p:sp>
    </p:spTree>
    <p:extLst>
      <p:ext uri="{BB962C8B-B14F-4D97-AF65-F5344CB8AC3E}">
        <p14:creationId xmlns:p14="http://schemas.microsoft.com/office/powerpoint/2010/main" val="27609038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1910"/>
            <a:ext cx="4663440" cy="1210873"/>
          </a:xfrm>
          <a:prstGeom prst="rect">
            <a:avLst/>
          </a:prstGeom>
          <a:noFill/>
        </p:spPr>
        <p:txBody>
          <a:bodyPr wrap="square" lIns="101858" tIns="50929" rIns="101858" bIns="50929" rtlCol="0">
            <a:spAutoFit/>
          </a:bodyPr>
          <a:lstStyle/>
          <a:p>
            <a:r>
              <a:rPr lang="en-US" sz="1800" dirty="0">
                <a:latin typeface="Century Gothic"/>
                <a:cs typeface="Century Gothic"/>
              </a:rPr>
              <a:t>Tech Challenge Apprenticeship</a:t>
            </a:r>
          </a:p>
          <a:p>
            <a:r>
              <a:rPr lang="en-US" sz="1800" dirty="0">
                <a:latin typeface="Century Gothic"/>
                <a:cs typeface="Century Gothic"/>
              </a:rPr>
              <a:t>Lesson 7 – Construction 2</a:t>
            </a:r>
          </a:p>
          <a:p>
            <a:r>
              <a:rPr lang="en-US" sz="1800" dirty="0">
                <a:latin typeface="Century Gothic"/>
                <a:cs typeface="Century Gothic"/>
              </a:rPr>
              <a:t>Exit Ticket</a:t>
            </a:r>
          </a:p>
          <a:p>
            <a:r>
              <a:rPr lang="en-US" sz="1800" dirty="0">
                <a:latin typeface="Century Gothic"/>
                <a:cs typeface="Century Gothic"/>
              </a:rPr>
              <a:t>Name:</a:t>
            </a:r>
          </a:p>
        </p:txBody>
      </p:sp>
      <p:pic>
        <p:nvPicPr>
          <p:cNvPr id="6" name="Picture 5" descr="CitizenSchools.BW.jpg"/>
          <p:cNvPicPr>
            <a:picLocks noChangeAspect="1"/>
          </p:cNvPicPr>
          <p:nvPr/>
        </p:nvPicPr>
        <p:blipFill>
          <a:blip r:embed="rId2" cstate="print"/>
          <a:stretch>
            <a:fillRect/>
          </a:stretch>
        </p:blipFill>
        <p:spPr>
          <a:xfrm>
            <a:off x="5481830" y="1"/>
            <a:ext cx="2290571" cy="634049"/>
          </a:xfrm>
          <a:prstGeom prst="rect">
            <a:avLst/>
          </a:prstGeom>
        </p:spPr>
      </p:pic>
      <p:sp>
        <p:nvSpPr>
          <p:cNvPr id="4" name="TextBox 3"/>
          <p:cNvSpPr txBox="1"/>
          <p:nvPr/>
        </p:nvSpPr>
        <p:spPr>
          <a:xfrm>
            <a:off x="86362" y="1424945"/>
            <a:ext cx="7451279" cy="3488395"/>
          </a:xfrm>
          <a:prstGeom prst="rect">
            <a:avLst/>
          </a:prstGeom>
          <a:noFill/>
        </p:spPr>
        <p:txBody>
          <a:bodyPr wrap="none" lIns="101858" tIns="50929" rIns="101858" bIns="50929" rtlCol="0">
            <a:spAutoFit/>
          </a:bodyPr>
          <a:lstStyle/>
          <a:p>
            <a:r>
              <a:rPr lang="en-US" dirty="0" smtClean="0">
                <a:latin typeface="Century Gothic"/>
                <a:cs typeface="Century Gothic"/>
              </a:rPr>
              <a:t>Is your space fully cleaned up?</a:t>
            </a:r>
          </a:p>
          <a:p>
            <a:endParaRPr lang="en-US" dirty="0">
              <a:latin typeface="Century Gothic"/>
              <a:cs typeface="Century Gothic"/>
            </a:endParaRPr>
          </a:p>
          <a:p>
            <a:endParaRPr lang="en-US" dirty="0" smtClean="0">
              <a:latin typeface="Century Gothic"/>
              <a:cs typeface="Century Gothic"/>
            </a:endParaRPr>
          </a:p>
          <a:p>
            <a:endParaRPr lang="en-US" dirty="0" smtClean="0">
              <a:latin typeface="Century Gothic"/>
              <a:cs typeface="Century Gothic"/>
            </a:endParaRPr>
          </a:p>
          <a:p>
            <a:r>
              <a:rPr lang="en-US" dirty="0" smtClean="0">
                <a:latin typeface="Century Gothic"/>
                <a:cs typeface="Century Gothic"/>
              </a:rPr>
              <a:t>Are all of your supplies, device and journal prepared for </a:t>
            </a:r>
          </a:p>
          <a:p>
            <a:r>
              <a:rPr lang="en-US" dirty="0" smtClean="0">
                <a:latin typeface="Century Gothic"/>
                <a:cs typeface="Century Gothic"/>
              </a:rPr>
              <a:t>the competition day?</a:t>
            </a:r>
          </a:p>
          <a:p>
            <a:endParaRPr lang="en-US" dirty="0">
              <a:latin typeface="Century Gothic"/>
              <a:cs typeface="Century Gothic"/>
            </a:endParaRPr>
          </a:p>
          <a:p>
            <a:endParaRPr lang="en-US" dirty="0" smtClean="0">
              <a:latin typeface="Century Gothic"/>
              <a:cs typeface="Century Gothic"/>
            </a:endParaRPr>
          </a:p>
          <a:p>
            <a:r>
              <a:rPr lang="en-US" dirty="0" smtClean="0">
                <a:latin typeface="Century Gothic"/>
                <a:cs typeface="Century Gothic"/>
              </a:rPr>
              <a:t>If not, what else do you have to do before being ready for </a:t>
            </a:r>
          </a:p>
          <a:p>
            <a:r>
              <a:rPr lang="en-US" dirty="0" smtClean="0">
                <a:latin typeface="Century Gothic"/>
                <a:cs typeface="Century Gothic"/>
              </a:rPr>
              <a:t>the competition?</a:t>
            </a:r>
          </a:p>
          <a:p>
            <a:endParaRPr lang="en-US" dirty="0" smtClean="0">
              <a:latin typeface="Century Gothic"/>
              <a:cs typeface="Century Gothic"/>
            </a:endParaRPr>
          </a:p>
        </p:txBody>
      </p:sp>
    </p:spTree>
    <p:extLst>
      <p:ext uri="{BB962C8B-B14F-4D97-AF65-F5344CB8AC3E}">
        <p14:creationId xmlns:p14="http://schemas.microsoft.com/office/powerpoint/2010/main" val="40925826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Group 58"/>
          <p:cNvGrpSpPr/>
          <p:nvPr/>
        </p:nvGrpSpPr>
        <p:grpSpPr>
          <a:xfrm>
            <a:off x="-158017" y="4059813"/>
            <a:ext cx="4505901" cy="3326209"/>
            <a:chOff x="-14551" y="2373653"/>
            <a:chExt cx="2815272" cy="2169772"/>
          </a:xfrm>
        </p:grpSpPr>
        <p:sp>
          <p:nvSpPr>
            <p:cNvPr id="52" name="Rectangle 51"/>
            <p:cNvSpPr/>
            <p:nvPr/>
          </p:nvSpPr>
          <p:spPr>
            <a:xfrm>
              <a:off x="228600" y="2373653"/>
              <a:ext cx="2572121" cy="317492"/>
            </a:xfrm>
            <a:prstGeom prst="rect">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p:cNvSpPr/>
            <p:nvPr/>
          </p:nvSpPr>
          <p:spPr>
            <a:xfrm>
              <a:off x="228600" y="3606808"/>
              <a:ext cx="2572121" cy="31749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228600" y="4225933"/>
              <a:ext cx="2572121" cy="31749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228600" y="2987683"/>
              <a:ext cx="2572121" cy="31749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238367" y="2433573"/>
              <a:ext cx="1809751" cy="200771"/>
            </a:xfrm>
            <a:prstGeom prst="rect">
              <a:avLst/>
            </a:prstGeom>
            <a:noFill/>
          </p:spPr>
          <p:txBody>
            <a:bodyPr wrap="square" rtlCol="0">
              <a:spAutoFit/>
            </a:bodyPr>
            <a:lstStyle/>
            <a:p>
              <a:r>
                <a:rPr lang="en-US" sz="1400" b="1" dirty="0">
                  <a:solidFill>
                    <a:schemeClr val="tx1">
                      <a:lumMod val="85000"/>
                      <a:lumOff val="15000"/>
                    </a:schemeClr>
                  </a:solidFill>
                  <a:latin typeface="Century Gothic" pitchFamily="34" charset="0"/>
                </a:rPr>
                <a:t>Lesson Agenda</a:t>
              </a:r>
              <a:endParaRPr lang="en-US" sz="1400" b="1" dirty="0">
                <a:solidFill>
                  <a:schemeClr val="tx1">
                    <a:lumMod val="85000"/>
                    <a:lumOff val="15000"/>
                  </a:schemeClr>
                </a:solidFill>
                <a:latin typeface="Century Gothic" pitchFamily="34" charset="0"/>
              </a:endParaRPr>
            </a:p>
          </p:txBody>
        </p:sp>
        <p:cxnSp>
          <p:nvCxnSpPr>
            <p:cNvPr id="69" name="Straight Connector 68"/>
            <p:cNvCxnSpPr/>
            <p:nvPr/>
          </p:nvCxnSpPr>
          <p:spPr>
            <a:xfrm rot="5400000">
              <a:off x="-281126" y="3607018"/>
              <a:ext cx="1866902"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8969" y="2761040"/>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10 Min</a:t>
              </a:r>
              <a:endParaRPr lang="en-US" sz="1100" b="1" dirty="0">
                <a:solidFill>
                  <a:schemeClr val="tx1">
                    <a:lumMod val="85000"/>
                    <a:lumOff val="15000"/>
                  </a:schemeClr>
                </a:solidFill>
                <a:latin typeface="Century Gothic" pitchFamily="34" charset="0"/>
              </a:endParaRPr>
            </a:p>
          </p:txBody>
        </p:sp>
        <p:sp>
          <p:nvSpPr>
            <p:cNvPr id="71" name="TextBox 70"/>
            <p:cNvSpPr txBox="1"/>
            <p:nvPr/>
          </p:nvSpPr>
          <p:spPr>
            <a:xfrm>
              <a:off x="-8132" y="3072687"/>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5</a:t>
              </a:r>
              <a:r>
                <a:rPr lang="en-US" sz="1100" b="1" dirty="0">
                  <a:solidFill>
                    <a:schemeClr val="tx1">
                      <a:lumMod val="85000"/>
                      <a:lumOff val="15000"/>
                    </a:schemeClr>
                  </a:solidFill>
                  <a:latin typeface="Century Gothic" pitchFamily="34" charset="0"/>
                </a:rPr>
                <a:t> Min</a:t>
              </a:r>
              <a:endParaRPr lang="en-US" sz="1100" b="1" dirty="0">
                <a:solidFill>
                  <a:schemeClr val="tx1">
                    <a:lumMod val="85000"/>
                    <a:lumOff val="15000"/>
                  </a:schemeClr>
                </a:solidFill>
                <a:latin typeface="Century Gothic" pitchFamily="34" charset="0"/>
              </a:endParaRPr>
            </a:p>
          </p:txBody>
        </p:sp>
        <p:sp>
          <p:nvSpPr>
            <p:cNvPr id="72" name="TextBox 71"/>
            <p:cNvSpPr txBox="1"/>
            <p:nvPr/>
          </p:nvSpPr>
          <p:spPr>
            <a:xfrm>
              <a:off x="-8970" y="3383898"/>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2</a:t>
              </a:r>
              <a:r>
                <a:rPr lang="en-US" sz="1100" b="1" dirty="0">
                  <a:solidFill>
                    <a:schemeClr val="tx1">
                      <a:lumMod val="85000"/>
                      <a:lumOff val="15000"/>
                    </a:schemeClr>
                  </a:solidFill>
                  <a:latin typeface="Century Gothic" pitchFamily="34" charset="0"/>
                </a:rPr>
                <a:t>0 Min</a:t>
              </a:r>
              <a:endParaRPr lang="en-US" sz="1100" b="1" dirty="0">
                <a:solidFill>
                  <a:schemeClr val="tx1">
                    <a:lumMod val="85000"/>
                    <a:lumOff val="15000"/>
                  </a:schemeClr>
                </a:solidFill>
                <a:latin typeface="Century Gothic" pitchFamily="34" charset="0"/>
              </a:endParaRPr>
            </a:p>
          </p:txBody>
        </p:sp>
        <p:sp>
          <p:nvSpPr>
            <p:cNvPr id="73" name="TextBox 72"/>
            <p:cNvSpPr txBox="1"/>
            <p:nvPr/>
          </p:nvSpPr>
          <p:spPr>
            <a:xfrm>
              <a:off x="-8970" y="3688625"/>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3</a:t>
              </a:r>
              <a:r>
                <a:rPr lang="en-US" sz="1100" b="1" dirty="0">
                  <a:solidFill>
                    <a:schemeClr val="tx1">
                      <a:lumMod val="85000"/>
                      <a:lumOff val="15000"/>
                    </a:schemeClr>
                  </a:solidFill>
                  <a:latin typeface="Century Gothic" pitchFamily="34" charset="0"/>
                </a:rPr>
                <a:t>0 Min</a:t>
              </a:r>
              <a:endParaRPr lang="en-US" sz="1100" b="1" dirty="0">
                <a:solidFill>
                  <a:schemeClr val="tx1">
                    <a:lumMod val="85000"/>
                    <a:lumOff val="15000"/>
                  </a:schemeClr>
                </a:solidFill>
                <a:latin typeface="Century Gothic" pitchFamily="34" charset="0"/>
              </a:endParaRPr>
            </a:p>
          </p:txBody>
        </p:sp>
        <p:sp>
          <p:nvSpPr>
            <p:cNvPr id="74" name="TextBox 73"/>
            <p:cNvSpPr txBox="1"/>
            <p:nvPr/>
          </p:nvSpPr>
          <p:spPr>
            <a:xfrm>
              <a:off x="-8970" y="4006537"/>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1</a:t>
              </a:r>
              <a:r>
                <a:rPr lang="en-US" sz="1100" b="1" dirty="0">
                  <a:solidFill>
                    <a:schemeClr val="tx1">
                      <a:lumMod val="85000"/>
                      <a:lumOff val="15000"/>
                    </a:schemeClr>
                  </a:solidFill>
                  <a:latin typeface="Century Gothic" pitchFamily="34" charset="0"/>
                </a:rPr>
                <a:t>5 Min</a:t>
              </a:r>
              <a:endParaRPr lang="en-US" sz="1100" b="1" dirty="0">
                <a:solidFill>
                  <a:schemeClr val="tx1">
                    <a:lumMod val="85000"/>
                    <a:lumOff val="15000"/>
                  </a:schemeClr>
                </a:solidFill>
                <a:latin typeface="Century Gothic" pitchFamily="34" charset="0"/>
              </a:endParaRPr>
            </a:p>
          </p:txBody>
        </p:sp>
        <p:sp>
          <p:nvSpPr>
            <p:cNvPr id="76" name="TextBox 75"/>
            <p:cNvSpPr txBox="1"/>
            <p:nvPr/>
          </p:nvSpPr>
          <p:spPr>
            <a:xfrm>
              <a:off x="-14551" y="4311481"/>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10 Min</a:t>
              </a:r>
              <a:endParaRPr lang="en-US" sz="1100" b="1" dirty="0">
                <a:solidFill>
                  <a:schemeClr val="tx1">
                    <a:lumMod val="85000"/>
                    <a:lumOff val="15000"/>
                  </a:schemeClr>
                </a:solidFill>
                <a:latin typeface="Century Gothic" pitchFamily="34" charset="0"/>
              </a:endParaRPr>
            </a:p>
          </p:txBody>
        </p:sp>
      </p:grpSp>
      <p:sp>
        <p:nvSpPr>
          <p:cNvPr id="50" name="Rectangle 49"/>
          <p:cNvSpPr/>
          <p:nvPr/>
        </p:nvSpPr>
        <p:spPr>
          <a:xfrm>
            <a:off x="943162" y="223845"/>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rtlCol="0" anchor="ctr"/>
          <a:lstStyle/>
          <a:p>
            <a:pPr algn="ctr"/>
            <a:endParaRPr lang="en-US" dirty="0">
              <a:solidFill>
                <a:schemeClr val="bg1">
                  <a:lumMod val="50000"/>
                </a:schemeClr>
              </a:solidFill>
            </a:endParaRPr>
          </a:p>
        </p:txBody>
      </p:sp>
      <p:sp>
        <p:nvSpPr>
          <p:cNvPr id="4" name="TextBox 3"/>
          <p:cNvSpPr txBox="1"/>
          <p:nvPr/>
        </p:nvSpPr>
        <p:spPr>
          <a:xfrm>
            <a:off x="86363" y="1005841"/>
            <a:ext cx="4909531" cy="575542"/>
          </a:xfrm>
          <a:prstGeom prst="rect">
            <a:avLst/>
          </a:prstGeom>
          <a:noFill/>
        </p:spPr>
        <p:txBody>
          <a:bodyPr wrap="square" lIns="101870" tIns="50935" rIns="101870" bIns="50935" rtlCol="0">
            <a:spAutoFit/>
          </a:bodyPr>
          <a:lstStyle/>
          <a:p>
            <a:r>
              <a:rPr lang="en-US" sz="3100" b="1" dirty="0">
                <a:solidFill>
                  <a:schemeClr val="tx1">
                    <a:lumMod val="85000"/>
                    <a:lumOff val="15000"/>
                  </a:schemeClr>
                </a:solidFill>
                <a:latin typeface="Century Gothic" pitchFamily="34" charset="0"/>
              </a:rPr>
              <a:t>Challenge Review</a:t>
            </a:r>
            <a:endParaRPr lang="en-US" sz="3100" b="1" dirty="0">
              <a:solidFill>
                <a:schemeClr val="tx1">
                  <a:lumMod val="85000"/>
                  <a:lumOff val="15000"/>
                </a:schemeClr>
              </a:solidFill>
              <a:latin typeface="Century Gothic" pitchFamily="34" charset="0"/>
            </a:endParaRPr>
          </a:p>
        </p:txBody>
      </p:sp>
      <p:sp>
        <p:nvSpPr>
          <p:cNvPr id="6" name="TextBox 5"/>
          <p:cNvSpPr txBox="1"/>
          <p:nvPr/>
        </p:nvSpPr>
        <p:spPr>
          <a:xfrm>
            <a:off x="930894" y="305786"/>
            <a:ext cx="3743848" cy="595319"/>
          </a:xfrm>
          <a:prstGeom prst="rect">
            <a:avLst/>
          </a:prstGeom>
          <a:noFill/>
        </p:spPr>
        <p:txBody>
          <a:bodyPr wrap="square" lIns="101870" tIns="50935" rIns="101870" bIns="50935"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a:t>
            </a:r>
            <a:r>
              <a:rPr lang="en-US" sz="1600" b="1" dirty="0">
                <a:solidFill>
                  <a:schemeClr val="tx1">
                    <a:lumMod val="85000"/>
                    <a:lumOff val="15000"/>
                  </a:schemeClr>
                </a:solidFill>
                <a:latin typeface="Century Gothic" pitchFamily="34" charset="0"/>
              </a:rPr>
              <a:t>9</a:t>
            </a:r>
            <a:r>
              <a:rPr lang="en-US" sz="1600" b="1" dirty="0">
                <a:solidFill>
                  <a:schemeClr val="tx1">
                    <a:lumMod val="85000"/>
                    <a:lumOff val="15000"/>
                  </a:schemeClr>
                </a:solidFill>
                <a:latin typeface="Century Gothic" pitchFamily="34" charset="0"/>
              </a:rPr>
              <a:t> </a:t>
            </a:r>
            <a:r>
              <a:rPr lang="en-US" sz="1300" dirty="0">
                <a:solidFill>
                  <a:schemeClr val="tx1">
                    <a:lumMod val="85000"/>
                    <a:lumOff val="15000"/>
                  </a:schemeClr>
                </a:solidFill>
                <a:latin typeface="Century Gothic" pitchFamily="34" charset="0"/>
              </a:rPr>
              <a:t>– page 1</a:t>
            </a:r>
            <a:endParaRPr lang="en-US" sz="1300" b="1" dirty="0">
              <a:solidFill>
                <a:schemeClr val="tx1">
                  <a:lumMod val="85000"/>
                  <a:lumOff val="15000"/>
                </a:schemeClr>
              </a:solidFill>
              <a:latin typeface="Century Gothic" pitchFamily="34" charset="0"/>
            </a:endParaRPr>
          </a:p>
        </p:txBody>
      </p:sp>
      <p:sp>
        <p:nvSpPr>
          <p:cNvPr id="7" name="TextBox 6"/>
          <p:cNvSpPr txBox="1"/>
          <p:nvPr/>
        </p:nvSpPr>
        <p:spPr>
          <a:xfrm>
            <a:off x="172720" y="1508764"/>
            <a:ext cx="4903096" cy="846385"/>
          </a:xfrm>
          <a:prstGeom prst="rect">
            <a:avLst/>
          </a:prstGeom>
          <a:noFill/>
        </p:spPr>
        <p:txBody>
          <a:bodyPr wrap="square" lIns="101870" tIns="50935" rIns="101870" bIns="50935" rtlCol="0">
            <a:spAutoFit/>
          </a:bodyPr>
          <a:lstStyle/>
          <a:p>
            <a:r>
              <a:rPr lang="en-US" sz="1200" dirty="0">
                <a:solidFill>
                  <a:schemeClr val="tx1">
                    <a:lumMod val="85000"/>
                    <a:lumOff val="15000"/>
                  </a:schemeClr>
                </a:solidFill>
                <a:latin typeface="Century Gothic" pitchFamily="34" charset="0"/>
              </a:rPr>
              <a:t>This lesson is optional in the unit. See the extended note on the unit guide. In a standard 10 week cycle, you will have 2 weeks after the challenge. This will be a review week, next week will be a fun class or campus wide competition.</a:t>
            </a:r>
          </a:p>
        </p:txBody>
      </p:sp>
      <p:sp>
        <p:nvSpPr>
          <p:cNvPr id="45" name="TextBox 44"/>
          <p:cNvSpPr txBox="1"/>
          <p:nvPr/>
        </p:nvSpPr>
        <p:spPr>
          <a:xfrm>
            <a:off x="5313889" y="7381967"/>
            <a:ext cx="2350213" cy="1705880"/>
          </a:xfrm>
          <a:prstGeom prst="rect">
            <a:avLst/>
          </a:prstGeom>
          <a:noFill/>
        </p:spPr>
        <p:txBody>
          <a:bodyPr wrap="square" lIns="101870" tIns="50935" rIns="101870" bIns="50935" rtlCol="0">
            <a:spAutoFit/>
          </a:bodyPr>
          <a:lstStyle/>
          <a:p>
            <a:pPr marL="254676" indent="-254676">
              <a:lnSpc>
                <a:spcPct val="150000"/>
              </a:lnSpc>
              <a:buAutoNum type="arabicPeriod"/>
            </a:pPr>
            <a:r>
              <a:rPr lang="en-US" sz="1000" dirty="0">
                <a:solidFill>
                  <a:schemeClr val="tx1">
                    <a:lumMod val="85000"/>
                    <a:lumOff val="15000"/>
                  </a:schemeClr>
                </a:solidFill>
                <a:latin typeface="Century Gothic" pitchFamily="34" charset="0"/>
              </a:rPr>
              <a:t>Each team’s journal</a:t>
            </a:r>
            <a:endParaRPr lang="en-US" sz="1000" dirty="0">
              <a:solidFill>
                <a:schemeClr val="tx1">
                  <a:lumMod val="85000"/>
                  <a:lumOff val="15000"/>
                </a:schemeClr>
              </a:solidFill>
              <a:latin typeface="Century Gothic" pitchFamily="34" charset="0"/>
            </a:endParaRPr>
          </a:p>
          <a:p>
            <a:pPr marL="254676" indent="-254676">
              <a:lnSpc>
                <a:spcPct val="150000"/>
              </a:lnSpc>
              <a:buAutoNum type="arabicPeriod"/>
            </a:pPr>
            <a:r>
              <a:rPr lang="en-US" sz="1000" dirty="0">
                <a:solidFill>
                  <a:schemeClr val="tx1">
                    <a:lumMod val="85000"/>
                    <a:lumOff val="15000"/>
                  </a:schemeClr>
                </a:solidFill>
                <a:latin typeface="Century Gothic" pitchFamily="34" charset="0"/>
              </a:rPr>
              <a:t>The teams’ prototypes</a:t>
            </a:r>
          </a:p>
          <a:p>
            <a:pPr marL="254676" indent="-254676">
              <a:lnSpc>
                <a:spcPct val="150000"/>
              </a:lnSpc>
              <a:buAutoNum type="arabicPeriod"/>
            </a:pPr>
            <a:r>
              <a:rPr lang="en-US" sz="1000" dirty="0">
                <a:solidFill>
                  <a:schemeClr val="tx1">
                    <a:lumMod val="85000"/>
                    <a:lumOff val="15000"/>
                  </a:schemeClr>
                </a:solidFill>
                <a:latin typeface="Century Gothic" pitchFamily="34" charset="0"/>
              </a:rPr>
              <a:t>Any results/artifacts from the competition weekend.</a:t>
            </a:r>
          </a:p>
          <a:p>
            <a:pPr marL="254676" indent="-254676">
              <a:lnSpc>
                <a:spcPct val="150000"/>
              </a:lnSpc>
              <a:buAutoNum type="arabicPeriod"/>
            </a:pPr>
            <a:r>
              <a:rPr lang="en-US" sz="1000" dirty="0" err="1">
                <a:solidFill>
                  <a:schemeClr val="tx1">
                    <a:lumMod val="85000"/>
                    <a:lumOff val="15000"/>
                  </a:schemeClr>
                </a:solidFill>
                <a:latin typeface="Century Gothic" pitchFamily="34" charset="0"/>
              </a:rPr>
              <a:t>Posterboards</a:t>
            </a:r>
            <a:r>
              <a:rPr lang="en-US" sz="1000" dirty="0">
                <a:solidFill>
                  <a:schemeClr val="tx1">
                    <a:lumMod val="85000"/>
                    <a:lumOff val="15000"/>
                  </a:schemeClr>
                </a:solidFill>
                <a:latin typeface="Century Gothic" pitchFamily="34" charset="0"/>
              </a:rPr>
              <a:t>/tri-folds</a:t>
            </a:r>
          </a:p>
          <a:p>
            <a:pPr marL="254676" indent="-254676">
              <a:lnSpc>
                <a:spcPct val="150000"/>
              </a:lnSpc>
              <a:buAutoNum type="arabicPeriod"/>
            </a:pPr>
            <a:r>
              <a:rPr lang="en-US" sz="1000" dirty="0">
                <a:solidFill>
                  <a:schemeClr val="tx1">
                    <a:lumMod val="85000"/>
                    <a:lumOff val="15000"/>
                  </a:schemeClr>
                </a:solidFill>
                <a:latin typeface="Century Gothic" pitchFamily="34" charset="0"/>
              </a:rPr>
              <a:t>Tape/glue</a:t>
            </a:r>
          </a:p>
          <a:p>
            <a:pPr marL="254676" indent="-254676">
              <a:lnSpc>
                <a:spcPct val="150000"/>
              </a:lnSpc>
              <a:buAutoNum type="arabicPeriod"/>
            </a:pPr>
            <a:r>
              <a:rPr lang="en-US" sz="1000" dirty="0">
                <a:solidFill>
                  <a:schemeClr val="tx1">
                    <a:lumMod val="85000"/>
                    <a:lumOff val="15000"/>
                  </a:schemeClr>
                </a:solidFill>
                <a:latin typeface="Century Gothic" pitchFamily="34" charset="0"/>
              </a:rPr>
              <a:t>Materials to decorate boards</a:t>
            </a:r>
          </a:p>
        </p:txBody>
      </p:sp>
      <p:sp>
        <p:nvSpPr>
          <p:cNvPr id="75" name="TextBox 74"/>
          <p:cNvSpPr txBox="1"/>
          <p:nvPr/>
        </p:nvSpPr>
        <p:spPr>
          <a:xfrm>
            <a:off x="259082" y="2514601"/>
            <a:ext cx="2896545" cy="321627"/>
          </a:xfrm>
          <a:prstGeom prst="rect">
            <a:avLst/>
          </a:prstGeom>
          <a:noFill/>
        </p:spPr>
        <p:txBody>
          <a:bodyPr wrap="square" lIns="101870" tIns="50935" rIns="101870" bIns="50935" rtlCol="0">
            <a:spAutoFit/>
          </a:bodyPr>
          <a:lstStyle/>
          <a:p>
            <a:r>
              <a:rPr lang="en-US" sz="1400" b="1" dirty="0">
                <a:solidFill>
                  <a:schemeClr val="tx1">
                    <a:lumMod val="85000"/>
                    <a:lumOff val="15000"/>
                  </a:schemeClr>
                </a:solidFill>
                <a:latin typeface="Century Gothic" pitchFamily="34" charset="0"/>
              </a:rPr>
              <a:t>Lesson Objective</a:t>
            </a:r>
            <a:endParaRPr lang="en-US" sz="1400" b="1" dirty="0">
              <a:solidFill>
                <a:schemeClr val="tx1">
                  <a:lumMod val="85000"/>
                  <a:lumOff val="15000"/>
                </a:schemeClr>
              </a:solidFill>
              <a:latin typeface="Century Gothic" pitchFamily="34" charset="0"/>
            </a:endParaRPr>
          </a:p>
        </p:txBody>
      </p:sp>
      <p:sp>
        <p:nvSpPr>
          <p:cNvPr id="83" name="TextBox 82"/>
          <p:cNvSpPr txBox="1"/>
          <p:nvPr/>
        </p:nvSpPr>
        <p:spPr>
          <a:xfrm>
            <a:off x="259078" y="2766063"/>
            <a:ext cx="4873759" cy="841541"/>
          </a:xfrm>
          <a:prstGeom prst="rect">
            <a:avLst/>
          </a:prstGeom>
          <a:noFill/>
        </p:spPr>
        <p:txBody>
          <a:bodyPr wrap="square" lIns="101870" tIns="50935" rIns="101870" bIns="50935" rtlCol="0">
            <a:spAutoFit/>
          </a:bodyPr>
          <a:lstStyle/>
          <a:p>
            <a:pPr>
              <a:buFont typeface="Wingdings" pitchFamily="2" charset="2"/>
              <a:buChar char="§"/>
            </a:pPr>
            <a:r>
              <a:rPr lang="en-US" sz="1600" dirty="0">
                <a:solidFill>
                  <a:schemeClr val="tx1">
                    <a:lumMod val="85000"/>
                    <a:lumOff val="15000"/>
                  </a:schemeClr>
                </a:solidFill>
                <a:latin typeface="Century Gothic" pitchFamily="34" charset="0"/>
              </a:rPr>
              <a:t> Explain the value of contributions made by each team member</a:t>
            </a:r>
          </a:p>
          <a:p>
            <a:pPr>
              <a:buFont typeface="Wingdings" pitchFamily="2" charset="2"/>
              <a:buChar char="§"/>
            </a:pPr>
            <a:r>
              <a:rPr lang="en-US" sz="1600" dirty="0">
                <a:solidFill>
                  <a:schemeClr val="tx1">
                    <a:lumMod val="85000"/>
                    <a:lumOff val="15000"/>
                  </a:schemeClr>
                </a:solidFill>
                <a:latin typeface="Century Gothic" pitchFamily="34" charset="0"/>
              </a:rPr>
              <a:t> Identify steps in a design process</a:t>
            </a:r>
          </a:p>
        </p:txBody>
      </p:sp>
      <p:sp>
        <p:nvSpPr>
          <p:cNvPr id="84" name="TextBox 83"/>
          <p:cNvSpPr txBox="1"/>
          <p:nvPr/>
        </p:nvSpPr>
        <p:spPr>
          <a:xfrm>
            <a:off x="172722" y="7711441"/>
            <a:ext cx="2896545" cy="321627"/>
          </a:xfrm>
          <a:prstGeom prst="rect">
            <a:avLst/>
          </a:prstGeom>
          <a:noFill/>
        </p:spPr>
        <p:txBody>
          <a:bodyPr wrap="square" lIns="101870" tIns="50935" rIns="101870" bIns="50935" rtlCol="0">
            <a:spAutoFit/>
          </a:bodyPr>
          <a:lstStyle/>
          <a:p>
            <a:r>
              <a:rPr lang="en-US" sz="1400" b="1" dirty="0">
                <a:solidFill>
                  <a:schemeClr val="tx1">
                    <a:lumMod val="85000"/>
                    <a:lumOff val="15000"/>
                  </a:schemeClr>
                </a:solidFill>
                <a:latin typeface="Century Gothic" pitchFamily="34" charset="0"/>
              </a:rPr>
              <a:t>Lesson Preparation</a:t>
            </a:r>
            <a:endParaRPr lang="en-US" sz="1400" b="1" dirty="0">
              <a:solidFill>
                <a:schemeClr val="tx1">
                  <a:lumMod val="85000"/>
                  <a:lumOff val="15000"/>
                </a:schemeClr>
              </a:solidFill>
              <a:latin typeface="Century Gothic" pitchFamily="34" charset="0"/>
            </a:endParaRPr>
          </a:p>
        </p:txBody>
      </p:sp>
      <p:sp>
        <p:nvSpPr>
          <p:cNvPr id="44" name="TextBox 43"/>
          <p:cNvSpPr txBox="1"/>
          <p:nvPr/>
        </p:nvSpPr>
        <p:spPr>
          <a:xfrm>
            <a:off x="259080" y="8046721"/>
            <a:ext cx="5295690" cy="1641760"/>
          </a:xfrm>
          <a:prstGeom prst="rect">
            <a:avLst/>
          </a:prstGeom>
          <a:noFill/>
        </p:spPr>
        <p:txBody>
          <a:bodyPr wrap="square" lIns="101870" tIns="50935" rIns="101870" bIns="50935" rtlCol="0">
            <a:spAutoFit/>
          </a:bodyPr>
          <a:lstStyle/>
          <a:p>
            <a:pPr>
              <a:buFont typeface="Wingdings" pitchFamily="2" charset="2"/>
              <a:buChar char="§"/>
            </a:pPr>
            <a:r>
              <a:rPr lang="en-US" sz="1000" b="1" dirty="0">
                <a:solidFill>
                  <a:schemeClr val="tx1">
                    <a:lumMod val="85000"/>
                    <a:lumOff val="15000"/>
                  </a:schemeClr>
                </a:solidFill>
                <a:latin typeface="Century Gothic" pitchFamily="34" charset="0"/>
              </a:rPr>
              <a:t> Space: Clear the space, ensure tables are arranged so students can sit in their challenge teams. </a:t>
            </a:r>
          </a:p>
          <a:p>
            <a:pPr>
              <a:buFont typeface="Wingdings" pitchFamily="2" charset="2"/>
              <a:buChar char="§"/>
            </a:pPr>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Group: The students will need to sit with their groups for this lesson. </a:t>
            </a:r>
          </a:p>
          <a:p>
            <a:pPr>
              <a:buFont typeface="Wingdings" pitchFamily="2" charset="2"/>
              <a:buChar char="§"/>
            </a:pPr>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Resources: Students will require their journals, prototypes and final devices. Any awards or photographs from the weekend will be useful as well. Each team will also need a poster board and some tape/glue. They will also need markers, stickers, </a:t>
            </a:r>
            <a:r>
              <a:rPr lang="en-US" sz="1000" b="1" dirty="0" err="1">
                <a:solidFill>
                  <a:schemeClr val="tx1">
                    <a:lumMod val="85000"/>
                    <a:lumOff val="15000"/>
                  </a:schemeClr>
                </a:solidFill>
                <a:latin typeface="Century Gothic" pitchFamily="34" charset="0"/>
              </a:rPr>
              <a:t>etc</a:t>
            </a:r>
            <a:r>
              <a:rPr lang="en-US" sz="1000" b="1" dirty="0">
                <a:solidFill>
                  <a:schemeClr val="tx1">
                    <a:lumMod val="85000"/>
                    <a:lumOff val="15000"/>
                  </a:schemeClr>
                </a:solidFill>
                <a:latin typeface="Century Gothic" pitchFamily="34" charset="0"/>
              </a:rPr>
              <a:t> to decorate their boards. The knows/need to knows chart from week 1. </a:t>
            </a:r>
          </a:p>
        </p:txBody>
      </p:sp>
      <p:sp>
        <p:nvSpPr>
          <p:cNvPr id="34" name="TextBox 33"/>
          <p:cNvSpPr txBox="1"/>
          <p:nvPr/>
        </p:nvSpPr>
        <p:spPr>
          <a:xfrm>
            <a:off x="1036320" y="4610103"/>
            <a:ext cx="3105442" cy="270843"/>
          </a:xfrm>
          <a:prstGeom prst="rect">
            <a:avLst/>
          </a:prstGeom>
          <a:noFill/>
        </p:spPr>
        <p:txBody>
          <a:bodyPr wrap="square" lIns="101870" tIns="50935" rIns="101870" bIns="50935" rtlCol="0">
            <a:spAutoFit/>
          </a:bodyPr>
          <a:lstStyle/>
          <a:p>
            <a:r>
              <a:rPr lang="en-US" sz="1100" b="1" dirty="0">
                <a:solidFill>
                  <a:schemeClr val="tx1">
                    <a:lumMod val="85000"/>
                    <a:lumOff val="15000"/>
                  </a:schemeClr>
                </a:solidFill>
                <a:latin typeface="Century Gothic" pitchFamily="34" charset="0"/>
              </a:rPr>
              <a:t>Hook: </a:t>
            </a:r>
            <a:r>
              <a:rPr lang="en-US" sz="1100" dirty="0"/>
              <a:t>Congratulate students</a:t>
            </a:r>
            <a:endParaRPr lang="en-US" sz="1100" dirty="0"/>
          </a:p>
        </p:txBody>
      </p:sp>
      <p:sp>
        <p:nvSpPr>
          <p:cNvPr id="35" name="TextBox 34"/>
          <p:cNvSpPr txBox="1"/>
          <p:nvPr/>
        </p:nvSpPr>
        <p:spPr>
          <a:xfrm>
            <a:off x="1036320" y="5029203"/>
            <a:ext cx="2763520" cy="270843"/>
          </a:xfrm>
          <a:prstGeom prst="rect">
            <a:avLst/>
          </a:prstGeom>
          <a:noFill/>
        </p:spPr>
        <p:txBody>
          <a:bodyPr wrap="square" lIns="101870" tIns="50935" rIns="101870" bIns="50935" rtlCol="0">
            <a:spAutoFit/>
          </a:bodyPr>
          <a:lstStyle/>
          <a:p>
            <a:r>
              <a:rPr lang="en-US" sz="1100" b="1" dirty="0">
                <a:latin typeface="Century Gothic"/>
                <a:cs typeface="Century Gothic"/>
              </a:rPr>
              <a:t>Mini-Lesson</a:t>
            </a:r>
            <a:r>
              <a:rPr lang="en-US" sz="1100" b="1" dirty="0">
                <a:latin typeface="Century Gothic"/>
                <a:cs typeface="Century Gothic"/>
              </a:rPr>
              <a:t>: </a:t>
            </a:r>
            <a:r>
              <a:rPr lang="en-US" sz="1100" dirty="0">
                <a:cs typeface="Century Gothic"/>
              </a:rPr>
              <a:t>Reviewing</a:t>
            </a:r>
          </a:p>
        </p:txBody>
      </p:sp>
      <p:sp>
        <p:nvSpPr>
          <p:cNvPr id="37" name="TextBox 36"/>
          <p:cNvSpPr txBox="1"/>
          <p:nvPr/>
        </p:nvSpPr>
        <p:spPr>
          <a:xfrm>
            <a:off x="1036320" y="6035044"/>
            <a:ext cx="3108960" cy="270843"/>
          </a:xfrm>
          <a:prstGeom prst="rect">
            <a:avLst/>
          </a:prstGeom>
          <a:noFill/>
        </p:spPr>
        <p:txBody>
          <a:bodyPr wrap="square" lIns="101870" tIns="50935" rIns="101870" bIns="50935" rtlCol="0">
            <a:spAutoFit/>
          </a:bodyPr>
          <a:lstStyle/>
          <a:p>
            <a:r>
              <a:rPr lang="en-US" sz="1100" b="1" dirty="0">
                <a:latin typeface="Century Gothic"/>
                <a:cs typeface="Century Gothic"/>
              </a:rPr>
              <a:t>Activity </a:t>
            </a:r>
            <a:r>
              <a:rPr lang="en-US" sz="1100" b="1" dirty="0">
                <a:latin typeface="Century Gothic"/>
                <a:cs typeface="Century Gothic"/>
              </a:rPr>
              <a:t>2: </a:t>
            </a:r>
            <a:r>
              <a:rPr lang="en-US" sz="1100" dirty="0"/>
              <a:t>Active WOW! Prep</a:t>
            </a:r>
            <a:endParaRPr lang="en-US" sz="1100" dirty="0"/>
          </a:p>
        </p:txBody>
      </p:sp>
      <p:sp>
        <p:nvSpPr>
          <p:cNvPr id="47" name="TextBox 46"/>
          <p:cNvSpPr txBox="1"/>
          <p:nvPr/>
        </p:nvSpPr>
        <p:spPr>
          <a:xfrm>
            <a:off x="1036322" y="7040882"/>
            <a:ext cx="2350213" cy="270843"/>
          </a:xfrm>
          <a:prstGeom prst="rect">
            <a:avLst/>
          </a:prstGeom>
          <a:noFill/>
        </p:spPr>
        <p:txBody>
          <a:bodyPr wrap="square" lIns="101870" tIns="50935" rIns="101870" bIns="50935" rtlCol="0">
            <a:spAutoFit/>
          </a:bodyPr>
          <a:lstStyle/>
          <a:p>
            <a:r>
              <a:rPr lang="en-US" sz="1100" b="1" dirty="0">
                <a:solidFill>
                  <a:schemeClr val="tx1">
                    <a:lumMod val="85000"/>
                    <a:lumOff val="15000"/>
                  </a:schemeClr>
                </a:solidFill>
                <a:latin typeface="Century Gothic" pitchFamily="34" charset="0"/>
              </a:rPr>
              <a:t>Assessment: </a:t>
            </a:r>
            <a:r>
              <a:rPr lang="en-US" sz="1100" dirty="0">
                <a:solidFill>
                  <a:schemeClr val="tx1">
                    <a:lumMod val="85000"/>
                    <a:lumOff val="15000"/>
                  </a:schemeClr>
                </a:solidFill>
              </a:rPr>
              <a:t>Exit Ticket</a:t>
            </a:r>
            <a:endParaRPr lang="en-US" sz="1100" dirty="0">
              <a:solidFill>
                <a:schemeClr val="tx1">
                  <a:lumMod val="85000"/>
                  <a:lumOff val="15000"/>
                </a:schemeClr>
              </a:solidFill>
            </a:endParaRPr>
          </a:p>
        </p:txBody>
      </p:sp>
      <p:cxnSp>
        <p:nvCxnSpPr>
          <p:cNvPr id="53" name="Straight Connector 52"/>
          <p:cNvCxnSpPr/>
          <p:nvPr/>
        </p:nvCxnSpPr>
        <p:spPr>
          <a:xfrm>
            <a:off x="5257803" y="1500960"/>
            <a:ext cx="2267466" cy="0"/>
          </a:xfrm>
          <a:prstGeom prst="line">
            <a:avLst/>
          </a:prstGeom>
          <a:ln w="3175">
            <a:solidFill>
              <a:schemeClr val="bg1">
                <a:lumMod val="65000"/>
                <a:alpha val="80000"/>
              </a:schemeClr>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5248616" y="1219943"/>
            <a:ext cx="1809751" cy="321627"/>
          </a:xfrm>
          <a:prstGeom prst="rect">
            <a:avLst/>
          </a:prstGeom>
          <a:noFill/>
        </p:spPr>
        <p:txBody>
          <a:bodyPr wrap="square" lIns="101870" tIns="50935" rIns="101870" bIns="50935" rtlCol="0">
            <a:spAutoFit/>
          </a:bodyPr>
          <a:lstStyle/>
          <a:p>
            <a:r>
              <a:rPr lang="en-US" sz="1400" b="1" dirty="0">
                <a:solidFill>
                  <a:schemeClr val="tx1">
                    <a:lumMod val="85000"/>
                    <a:lumOff val="15000"/>
                  </a:schemeClr>
                </a:solidFill>
                <a:latin typeface="Century Gothic" pitchFamily="34" charset="0"/>
              </a:rPr>
              <a:t>Standards for Unit</a:t>
            </a:r>
            <a:endParaRPr lang="en-US" sz="1400" b="1" dirty="0">
              <a:solidFill>
                <a:schemeClr val="tx1">
                  <a:lumMod val="85000"/>
                  <a:lumOff val="15000"/>
                </a:schemeClr>
              </a:solidFill>
              <a:latin typeface="Century Gothic" pitchFamily="34" charset="0"/>
            </a:endParaRPr>
          </a:p>
        </p:txBody>
      </p:sp>
      <p:sp>
        <p:nvSpPr>
          <p:cNvPr id="55" name="TextBox 54"/>
          <p:cNvSpPr txBox="1"/>
          <p:nvPr/>
        </p:nvSpPr>
        <p:spPr>
          <a:xfrm>
            <a:off x="5257791" y="4157212"/>
            <a:ext cx="1809751" cy="541687"/>
          </a:xfrm>
          <a:prstGeom prst="rect">
            <a:avLst/>
          </a:prstGeom>
          <a:noFill/>
        </p:spPr>
        <p:txBody>
          <a:bodyPr wrap="square" lIns="101870" tIns="50935" rIns="101870" bIns="50935" rtlCol="0">
            <a:spAutoFit/>
          </a:bodyPr>
          <a:lstStyle/>
          <a:p>
            <a:r>
              <a:rPr lang="en-US" sz="1400" b="1" dirty="0">
                <a:solidFill>
                  <a:schemeClr val="tx1">
                    <a:lumMod val="85000"/>
                    <a:lumOff val="15000"/>
                  </a:schemeClr>
                </a:solidFill>
                <a:latin typeface="Century Gothic" pitchFamily="34" charset="0"/>
              </a:rPr>
              <a:t>Common Core Standard </a:t>
            </a:r>
            <a:endParaRPr lang="en-US" sz="1400" b="1" dirty="0">
              <a:solidFill>
                <a:schemeClr val="tx1">
                  <a:lumMod val="85000"/>
                  <a:lumOff val="15000"/>
                </a:schemeClr>
              </a:solidFill>
              <a:latin typeface="Century Gothic" pitchFamily="34" charset="0"/>
            </a:endParaRPr>
          </a:p>
        </p:txBody>
      </p:sp>
      <p:sp>
        <p:nvSpPr>
          <p:cNvPr id="56" name="TextBox 55"/>
          <p:cNvSpPr txBox="1"/>
          <p:nvPr/>
        </p:nvSpPr>
        <p:spPr>
          <a:xfrm>
            <a:off x="5262577" y="7081330"/>
            <a:ext cx="1809751" cy="321627"/>
          </a:xfrm>
          <a:prstGeom prst="rect">
            <a:avLst/>
          </a:prstGeom>
          <a:noFill/>
        </p:spPr>
        <p:txBody>
          <a:bodyPr wrap="square" lIns="101870" tIns="50935" rIns="101870" bIns="50935" rtlCol="0">
            <a:spAutoFit/>
          </a:bodyPr>
          <a:lstStyle/>
          <a:p>
            <a:r>
              <a:rPr lang="en-US" sz="1400" b="1" dirty="0">
                <a:solidFill>
                  <a:schemeClr val="tx1">
                    <a:lumMod val="85000"/>
                    <a:lumOff val="15000"/>
                  </a:schemeClr>
                </a:solidFill>
                <a:latin typeface="Century Gothic" pitchFamily="34" charset="0"/>
              </a:rPr>
              <a:t>Materials </a:t>
            </a:r>
            <a:endParaRPr lang="en-US" sz="1400" b="1" dirty="0">
              <a:solidFill>
                <a:schemeClr val="tx1">
                  <a:lumMod val="85000"/>
                  <a:lumOff val="15000"/>
                </a:schemeClr>
              </a:solidFill>
              <a:latin typeface="Century Gothic" pitchFamily="34" charset="0"/>
            </a:endParaRPr>
          </a:p>
        </p:txBody>
      </p:sp>
      <p:cxnSp>
        <p:nvCxnSpPr>
          <p:cNvPr id="57" name="Straight Connector 56"/>
          <p:cNvCxnSpPr/>
          <p:nvPr/>
        </p:nvCxnSpPr>
        <p:spPr>
          <a:xfrm>
            <a:off x="5257803" y="4442918"/>
            <a:ext cx="2267466" cy="0"/>
          </a:xfrm>
          <a:prstGeom prst="line">
            <a:avLst/>
          </a:prstGeom>
          <a:ln w="3175">
            <a:solidFill>
              <a:schemeClr val="bg1">
                <a:lumMod val="65000"/>
                <a:alpha val="8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5257803" y="7369220"/>
            <a:ext cx="2267466" cy="0"/>
          </a:xfrm>
          <a:prstGeom prst="line">
            <a:avLst/>
          </a:prstGeom>
          <a:ln w="3175">
            <a:solidFill>
              <a:schemeClr val="bg1">
                <a:lumMod val="65000"/>
                <a:alpha val="80000"/>
              </a:schemeClr>
            </a:solidFill>
          </a:ln>
        </p:spPr>
        <p:style>
          <a:lnRef idx="1">
            <a:schemeClr val="accent1"/>
          </a:lnRef>
          <a:fillRef idx="0">
            <a:schemeClr val="accent1"/>
          </a:fillRef>
          <a:effectRef idx="0">
            <a:schemeClr val="accent1"/>
          </a:effectRef>
          <a:fontRef idx="minor">
            <a:schemeClr val="tx1"/>
          </a:fontRef>
        </p:style>
      </p:cxnSp>
      <p:pic>
        <p:nvPicPr>
          <p:cNvPr id="67" name="Picture 66" descr="CitizenSchools.BW.jpg"/>
          <p:cNvPicPr>
            <a:picLocks noChangeAspect="1"/>
          </p:cNvPicPr>
          <p:nvPr/>
        </p:nvPicPr>
        <p:blipFill>
          <a:blip r:embed="rId2" cstate="print"/>
          <a:stretch>
            <a:fillRect/>
          </a:stretch>
        </p:blipFill>
        <p:spPr>
          <a:xfrm>
            <a:off x="5253230" y="239489"/>
            <a:ext cx="2290571" cy="634049"/>
          </a:xfrm>
          <a:prstGeom prst="rect">
            <a:avLst/>
          </a:prstGeom>
        </p:spPr>
      </p:pic>
      <p:pic>
        <p:nvPicPr>
          <p:cNvPr id="38" name="Picture 37" descr="icons square-14.png"/>
          <p:cNvPicPr>
            <a:picLocks noChangeAspect="1"/>
          </p:cNvPicPr>
          <p:nvPr/>
        </p:nvPicPr>
        <p:blipFill>
          <a:blip r:embed="rId3" cstate="print"/>
          <a:stretch>
            <a:fillRect/>
          </a:stretch>
        </p:blipFill>
        <p:spPr>
          <a:xfrm>
            <a:off x="4" y="6"/>
            <a:ext cx="1055914" cy="1121616"/>
          </a:xfrm>
          <a:prstGeom prst="rect">
            <a:avLst/>
          </a:prstGeom>
        </p:spPr>
      </p:pic>
      <p:sp>
        <p:nvSpPr>
          <p:cNvPr id="40" name="TextBox 39"/>
          <p:cNvSpPr txBox="1"/>
          <p:nvPr/>
        </p:nvSpPr>
        <p:spPr>
          <a:xfrm>
            <a:off x="5190978" y="4538547"/>
            <a:ext cx="2280339" cy="2320507"/>
          </a:xfrm>
          <a:prstGeom prst="rect">
            <a:avLst/>
          </a:prstGeom>
          <a:noFill/>
        </p:spPr>
        <p:txBody>
          <a:bodyPr wrap="square" lIns="101870" tIns="50935" rIns="101870" bIns="50935" rtlCol="0">
            <a:spAutoFit/>
          </a:bodyPr>
          <a:lstStyle/>
          <a:p>
            <a:pPr>
              <a:lnSpc>
                <a:spcPct val="150000"/>
              </a:lnSpc>
              <a:buFont typeface="Wingdings" pitchFamily="2" charset="2"/>
              <a:buChar char="§"/>
            </a:pPr>
            <a:r>
              <a:rPr lang="en-US" sz="1200" dirty="0">
                <a:solidFill>
                  <a:schemeClr val="tx1">
                    <a:lumMod val="85000"/>
                    <a:lumOff val="15000"/>
                  </a:schemeClr>
                </a:solidFill>
                <a:latin typeface="Century Gothic" pitchFamily="34" charset="0"/>
              </a:rPr>
              <a:t>ELACCSS.ELA-Literacy.WHST.6-8.2</a:t>
            </a:r>
          </a:p>
          <a:p>
            <a:pPr>
              <a:lnSpc>
                <a:spcPct val="150000"/>
              </a:lnSpc>
              <a:buFont typeface="Wingdings" pitchFamily="2" charset="2"/>
              <a:buChar char="§"/>
            </a:pPr>
            <a:r>
              <a:rPr lang="en-US" sz="1200" dirty="0">
                <a:solidFill>
                  <a:schemeClr val="tx1">
                    <a:lumMod val="85000"/>
                    <a:lumOff val="15000"/>
                  </a:schemeClr>
                </a:solidFill>
                <a:latin typeface="Century Gothic" pitchFamily="34" charset="0"/>
              </a:rPr>
              <a:t>Write informative/explanatory texts, including the narration of historical events, scientific procedures/ experiments, or technical processes. </a:t>
            </a:r>
          </a:p>
        </p:txBody>
      </p:sp>
      <p:sp>
        <p:nvSpPr>
          <p:cNvPr id="42" name="TextBox 41"/>
          <p:cNvSpPr txBox="1"/>
          <p:nvPr/>
        </p:nvSpPr>
        <p:spPr>
          <a:xfrm>
            <a:off x="5185319" y="1616932"/>
            <a:ext cx="2297152" cy="2072635"/>
          </a:xfrm>
          <a:prstGeom prst="rect">
            <a:avLst/>
          </a:prstGeom>
          <a:noFill/>
        </p:spPr>
        <p:txBody>
          <a:bodyPr wrap="square" lIns="101870" tIns="50935" rIns="101870" bIns="50935" rtlCol="0">
            <a:spAutoFit/>
          </a:bodyPr>
          <a:lstStyle/>
          <a:p>
            <a:r>
              <a:rPr lang="en-US" sz="1200" dirty="0">
                <a:solidFill>
                  <a:schemeClr val="tx1">
                    <a:lumMod val="85000"/>
                    <a:lumOff val="15000"/>
                  </a:schemeClr>
                </a:solidFill>
                <a:latin typeface="Century Gothic" pitchFamily="34" charset="0"/>
              </a:rPr>
              <a:t>Citizen Schools Unit Standard #1: CS Students will use a Design Process to create ideas or products</a:t>
            </a:r>
          </a:p>
          <a:p>
            <a:r>
              <a:rPr lang="en-US" sz="1200" dirty="0">
                <a:solidFill>
                  <a:schemeClr val="tx1">
                    <a:lumMod val="85000"/>
                    <a:lumOff val="15000"/>
                  </a:schemeClr>
                </a:solidFill>
                <a:latin typeface="Century Gothic" pitchFamily="34" charset="0"/>
              </a:rPr>
              <a:t>Citizen Schools Unit Standard #2:Citizen Schools students will demonstrate an ability to work as a member of a team</a:t>
            </a:r>
          </a:p>
          <a:p>
            <a:endParaRPr lang="en-US" sz="1000" b="1" dirty="0">
              <a:solidFill>
                <a:schemeClr val="bg1">
                  <a:lumMod val="50000"/>
                </a:schemeClr>
              </a:solidFill>
              <a:latin typeface="Century Gothic" pitchFamily="34" charset="0"/>
            </a:endParaRPr>
          </a:p>
          <a:p>
            <a:endParaRPr lang="en-US" sz="1000" b="1" dirty="0">
              <a:solidFill>
                <a:schemeClr val="bg1">
                  <a:lumMod val="50000"/>
                </a:schemeClr>
              </a:solidFill>
              <a:latin typeface="Century Gothic" pitchFamily="34" charset="0"/>
            </a:endParaRPr>
          </a:p>
        </p:txBody>
      </p:sp>
      <p:sp>
        <p:nvSpPr>
          <p:cNvPr id="43" name="TextBox 42"/>
          <p:cNvSpPr txBox="1"/>
          <p:nvPr/>
        </p:nvSpPr>
        <p:spPr>
          <a:xfrm>
            <a:off x="1036320" y="5532122"/>
            <a:ext cx="3108960" cy="440121"/>
          </a:xfrm>
          <a:prstGeom prst="rect">
            <a:avLst/>
          </a:prstGeom>
          <a:noFill/>
        </p:spPr>
        <p:txBody>
          <a:bodyPr wrap="square" lIns="101870" tIns="50935" rIns="101870" bIns="50935" rtlCol="0">
            <a:spAutoFit/>
          </a:bodyPr>
          <a:lstStyle/>
          <a:p>
            <a:r>
              <a:rPr lang="en-US" sz="1100" b="1" dirty="0">
                <a:latin typeface="Century Gothic"/>
                <a:cs typeface="Century Gothic"/>
              </a:rPr>
              <a:t>Activity 1: </a:t>
            </a:r>
            <a:r>
              <a:rPr lang="en-US" sz="1100" dirty="0"/>
              <a:t>Structured review (knows/need to knows)</a:t>
            </a:r>
            <a:endParaRPr lang="en-US" sz="1100" dirty="0"/>
          </a:p>
        </p:txBody>
      </p:sp>
      <p:sp>
        <p:nvSpPr>
          <p:cNvPr id="41" name="TextBox 40"/>
          <p:cNvSpPr txBox="1"/>
          <p:nvPr/>
        </p:nvSpPr>
        <p:spPr>
          <a:xfrm>
            <a:off x="1036320" y="6537962"/>
            <a:ext cx="3108960" cy="270843"/>
          </a:xfrm>
          <a:prstGeom prst="rect">
            <a:avLst/>
          </a:prstGeom>
          <a:noFill/>
        </p:spPr>
        <p:txBody>
          <a:bodyPr wrap="square" lIns="101870" tIns="50935" rIns="101870" bIns="50935" rtlCol="0">
            <a:spAutoFit/>
          </a:bodyPr>
          <a:lstStyle/>
          <a:p>
            <a:r>
              <a:rPr lang="en-US" sz="1100" b="1" dirty="0">
                <a:latin typeface="Century Gothic"/>
                <a:cs typeface="Century Gothic"/>
              </a:rPr>
              <a:t>Activity 3</a:t>
            </a:r>
            <a:r>
              <a:rPr lang="en-US" sz="1100" b="1" dirty="0">
                <a:latin typeface="Century Gothic"/>
                <a:cs typeface="Century Gothic"/>
              </a:rPr>
              <a:t>: </a:t>
            </a:r>
            <a:r>
              <a:rPr lang="en-US" sz="1100" dirty="0"/>
              <a:t>WOW! Practice</a:t>
            </a:r>
            <a:endParaRPr lang="en-US" sz="1100" dirty="0"/>
          </a:p>
        </p:txBody>
      </p:sp>
    </p:spTree>
    <p:extLst>
      <p:ext uri="{BB962C8B-B14F-4D97-AF65-F5344CB8AC3E}">
        <p14:creationId xmlns:p14="http://schemas.microsoft.com/office/powerpoint/2010/main" val="5278422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5257804" y="5458272"/>
            <a:ext cx="2293707" cy="4368361"/>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rtlCol="0" anchor="ctr"/>
          <a:lstStyle/>
          <a:p>
            <a:pPr algn="ctr"/>
            <a:endParaRPr lang="en-US"/>
          </a:p>
        </p:txBody>
      </p:sp>
      <p:sp>
        <p:nvSpPr>
          <p:cNvPr id="32" name="Rectangle 31"/>
          <p:cNvSpPr/>
          <p:nvPr/>
        </p:nvSpPr>
        <p:spPr>
          <a:xfrm>
            <a:off x="943162" y="223845"/>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rtlCol="0" anchor="ctr"/>
          <a:lstStyle/>
          <a:p>
            <a:pPr algn="ctr"/>
            <a:endParaRPr lang="en-US" dirty="0">
              <a:solidFill>
                <a:schemeClr val="bg1">
                  <a:lumMod val="50000"/>
                </a:schemeClr>
              </a:solidFill>
            </a:endParaRPr>
          </a:p>
        </p:txBody>
      </p:sp>
      <p:sp>
        <p:nvSpPr>
          <p:cNvPr id="75" name="TextBox 74"/>
          <p:cNvSpPr txBox="1"/>
          <p:nvPr/>
        </p:nvSpPr>
        <p:spPr>
          <a:xfrm>
            <a:off x="175336" y="1402261"/>
            <a:ext cx="2896545" cy="321627"/>
          </a:xfrm>
          <a:prstGeom prst="rect">
            <a:avLst/>
          </a:prstGeom>
          <a:noFill/>
        </p:spPr>
        <p:txBody>
          <a:bodyPr wrap="square" lIns="101870" tIns="50935" rIns="101870" bIns="50935" rtlCol="0">
            <a:spAutoFit/>
          </a:bodyPr>
          <a:lstStyle/>
          <a:p>
            <a:r>
              <a:rPr lang="en-US" sz="1400" b="1" dirty="0">
                <a:solidFill>
                  <a:schemeClr val="tx1">
                    <a:lumMod val="85000"/>
                    <a:lumOff val="15000"/>
                  </a:schemeClr>
                </a:solidFill>
                <a:latin typeface="Century Gothic" pitchFamily="34" charset="0"/>
              </a:rPr>
              <a:t>Hook – Congratulate teams</a:t>
            </a:r>
            <a:endParaRPr lang="en-US" sz="1400" b="1" dirty="0">
              <a:solidFill>
                <a:schemeClr val="tx1">
                  <a:lumMod val="85000"/>
                  <a:lumOff val="15000"/>
                </a:schemeClr>
              </a:solidFill>
              <a:latin typeface="Century Gothic" pitchFamily="34" charset="0"/>
            </a:endParaRPr>
          </a:p>
        </p:txBody>
      </p:sp>
      <p:sp>
        <p:nvSpPr>
          <p:cNvPr id="57" name="TextBox 56"/>
          <p:cNvSpPr txBox="1"/>
          <p:nvPr/>
        </p:nvSpPr>
        <p:spPr>
          <a:xfrm>
            <a:off x="4163243" y="1402268"/>
            <a:ext cx="1098956" cy="541687"/>
          </a:xfrm>
          <a:prstGeom prst="rect">
            <a:avLst/>
          </a:prstGeom>
          <a:noFill/>
        </p:spPr>
        <p:txBody>
          <a:bodyPr wrap="square" lIns="101870" tIns="50935" rIns="101870" bIns="50935" rtlCol="0">
            <a:spAutoFit/>
          </a:bodyPr>
          <a:lstStyle/>
          <a:p>
            <a:r>
              <a:rPr lang="en-US" sz="1400" b="1" dirty="0">
                <a:solidFill>
                  <a:schemeClr val="tx1">
                    <a:lumMod val="85000"/>
                    <a:lumOff val="15000"/>
                  </a:schemeClr>
                </a:solidFill>
                <a:latin typeface="Century Gothic" pitchFamily="34" charset="0"/>
              </a:rPr>
              <a:t>      10 Minutes</a:t>
            </a:r>
            <a:endParaRPr lang="en-US" sz="1400" b="1" dirty="0">
              <a:solidFill>
                <a:schemeClr val="tx1">
                  <a:lumMod val="85000"/>
                  <a:lumOff val="15000"/>
                </a:schemeClr>
              </a:solidFill>
              <a:latin typeface="Century Gothic" pitchFamily="34" charset="0"/>
            </a:endParaRPr>
          </a:p>
        </p:txBody>
      </p:sp>
      <p:sp>
        <p:nvSpPr>
          <p:cNvPr id="27" name="TextBox 26"/>
          <p:cNvSpPr txBox="1"/>
          <p:nvPr/>
        </p:nvSpPr>
        <p:spPr>
          <a:xfrm>
            <a:off x="175336" y="5577170"/>
            <a:ext cx="2896545" cy="321627"/>
          </a:xfrm>
          <a:prstGeom prst="rect">
            <a:avLst/>
          </a:prstGeom>
          <a:noFill/>
        </p:spPr>
        <p:txBody>
          <a:bodyPr wrap="square" lIns="101870" tIns="50935" rIns="101870" bIns="50935" rtlCol="0">
            <a:spAutoFit/>
          </a:bodyPr>
          <a:lstStyle/>
          <a:p>
            <a:r>
              <a:rPr lang="en-US" sz="1400" b="1" dirty="0">
                <a:solidFill>
                  <a:schemeClr val="tx1">
                    <a:lumMod val="85000"/>
                    <a:lumOff val="15000"/>
                  </a:schemeClr>
                </a:solidFill>
                <a:latin typeface="Century Gothic" pitchFamily="34" charset="0"/>
              </a:rPr>
              <a:t>Mini-Lesson</a:t>
            </a:r>
            <a:endParaRPr lang="en-US" sz="1400" b="1" dirty="0">
              <a:solidFill>
                <a:schemeClr val="tx1">
                  <a:lumMod val="85000"/>
                  <a:lumOff val="15000"/>
                </a:schemeClr>
              </a:solidFill>
              <a:latin typeface="Century Gothic" pitchFamily="34" charset="0"/>
            </a:endParaRPr>
          </a:p>
        </p:txBody>
      </p:sp>
      <p:sp>
        <p:nvSpPr>
          <p:cNvPr id="29" name="TextBox 28"/>
          <p:cNvSpPr txBox="1"/>
          <p:nvPr/>
        </p:nvSpPr>
        <p:spPr>
          <a:xfrm>
            <a:off x="4206785" y="5577175"/>
            <a:ext cx="1098956" cy="541687"/>
          </a:xfrm>
          <a:prstGeom prst="rect">
            <a:avLst/>
          </a:prstGeom>
          <a:noFill/>
        </p:spPr>
        <p:txBody>
          <a:bodyPr wrap="square" lIns="101870" tIns="50935" rIns="101870" bIns="50935" rtlCol="0">
            <a:spAutoFit/>
          </a:bodyPr>
          <a:lstStyle/>
          <a:p>
            <a:r>
              <a:rPr lang="en-US" sz="1400" b="1" dirty="0">
                <a:solidFill>
                  <a:schemeClr val="tx1">
                    <a:lumMod val="85000"/>
                    <a:lumOff val="15000"/>
                  </a:schemeClr>
                </a:solidFill>
                <a:latin typeface="Century Gothic" pitchFamily="34" charset="0"/>
              </a:rPr>
              <a:t>     5</a:t>
            </a:r>
          </a:p>
          <a:p>
            <a:r>
              <a:rPr lang="en-US" sz="1400" b="1" dirty="0">
                <a:solidFill>
                  <a:schemeClr val="tx1">
                    <a:lumMod val="85000"/>
                    <a:lumOff val="15000"/>
                  </a:schemeClr>
                </a:solidFill>
                <a:latin typeface="Century Gothic" pitchFamily="34" charset="0"/>
              </a:rPr>
              <a:t>Minutes</a:t>
            </a:r>
            <a:endParaRPr lang="en-US" sz="1400" b="1" dirty="0">
              <a:solidFill>
                <a:schemeClr val="tx1">
                  <a:lumMod val="85000"/>
                  <a:lumOff val="15000"/>
                </a:schemeClr>
              </a:solidFill>
              <a:latin typeface="Century Gothic" pitchFamily="34" charset="0"/>
            </a:endParaRPr>
          </a:p>
        </p:txBody>
      </p:sp>
      <p:pic>
        <p:nvPicPr>
          <p:cNvPr id="33" name="Picture 32" descr="CitizenSchools.BW.jpg"/>
          <p:cNvPicPr>
            <a:picLocks noChangeAspect="1"/>
          </p:cNvPicPr>
          <p:nvPr/>
        </p:nvPicPr>
        <p:blipFill>
          <a:blip r:embed="rId2" cstate="print"/>
          <a:stretch>
            <a:fillRect/>
          </a:stretch>
        </p:blipFill>
        <p:spPr>
          <a:xfrm>
            <a:off x="5253230" y="239489"/>
            <a:ext cx="2290571" cy="634049"/>
          </a:xfrm>
          <a:prstGeom prst="rect">
            <a:avLst/>
          </a:prstGeom>
        </p:spPr>
      </p:pic>
      <p:cxnSp>
        <p:nvCxnSpPr>
          <p:cNvPr id="34" name="Straight Connector 33"/>
          <p:cNvCxnSpPr/>
          <p:nvPr/>
        </p:nvCxnSpPr>
        <p:spPr>
          <a:xfrm>
            <a:off x="236306" y="1688056"/>
            <a:ext cx="4902436"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25195" y="5873384"/>
            <a:ext cx="4924661"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5281749" y="1477109"/>
            <a:ext cx="2293707" cy="384048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rtlCol="0" anchor="ctr"/>
          <a:lstStyle/>
          <a:p>
            <a:pPr algn="ctr"/>
            <a:endParaRPr lang="en-US"/>
          </a:p>
        </p:txBody>
      </p:sp>
      <p:pic>
        <p:nvPicPr>
          <p:cNvPr id="38" name="Picture 37" descr="Chat active 32x32.png"/>
          <p:cNvPicPr>
            <a:picLocks noChangeAspect="1"/>
          </p:cNvPicPr>
          <p:nvPr/>
        </p:nvPicPr>
        <p:blipFill>
          <a:blip r:embed="rId3" cstate="print"/>
          <a:stretch>
            <a:fillRect/>
          </a:stretch>
        </p:blipFill>
        <p:spPr>
          <a:xfrm>
            <a:off x="6886219" y="1472186"/>
            <a:ext cx="444105" cy="444105"/>
          </a:xfrm>
          <a:prstGeom prst="rect">
            <a:avLst/>
          </a:prstGeom>
        </p:spPr>
      </p:pic>
      <p:sp>
        <p:nvSpPr>
          <p:cNvPr id="40" name="TextBox 39"/>
          <p:cNvSpPr txBox="1"/>
          <p:nvPr/>
        </p:nvSpPr>
        <p:spPr>
          <a:xfrm>
            <a:off x="5370915" y="1547448"/>
            <a:ext cx="1873952" cy="321627"/>
          </a:xfrm>
          <a:prstGeom prst="rect">
            <a:avLst/>
          </a:prstGeom>
          <a:noFill/>
        </p:spPr>
        <p:txBody>
          <a:bodyPr wrap="square" lIns="101870" tIns="50935" rIns="101870" bIns="50935" rtlCol="0">
            <a:spAutoFit/>
          </a:bodyPr>
          <a:lstStyle/>
          <a:p>
            <a:r>
              <a:rPr lang="en-US" sz="1400" b="1" dirty="0">
                <a:solidFill>
                  <a:schemeClr val="tx1">
                    <a:lumMod val="65000"/>
                    <a:lumOff val="35000"/>
                  </a:schemeClr>
                </a:solidFill>
                <a:latin typeface="Century Gothic" pitchFamily="34" charset="0"/>
              </a:rPr>
              <a:t>Student Says…</a:t>
            </a:r>
            <a:endParaRPr lang="en-US" sz="1400" b="1" dirty="0">
              <a:solidFill>
                <a:schemeClr val="tx1">
                  <a:lumMod val="65000"/>
                  <a:lumOff val="35000"/>
                </a:schemeClr>
              </a:solidFill>
              <a:latin typeface="Century Gothic" pitchFamily="34" charset="0"/>
            </a:endParaRPr>
          </a:p>
        </p:txBody>
      </p:sp>
      <p:pic>
        <p:nvPicPr>
          <p:cNvPr id="39" name="Picture 38" descr="Zoom in 32x32.png"/>
          <p:cNvPicPr>
            <a:picLocks noChangeAspect="1"/>
          </p:cNvPicPr>
          <p:nvPr/>
        </p:nvPicPr>
        <p:blipFill>
          <a:blip r:embed="rId4" cstate="print"/>
          <a:stretch>
            <a:fillRect/>
          </a:stretch>
        </p:blipFill>
        <p:spPr>
          <a:xfrm>
            <a:off x="6983849" y="5568969"/>
            <a:ext cx="391526" cy="391525"/>
          </a:xfrm>
          <a:prstGeom prst="rect">
            <a:avLst/>
          </a:prstGeom>
        </p:spPr>
      </p:pic>
      <p:sp>
        <p:nvSpPr>
          <p:cNvPr id="41" name="TextBox 40"/>
          <p:cNvSpPr txBox="1"/>
          <p:nvPr/>
        </p:nvSpPr>
        <p:spPr>
          <a:xfrm>
            <a:off x="5349745" y="5590487"/>
            <a:ext cx="1809751" cy="321627"/>
          </a:xfrm>
          <a:prstGeom prst="rect">
            <a:avLst/>
          </a:prstGeom>
          <a:noFill/>
        </p:spPr>
        <p:txBody>
          <a:bodyPr wrap="square" lIns="101870" tIns="50935" rIns="101870" bIns="50935" rtlCol="0">
            <a:spAutoFit/>
          </a:bodyPr>
          <a:lstStyle/>
          <a:p>
            <a:r>
              <a:rPr lang="en-US" sz="1400" b="1" dirty="0">
                <a:solidFill>
                  <a:schemeClr val="tx1">
                    <a:lumMod val="65000"/>
                    <a:lumOff val="35000"/>
                  </a:schemeClr>
                </a:solidFill>
                <a:latin typeface="Century Gothic" pitchFamily="34" charset="0"/>
              </a:rPr>
              <a:t>Closer Look!</a:t>
            </a:r>
            <a:endParaRPr lang="en-US" sz="1400" b="1" dirty="0">
              <a:solidFill>
                <a:schemeClr val="tx1">
                  <a:lumMod val="65000"/>
                  <a:lumOff val="35000"/>
                </a:schemeClr>
              </a:solidFill>
              <a:latin typeface="Century Gothic" pitchFamily="34" charset="0"/>
            </a:endParaRPr>
          </a:p>
        </p:txBody>
      </p:sp>
      <p:sp>
        <p:nvSpPr>
          <p:cNvPr id="20" name="TextBox 19"/>
          <p:cNvSpPr txBox="1"/>
          <p:nvPr/>
        </p:nvSpPr>
        <p:spPr>
          <a:xfrm>
            <a:off x="148411" y="6007689"/>
            <a:ext cx="5042573" cy="2257313"/>
          </a:xfrm>
          <a:prstGeom prst="rect">
            <a:avLst/>
          </a:prstGeom>
          <a:noFill/>
        </p:spPr>
        <p:txBody>
          <a:bodyPr wrap="square" lIns="101870" tIns="50935" rIns="101870" bIns="50935" rtlCol="0">
            <a:spAutoFit/>
          </a:bodyPr>
          <a:lstStyle/>
          <a:p>
            <a:pPr>
              <a:buFont typeface="Wingdings" pitchFamily="2" charset="2"/>
              <a:buChar char="§"/>
            </a:pPr>
            <a:r>
              <a:rPr lang="en-US" sz="1000" b="1" dirty="0">
                <a:solidFill>
                  <a:schemeClr val="tx1">
                    <a:lumMod val="85000"/>
                    <a:lumOff val="15000"/>
                  </a:schemeClr>
                </a:solidFill>
                <a:latin typeface="Century Gothic" pitchFamily="34" charset="0"/>
              </a:rPr>
              <a:t> Objectives / Agenda: </a:t>
            </a:r>
            <a:r>
              <a:rPr lang="en-US" sz="1000" dirty="0">
                <a:solidFill>
                  <a:schemeClr val="tx1">
                    <a:lumMod val="85000"/>
                    <a:lumOff val="15000"/>
                  </a:schemeClr>
                </a:solidFill>
                <a:latin typeface="Century Gothic" pitchFamily="34" charset="0"/>
              </a:rPr>
              <a:t>Go over the schedule for the day, today the goal will be to reflect on the competition and be ready for the campus WOW! showcase. Next week we’ll have a mini-competition so you’ll be able to test your devices again. </a:t>
            </a:r>
            <a:endParaRPr lang="en-US" sz="1000" b="1" dirty="0">
              <a:solidFill>
                <a:schemeClr val="tx1">
                  <a:lumMod val="85000"/>
                  <a:lumOff val="15000"/>
                </a:schemeClr>
              </a:solidFill>
              <a:latin typeface="Century Gothic" pitchFamily="34" charset="0"/>
            </a:endParaRP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Preview assessment: </a:t>
            </a:r>
            <a:r>
              <a:rPr lang="en-US" sz="1000" dirty="0">
                <a:solidFill>
                  <a:schemeClr val="tx1">
                    <a:lumMod val="85000"/>
                    <a:lumOff val="15000"/>
                  </a:schemeClr>
                </a:solidFill>
                <a:latin typeface="Century Gothic" pitchFamily="34" charset="0"/>
              </a:rPr>
              <a:t>Today’s assessment will be an exit ticket. </a:t>
            </a:r>
            <a:endParaRPr lang="en-US" sz="1000" b="1" dirty="0">
              <a:solidFill>
                <a:schemeClr val="tx1">
                  <a:lumMod val="85000"/>
                  <a:lumOff val="15000"/>
                </a:schemeClr>
              </a:solidFill>
              <a:latin typeface="Century Gothic" pitchFamily="34" charset="0"/>
            </a:endParaRP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Direct Teach/Connections: </a:t>
            </a:r>
            <a:r>
              <a:rPr lang="en-US" sz="1000" dirty="0">
                <a:solidFill>
                  <a:schemeClr val="tx1">
                    <a:lumMod val="85000"/>
                    <a:lumOff val="15000"/>
                  </a:schemeClr>
                </a:solidFill>
                <a:latin typeface="Century Gothic" pitchFamily="34" charset="0"/>
              </a:rPr>
              <a:t>Anytime you finish a project, either in school or within a career, you always have to take some time to reflect afterwards. This lets you learn from what happened and record any results, plus if you have to present on the details it gives you a chance to prepare for that, which is what we’ll be doing today.</a:t>
            </a:r>
          </a:p>
          <a:p>
            <a:endParaRPr lang="en-US" sz="1000" b="1" dirty="0">
              <a:solidFill>
                <a:schemeClr val="tx1">
                  <a:lumMod val="85000"/>
                  <a:lumOff val="15000"/>
                </a:schemeClr>
              </a:solidFill>
              <a:latin typeface="Century Gothic" pitchFamily="34" charset="0"/>
            </a:endParaRPr>
          </a:p>
          <a:p>
            <a:endParaRPr lang="en-US" sz="1000" b="1" dirty="0">
              <a:solidFill>
                <a:schemeClr val="tx1">
                  <a:lumMod val="85000"/>
                  <a:lumOff val="15000"/>
                </a:schemeClr>
              </a:solidFill>
              <a:latin typeface="Century Gothic" pitchFamily="34" charset="0"/>
            </a:endParaRPr>
          </a:p>
        </p:txBody>
      </p:sp>
      <p:pic>
        <p:nvPicPr>
          <p:cNvPr id="21" name="Picture 20" descr="icons square-14.png"/>
          <p:cNvPicPr>
            <a:picLocks noChangeAspect="1"/>
          </p:cNvPicPr>
          <p:nvPr/>
        </p:nvPicPr>
        <p:blipFill>
          <a:blip r:embed="rId5" cstate="print"/>
          <a:stretch>
            <a:fillRect/>
          </a:stretch>
        </p:blipFill>
        <p:spPr>
          <a:xfrm>
            <a:off x="4" y="6"/>
            <a:ext cx="1055914" cy="1121616"/>
          </a:xfrm>
          <a:prstGeom prst="rect">
            <a:avLst/>
          </a:prstGeom>
        </p:spPr>
      </p:pic>
      <p:sp>
        <p:nvSpPr>
          <p:cNvPr id="22" name="TextBox 21"/>
          <p:cNvSpPr txBox="1"/>
          <p:nvPr/>
        </p:nvSpPr>
        <p:spPr>
          <a:xfrm>
            <a:off x="930894" y="305786"/>
            <a:ext cx="3743848" cy="595319"/>
          </a:xfrm>
          <a:prstGeom prst="rect">
            <a:avLst/>
          </a:prstGeom>
          <a:noFill/>
        </p:spPr>
        <p:txBody>
          <a:bodyPr wrap="square" lIns="101870" tIns="50935" rIns="101870" bIns="50935"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a:t>
            </a:r>
            <a:r>
              <a:rPr lang="en-US" sz="1600" b="1" dirty="0">
                <a:solidFill>
                  <a:schemeClr val="tx1">
                    <a:lumMod val="85000"/>
                    <a:lumOff val="15000"/>
                  </a:schemeClr>
                </a:solidFill>
                <a:latin typeface="Century Gothic" pitchFamily="34" charset="0"/>
              </a:rPr>
              <a:t>9</a:t>
            </a:r>
            <a:r>
              <a:rPr lang="en-US" sz="1600" b="1" dirty="0">
                <a:solidFill>
                  <a:schemeClr val="tx1">
                    <a:lumMod val="85000"/>
                    <a:lumOff val="15000"/>
                  </a:schemeClr>
                </a:solidFill>
                <a:latin typeface="Century Gothic" pitchFamily="34" charset="0"/>
              </a:rPr>
              <a:t> </a:t>
            </a:r>
            <a:r>
              <a:rPr lang="en-US" sz="1300" dirty="0">
                <a:solidFill>
                  <a:schemeClr val="tx1">
                    <a:lumMod val="85000"/>
                    <a:lumOff val="15000"/>
                  </a:schemeClr>
                </a:solidFill>
                <a:latin typeface="Century Gothic" pitchFamily="34" charset="0"/>
              </a:rPr>
              <a:t>– page 2</a:t>
            </a:r>
            <a:endParaRPr lang="en-US" sz="1300" b="1" dirty="0">
              <a:solidFill>
                <a:schemeClr val="tx1">
                  <a:lumMod val="85000"/>
                  <a:lumOff val="15000"/>
                </a:schemeClr>
              </a:solidFill>
              <a:latin typeface="Century Gothic" pitchFamily="34" charset="0"/>
            </a:endParaRPr>
          </a:p>
        </p:txBody>
      </p:sp>
      <p:sp>
        <p:nvSpPr>
          <p:cNvPr id="23" name="TextBox 22"/>
          <p:cNvSpPr txBox="1"/>
          <p:nvPr/>
        </p:nvSpPr>
        <p:spPr>
          <a:xfrm>
            <a:off x="5486402" y="1951468"/>
            <a:ext cx="2018371" cy="2149819"/>
          </a:xfrm>
          <a:prstGeom prst="rect">
            <a:avLst/>
          </a:prstGeom>
          <a:noFill/>
        </p:spPr>
        <p:txBody>
          <a:bodyPr wrap="square" lIns="101870" tIns="50935" rIns="101870" bIns="50935" rtlCol="0">
            <a:spAutoFit/>
          </a:bodyPr>
          <a:lstStyle/>
          <a:p>
            <a:r>
              <a:rPr lang="en-US" sz="1200" dirty="0"/>
              <a:t>“We did terrible at the competition!”</a:t>
            </a:r>
          </a:p>
          <a:p>
            <a:r>
              <a:rPr lang="en-US" sz="1200" i="1" dirty="0"/>
              <a:t>Not every (or even necessarily any) group will win awards at the competition. Congratulate the teams for finishing the challenge and participating in the competition, which is a huge achievement in its own right. </a:t>
            </a:r>
            <a:endParaRPr lang="en-US" sz="1200" i="1" dirty="0"/>
          </a:p>
        </p:txBody>
      </p:sp>
      <p:sp>
        <p:nvSpPr>
          <p:cNvPr id="25" name="TextBox 24"/>
          <p:cNvSpPr txBox="1"/>
          <p:nvPr/>
        </p:nvSpPr>
        <p:spPr>
          <a:xfrm>
            <a:off x="196951" y="1041015"/>
            <a:ext cx="7315201" cy="507832"/>
          </a:xfrm>
          <a:prstGeom prst="rect">
            <a:avLst/>
          </a:prstGeom>
          <a:noFill/>
          <a:ln>
            <a:noFill/>
          </a:ln>
        </p:spPr>
        <p:txBody>
          <a:bodyPr wrap="square" lIns="101870" tIns="50935" rIns="101870" bIns="50935" rtlCol="0">
            <a:spAutoFit/>
          </a:bodyPr>
          <a:lstStyle/>
          <a:p>
            <a:pPr>
              <a:buFont typeface="Wingdings" pitchFamily="2" charset="2"/>
              <a:buChar char="§"/>
            </a:pPr>
            <a:r>
              <a:rPr lang="en-US" sz="1300" dirty="0"/>
              <a:t>Objective: </a:t>
            </a:r>
            <a:r>
              <a:rPr lang="en-US" sz="1300" dirty="0">
                <a:solidFill>
                  <a:schemeClr val="tx1">
                    <a:lumMod val="85000"/>
                    <a:lumOff val="15000"/>
                  </a:schemeClr>
                </a:solidFill>
                <a:latin typeface="Century Gothic" pitchFamily="34" charset="0"/>
              </a:rPr>
              <a:t>Assume shared responsibility for collaborative work </a:t>
            </a:r>
          </a:p>
          <a:p>
            <a:endParaRPr lang="en-US" sz="1300" dirty="0">
              <a:solidFill>
                <a:schemeClr val="tx1">
                  <a:lumMod val="85000"/>
                  <a:lumOff val="15000"/>
                </a:schemeClr>
              </a:solidFill>
              <a:latin typeface="Century Gothic" pitchFamily="34" charset="0"/>
            </a:endParaRPr>
          </a:p>
        </p:txBody>
      </p:sp>
      <p:sp>
        <p:nvSpPr>
          <p:cNvPr id="26" name="TextBox 25"/>
          <p:cNvSpPr txBox="1"/>
          <p:nvPr/>
        </p:nvSpPr>
        <p:spPr>
          <a:xfrm>
            <a:off x="5267960" y="6084853"/>
            <a:ext cx="2331720" cy="2688188"/>
          </a:xfrm>
          <a:prstGeom prst="rect">
            <a:avLst/>
          </a:prstGeom>
          <a:noFill/>
        </p:spPr>
        <p:txBody>
          <a:bodyPr wrap="square" lIns="101870" tIns="50935" rIns="101870" bIns="50935" rtlCol="0">
            <a:spAutoFit/>
          </a:bodyPr>
          <a:lstStyle/>
          <a:p>
            <a:r>
              <a:rPr lang="en-US" sz="1200" dirty="0"/>
              <a:t>This lesson may feel like a bit of a let down after being so busy with construction and competing over the last 3 weeks. However, reflection time is critical to the learning process. It gives you time to think about what happened, understand our processes and how we might use the new skills in the future. We’ll try to liven up the reflection and WOW! prep by making them active and referring back to the physical devices and competition wherever possible. </a:t>
            </a:r>
            <a:endParaRPr lang="en-US" sz="1200" dirty="0"/>
          </a:p>
        </p:txBody>
      </p:sp>
      <p:sp>
        <p:nvSpPr>
          <p:cNvPr id="3" name="Rectangle 2"/>
          <p:cNvSpPr/>
          <p:nvPr/>
        </p:nvSpPr>
        <p:spPr>
          <a:xfrm>
            <a:off x="259080" y="1927862"/>
            <a:ext cx="4836160" cy="2640723"/>
          </a:xfrm>
          <a:prstGeom prst="rect">
            <a:avLst/>
          </a:prstGeom>
        </p:spPr>
        <p:txBody>
          <a:bodyPr wrap="square" lIns="101870" tIns="50935" rIns="101870" bIns="50935">
            <a:spAutoFit/>
          </a:bodyPr>
          <a:lstStyle/>
          <a:p>
            <a:endParaRPr lang="en-US" sz="1100" dirty="0">
              <a:solidFill>
                <a:schemeClr val="tx1">
                  <a:lumMod val="85000"/>
                  <a:lumOff val="15000"/>
                </a:schemeClr>
              </a:solidFill>
              <a:latin typeface="Century Gothic" pitchFamily="34" charset="0"/>
            </a:endParaRPr>
          </a:p>
          <a:p>
            <a:pPr>
              <a:buFont typeface="Wingdings" pitchFamily="2" charset="2"/>
              <a:buChar char="§"/>
            </a:pPr>
            <a:r>
              <a:rPr lang="en-US" sz="1100" dirty="0">
                <a:solidFill>
                  <a:schemeClr val="tx1">
                    <a:lumMod val="85000"/>
                    <a:lumOff val="15000"/>
                  </a:schemeClr>
                </a:solidFill>
                <a:latin typeface="Century Gothic" pitchFamily="34" charset="0"/>
              </a:rPr>
              <a:t>Congratulate all of the students for participating in the challenge, following through with an extended project like this is a huge achievement.</a:t>
            </a:r>
          </a:p>
          <a:p>
            <a:pPr>
              <a:buFont typeface="Wingdings" pitchFamily="2" charset="2"/>
              <a:buChar char="§"/>
            </a:pPr>
            <a:r>
              <a:rPr lang="en-US" sz="1100" dirty="0">
                <a:solidFill>
                  <a:schemeClr val="tx1">
                    <a:lumMod val="85000"/>
                    <a:lumOff val="15000"/>
                  </a:schemeClr>
                </a:solidFill>
                <a:latin typeface="Century Gothic" pitchFamily="34" charset="0"/>
              </a:rPr>
              <a:t>As is showing up and presenting your devices and journals to professionals, that took courage and a lot of teamwork.</a:t>
            </a:r>
          </a:p>
          <a:p>
            <a:pPr>
              <a:buFont typeface="Wingdings" pitchFamily="2" charset="2"/>
              <a:buChar char="§"/>
            </a:pPr>
            <a:r>
              <a:rPr lang="en-US" sz="1100" dirty="0">
                <a:solidFill>
                  <a:schemeClr val="tx1">
                    <a:lumMod val="85000"/>
                    <a:lumOff val="15000"/>
                  </a:schemeClr>
                </a:solidFill>
                <a:latin typeface="Century Gothic" pitchFamily="34" charset="0"/>
              </a:rPr>
              <a:t>Congratulate each team individually in front of the class, specifically mentioning individual things that happened on competition day (make every group feel appreciated.) </a:t>
            </a:r>
          </a:p>
          <a:p>
            <a:pPr lvl="1">
              <a:buFont typeface="Wingdings" pitchFamily="2" charset="2"/>
              <a:buChar char="§"/>
            </a:pPr>
            <a:r>
              <a:rPr lang="en-US" sz="1100" dirty="0">
                <a:solidFill>
                  <a:schemeClr val="tx1">
                    <a:lumMod val="85000"/>
                    <a:lumOff val="15000"/>
                  </a:schemeClr>
                </a:solidFill>
                <a:latin typeface="Century Gothic" pitchFamily="34" charset="0"/>
              </a:rPr>
              <a:t>If you were taking pictures on competition day, a slideshow of the highlights </a:t>
            </a:r>
            <a:r>
              <a:rPr lang="en-US" sz="1100" dirty="0">
                <a:solidFill>
                  <a:schemeClr val="tx1">
                    <a:lumMod val="85000"/>
                    <a:lumOff val="15000"/>
                  </a:schemeClr>
                </a:solidFill>
                <a:latin typeface="Century Gothic" pitchFamily="34" charset="0"/>
              </a:rPr>
              <a:t>will help emphasize how you valued their participation and reward them.</a:t>
            </a:r>
          </a:p>
          <a:p>
            <a:pPr>
              <a:buFont typeface="Wingdings" pitchFamily="2" charset="2"/>
              <a:buChar char="§"/>
            </a:pPr>
            <a:r>
              <a:rPr lang="en-US" sz="1100" dirty="0">
                <a:solidFill>
                  <a:schemeClr val="tx1">
                    <a:lumMod val="85000"/>
                    <a:lumOff val="15000"/>
                  </a:schemeClr>
                </a:solidFill>
                <a:latin typeface="Century Gothic" pitchFamily="34" charset="0"/>
              </a:rPr>
              <a:t>Let the students share any stories with the rest of the group as interjections, but don’t let their chatting and excitement dominate the time.   </a:t>
            </a:r>
          </a:p>
        </p:txBody>
      </p:sp>
    </p:spTree>
    <p:extLst>
      <p:ext uri="{BB962C8B-B14F-4D97-AF65-F5344CB8AC3E}">
        <p14:creationId xmlns:p14="http://schemas.microsoft.com/office/powerpoint/2010/main" val="18891025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943162" y="223845"/>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rtlCol="0" anchor="ctr"/>
          <a:lstStyle/>
          <a:p>
            <a:pPr algn="ctr"/>
            <a:endParaRPr lang="en-US" dirty="0">
              <a:solidFill>
                <a:schemeClr val="bg1">
                  <a:lumMod val="50000"/>
                </a:schemeClr>
              </a:solidFill>
            </a:endParaRPr>
          </a:p>
        </p:txBody>
      </p:sp>
      <p:sp>
        <p:nvSpPr>
          <p:cNvPr id="75" name="TextBox 74"/>
          <p:cNvSpPr txBox="1"/>
          <p:nvPr/>
        </p:nvSpPr>
        <p:spPr>
          <a:xfrm>
            <a:off x="175335" y="1408700"/>
            <a:ext cx="3279068" cy="318308"/>
          </a:xfrm>
          <a:prstGeom prst="rect">
            <a:avLst/>
          </a:prstGeom>
          <a:noFill/>
        </p:spPr>
        <p:txBody>
          <a:bodyPr wrap="square" lIns="101870" tIns="50935" rIns="101870" bIns="50935" rtlCol="0">
            <a:spAutoFit/>
          </a:bodyPr>
          <a:lstStyle/>
          <a:p>
            <a:r>
              <a:rPr lang="en-US" sz="1400" b="1" dirty="0">
                <a:solidFill>
                  <a:schemeClr val="tx1">
                    <a:lumMod val="85000"/>
                    <a:lumOff val="15000"/>
                  </a:schemeClr>
                </a:solidFill>
                <a:latin typeface="Century Gothic" pitchFamily="34" charset="0"/>
              </a:rPr>
              <a:t>Activity 1 Structured review	</a:t>
            </a:r>
            <a:endParaRPr lang="en-US" sz="1400" b="1" dirty="0">
              <a:solidFill>
                <a:schemeClr val="tx1">
                  <a:lumMod val="85000"/>
                  <a:lumOff val="15000"/>
                </a:schemeClr>
              </a:solidFill>
              <a:latin typeface="Century Gothic" pitchFamily="34" charset="0"/>
            </a:endParaRPr>
          </a:p>
        </p:txBody>
      </p:sp>
      <p:sp>
        <p:nvSpPr>
          <p:cNvPr id="58" name="TextBox 57"/>
          <p:cNvSpPr txBox="1"/>
          <p:nvPr/>
        </p:nvSpPr>
        <p:spPr>
          <a:xfrm>
            <a:off x="172723" y="5532124"/>
            <a:ext cx="3969948" cy="541687"/>
          </a:xfrm>
          <a:prstGeom prst="rect">
            <a:avLst/>
          </a:prstGeom>
          <a:noFill/>
        </p:spPr>
        <p:txBody>
          <a:bodyPr wrap="square" lIns="101870" tIns="50935" rIns="101870" bIns="50935" rtlCol="0">
            <a:spAutoFit/>
          </a:bodyPr>
          <a:lstStyle/>
          <a:p>
            <a:r>
              <a:rPr lang="en-US" sz="1400" b="1" dirty="0">
                <a:solidFill>
                  <a:schemeClr val="tx1">
                    <a:lumMod val="85000"/>
                    <a:lumOff val="15000"/>
                  </a:schemeClr>
                </a:solidFill>
                <a:latin typeface="Century Gothic" pitchFamily="34" charset="0"/>
              </a:rPr>
              <a:t>Activity </a:t>
            </a:r>
            <a:r>
              <a:rPr lang="en-US" sz="1400" b="1" dirty="0">
                <a:solidFill>
                  <a:schemeClr val="tx1">
                    <a:lumMod val="85000"/>
                    <a:lumOff val="15000"/>
                  </a:schemeClr>
                </a:solidFill>
                <a:latin typeface="Century Gothic" pitchFamily="34" charset="0"/>
              </a:rPr>
              <a:t>2 </a:t>
            </a:r>
            <a:r>
              <a:rPr lang="en-US" sz="1400" b="1" dirty="0">
                <a:solidFill>
                  <a:schemeClr val="tx1">
                    <a:lumMod val="85000"/>
                    <a:lumOff val="15000"/>
                  </a:schemeClr>
                </a:solidFill>
                <a:latin typeface="Century Gothic" pitchFamily="34" charset="0"/>
              </a:rPr>
              <a:t>WOW! Prep</a:t>
            </a:r>
            <a:endParaRPr lang="en-US" sz="1400" b="1" dirty="0">
              <a:solidFill>
                <a:schemeClr val="tx1">
                  <a:lumMod val="85000"/>
                  <a:lumOff val="15000"/>
                </a:schemeClr>
              </a:solidFill>
              <a:latin typeface="Century Gothic" pitchFamily="34" charset="0"/>
            </a:endParaRPr>
          </a:p>
          <a:p>
            <a:endParaRPr lang="en-US" sz="1400" b="1" dirty="0">
              <a:solidFill>
                <a:schemeClr val="tx1">
                  <a:lumMod val="85000"/>
                  <a:lumOff val="15000"/>
                </a:schemeClr>
              </a:solidFill>
              <a:latin typeface="Century Gothic" pitchFamily="34" charset="0"/>
            </a:endParaRPr>
          </a:p>
        </p:txBody>
      </p:sp>
      <p:sp>
        <p:nvSpPr>
          <p:cNvPr id="21" name="TextBox 20"/>
          <p:cNvSpPr txBox="1"/>
          <p:nvPr/>
        </p:nvSpPr>
        <p:spPr>
          <a:xfrm>
            <a:off x="4163243" y="1408703"/>
            <a:ext cx="1098956" cy="541687"/>
          </a:xfrm>
          <a:prstGeom prst="rect">
            <a:avLst/>
          </a:prstGeom>
          <a:noFill/>
        </p:spPr>
        <p:txBody>
          <a:bodyPr wrap="square" lIns="101870" tIns="50935" rIns="101870" bIns="50935" rtlCol="0">
            <a:spAutoFit/>
          </a:bodyPr>
          <a:lstStyle/>
          <a:p>
            <a:r>
              <a:rPr lang="en-US" sz="1400" b="1" dirty="0">
                <a:solidFill>
                  <a:schemeClr val="tx1">
                    <a:lumMod val="85000"/>
                    <a:lumOff val="15000"/>
                  </a:schemeClr>
                </a:solidFill>
                <a:latin typeface="Century Gothic" pitchFamily="34" charset="0"/>
              </a:rPr>
              <a:t>     20 Minutes</a:t>
            </a:r>
            <a:endParaRPr lang="en-US" sz="1400" b="1" dirty="0">
              <a:solidFill>
                <a:schemeClr val="tx1">
                  <a:lumMod val="85000"/>
                  <a:lumOff val="15000"/>
                </a:schemeClr>
              </a:solidFill>
              <a:latin typeface="Century Gothic" pitchFamily="34" charset="0"/>
            </a:endParaRPr>
          </a:p>
        </p:txBody>
      </p:sp>
      <p:sp>
        <p:nvSpPr>
          <p:cNvPr id="22" name="TextBox 21"/>
          <p:cNvSpPr txBox="1"/>
          <p:nvPr/>
        </p:nvSpPr>
        <p:spPr>
          <a:xfrm>
            <a:off x="4231643" y="5532124"/>
            <a:ext cx="1098956" cy="541687"/>
          </a:xfrm>
          <a:prstGeom prst="rect">
            <a:avLst/>
          </a:prstGeom>
          <a:noFill/>
        </p:spPr>
        <p:txBody>
          <a:bodyPr wrap="square" lIns="101870" tIns="50935" rIns="101870" bIns="50935" rtlCol="0">
            <a:spAutoFit/>
          </a:bodyPr>
          <a:lstStyle/>
          <a:p>
            <a:r>
              <a:rPr lang="en-US" sz="1400" b="1" dirty="0">
                <a:solidFill>
                  <a:schemeClr val="tx1">
                    <a:lumMod val="85000"/>
                    <a:lumOff val="15000"/>
                  </a:schemeClr>
                </a:solidFill>
                <a:latin typeface="Century Gothic" pitchFamily="34" charset="0"/>
              </a:rPr>
              <a:t>30    Minutes</a:t>
            </a:r>
            <a:endParaRPr lang="en-US" sz="1400" b="1" dirty="0">
              <a:solidFill>
                <a:schemeClr val="tx1">
                  <a:lumMod val="85000"/>
                  <a:lumOff val="15000"/>
                </a:schemeClr>
              </a:solidFill>
              <a:latin typeface="Century Gothic" pitchFamily="34" charset="0"/>
            </a:endParaRPr>
          </a:p>
        </p:txBody>
      </p:sp>
      <p:pic>
        <p:nvPicPr>
          <p:cNvPr id="31" name="Picture 30" descr="CitizenSchools.BW.jpg"/>
          <p:cNvPicPr>
            <a:picLocks noChangeAspect="1"/>
          </p:cNvPicPr>
          <p:nvPr/>
        </p:nvPicPr>
        <p:blipFill>
          <a:blip r:embed="rId2" cstate="print"/>
          <a:stretch>
            <a:fillRect/>
          </a:stretch>
        </p:blipFill>
        <p:spPr>
          <a:xfrm>
            <a:off x="5253230" y="239489"/>
            <a:ext cx="2290571" cy="634049"/>
          </a:xfrm>
          <a:prstGeom prst="rect">
            <a:avLst/>
          </a:prstGeom>
        </p:spPr>
      </p:pic>
      <p:sp>
        <p:nvSpPr>
          <p:cNvPr id="40" name="Rectangle 39"/>
          <p:cNvSpPr/>
          <p:nvPr/>
        </p:nvSpPr>
        <p:spPr>
          <a:xfrm>
            <a:off x="5257804" y="1250955"/>
            <a:ext cx="2293707" cy="4092575"/>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rtlCol="0" anchor="ctr"/>
          <a:lstStyle/>
          <a:p>
            <a:pPr algn="ctr"/>
            <a:endParaRPr lang="en-US"/>
          </a:p>
        </p:txBody>
      </p:sp>
      <p:sp>
        <p:nvSpPr>
          <p:cNvPr id="41" name="Rectangle 40"/>
          <p:cNvSpPr/>
          <p:nvPr/>
        </p:nvSpPr>
        <p:spPr>
          <a:xfrm>
            <a:off x="5257804" y="5464175"/>
            <a:ext cx="2293707" cy="4362450"/>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rtlCol="0" anchor="ctr"/>
          <a:lstStyle/>
          <a:p>
            <a:pPr algn="ctr"/>
            <a:endParaRPr lang="en-US"/>
          </a:p>
        </p:txBody>
      </p:sp>
      <p:sp>
        <p:nvSpPr>
          <p:cNvPr id="42" name="TextBox 41"/>
          <p:cNvSpPr txBox="1"/>
          <p:nvPr/>
        </p:nvSpPr>
        <p:spPr>
          <a:xfrm>
            <a:off x="5366164" y="5614981"/>
            <a:ext cx="1809751" cy="321627"/>
          </a:xfrm>
          <a:prstGeom prst="rect">
            <a:avLst/>
          </a:prstGeom>
          <a:noFill/>
        </p:spPr>
        <p:txBody>
          <a:bodyPr wrap="square" lIns="101870" tIns="50935" rIns="101870" bIns="50935" rtlCol="0">
            <a:spAutoFit/>
          </a:bodyPr>
          <a:lstStyle/>
          <a:p>
            <a:r>
              <a:rPr lang="en-US" sz="1400" b="1" dirty="0">
                <a:solidFill>
                  <a:schemeClr val="tx1">
                    <a:lumMod val="65000"/>
                    <a:lumOff val="35000"/>
                  </a:schemeClr>
                </a:solidFill>
                <a:latin typeface="Century Gothic" pitchFamily="34" charset="0"/>
              </a:rPr>
              <a:t>Additional Notes</a:t>
            </a:r>
            <a:endParaRPr lang="en-US" sz="1400" b="1" dirty="0">
              <a:solidFill>
                <a:schemeClr val="tx1">
                  <a:lumMod val="65000"/>
                  <a:lumOff val="35000"/>
                </a:schemeClr>
              </a:solidFill>
              <a:latin typeface="Century Gothic" pitchFamily="34" charset="0"/>
            </a:endParaRPr>
          </a:p>
        </p:txBody>
      </p:sp>
      <p:pic>
        <p:nvPicPr>
          <p:cNvPr id="43" name="Picture 42" descr="Pie chart 32x32.png"/>
          <p:cNvPicPr>
            <a:picLocks noChangeAspect="1"/>
          </p:cNvPicPr>
          <p:nvPr/>
        </p:nvPicPr>
        <p:blipFill>
          <a:blip r:embed="rId3" cstate="print"/>
          <a:stretch>
            <a:fillRect/>
          </a:stretch>
        </p:blipFill>
        <p:spPr>
          <a:xfrm>
            <a:off x="7021532" y="1371472"/>
            <a:ext cx="393844" cy="393843"/>
          </a:xfrm>
          <a:prstGeom prst="rect">
            <a:avLst/>
          </a:prstGeom>
        </p:spPr>
      </p:pic>
      <p:pic>
        <p:nvPicPr>
          <p:cNvPr id="45" name="Picture 44" descr="Document 32x32.png"/>
          <p:cNvPicPr>
            <a:picLocks noChangeAspect="1"/>
          </p:cNvPicPr>
          <p:nvPr/>
        </p:nvPicPr>
        <p:blipFill>
          <a:blip r:embed="rId4" cstate="print"/>
          <a:stretch>
            <a:fillRect/>
          </a:stretch>
        </p:blipFill>
        <p:spPr>
          <a:xfrm>
            <a:off x="7031808" y="5575960"/>
            <a:ext cx="393844" cy="393843"/>
          </a:xfrm>
          <a:prstGeom prst="rect">
            <a:avLst/>
          </a:prstGeom>
        </p:spPr>
      </p:pic>
      <p:sp>
        <p:nvSpPr>
          <p:cNvPr id="46" name="TextBox 45"/>
          <p:cNvSpPr txBox="1"/>
          <p:nvPr/>
        </p:nvSpPr>
        <p:spPr>
          <a:xfrm>
            <a:off x="5381802" y="1413912"/>
            <a:ext cx="1809751" cy="321627"/>
          </a:xfrm>
          <a:prstGeom prst="rect">
            <a:avLst/>
          </a:prstGeom>
          <a:noFill/>
        </p:spPr>
        <p:txBody>
          <a:bodyPr wrap="square" lIns="101870" tIns="50935" rIns="101870" bIns="50935" rtlCol="0">
            <a:spAutoFit/>
          </a:bodyPr>
          <a:lstStyle/>
          <a:p>
            <a:r>
              <a:rPr lang="en-US" sz="1400" b="1" dirty="0">
                <a:solidFill>
                  <a:schemeClr val="tx1">
                    <a:lumMod val="65000"/>
                    <a:lumOff val="35000"/>
                  </a:schemeClr>
                </a:solidFill>
                <a:latin typeface="Century Gothic" pitchFamily="34" charset="0"/>
              </a:rPr>
              <a:t>Missing Parts…</a:t>
            </a:r>
            <a:endParaRPr lang="en-US" sz="1400" b="1" dirty="0">
              <a:solidFill>
                <a:schemeClr val="tx1">
                  <a:lumMod val="65000"/>
                  <a:lumOff val="35000"/>
                </a:schemeClr>
              </a:solidFill>
              <a:latin typeface="Century Gothic" pitchFamily="34" charset="0"/>
            </a:endParaRPr>
          </a:p>
        </p:txBody>
      </p:sp>
      <p:cxnSp>
        <p:nvCxnSpPr>
          <p:cNvPr id="47" name="Straight Connector 46"/>
          <p:cNvCxnSpPr/>
          <p:nvPr/>
        </p:nvCxnSpPr>
        <p:spPr>
          <a:xfrm>
            <a:off x="236303" y="1694492"/>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59082" y="5783580"/>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8" name="Picture 17" descr="icons square-14.png"/>
          <p:cNvPicPr>
            <a:picLocks noChangeAspect="1"/>
          </p:cNvPicPr>
          <p:nvPr/>
        </p:nvPicPr>
        <p:blipFill>
          <a:blip r:embed="rId5" cstate="print"/>
          <a:stretch>
            <a:fillRect/>
          </a:stretch>
        </p:blipFill>
        <p:spPr>
          <a:xfrm>
            <a:off x="4" y="6"/>
            <a:ext cx="1055914" cy="1121616"/>
          </a:xfrm>
          <a:prstGeom prst="rect">
            <a:avLst/>
          </a:prstGeom>
        </p:spPr>
      </p:pic>
      <p:sp>
        <p:nvSpPr>
          <p:cNvPr id="19" name="TextBox 18"/>
          <p:cNvSpPr txBox="1"/>
          <p:nvPr/>
        </p:nvSpPr>
        <p:spPr>
          <a:xfrm>
            <a:off x="930894" y="305786"/>
            <a:ext cx="3743848" cy="595319"/>
          </a:xfrm>
          <a:prstGeom prst="rect">
            <a:avLst/>
          </a:prstGeom>
          <a:noFill/>
        </p:spPr>
        <p:txBody>
          <a:bodyPr wrap="square" lIns="101870" tIns="50935" rIns="101870" bIns="50935"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9 </a:t>
            </a:r>
            <a:r>
              <a:rPr lang="en-US" sz="1300" dirty="0">
                <a:solidFill>
                  <a:schemeClr val="tx1">
                    <a:lumMod val="85000"/>
                    <a:lumOff val="15000"/>
                  </a:schemeClr>
                </a:solidFill>
                <a:latin typeface="Century Gothic" pitchFamily="34" charset="0"/>
              </a:rPr>
              <a:t>– page 3</a:t>
            </a:r>
            <a:endParaRPr lang="en-US" sz="1300" b="1" dirty="0">
              <a:solidFill>
                <a:schemeClr val="tx1">
                  <a:lumMod val="85000"/>
                  <a:lumOff val="15000"/>
                </a:schemeClr>
              </a:solidFill>
              <a:latin typeface="Century Gothic" pitchFamily="34" charset="0"/>
            </a:endParaRPr>
          </a:p>
        </p:txBody>
      </p:sp>
      <p:sp>
        <p:nvSpPr>
          <p:cNvPr id="23" name="TextBox 22"/>
          <p:cNvSpPr txBox="1"/>
          <p:nvPr/>
        </p:nvSpPr>
        <p:spPr>
          <a:xfrm>
            <a:off x="5267960" y="6084851"/>
            <a:ext cx="2331720" cy="1591205"/>
          </a:xfrm>
          <a:prstGeom prst="rect">
            <a:avLst/>
          </a:prstGeom>
          <a:noFill/>
        </p:spPr>
        <p:txBody>
          <a:bodyPr wrap="square" lIns="101870" tIns="50935" rIns="101870" bIns="50935" rtlCol="0">
            <a:spAutoFit/>
          </a:bodyPr>
          <a:lstStyle/>
          <a:p>
            <a:r>
              <a:rPr lang="en-US" sz="1200" dirty="0"/>
              <a:t>This is assuming the campus WOW! showcase operates like a traditional science fair or gallery walk, with booths where the students can discuss their projects. If that is not the case at your campus, feel free to adjust Activity 2 to your needs. </a:t>
            </a:r>
            <a:endParaRPr lang="en-US" sz="1200" dirty="0"/>
          </a:p>
        </p:txBody>
      </p:sp>
      <p:sp>
        <p:nvSpPr>
          <p:cNvPr id="2" name="TextBox 1"/>
          <p:cNvSpPr txBox="1"/>
          <p:nvPr/>
        </p:nvSpPr>
        <p:spPr>
          <a:xfrm>
            <a:off x="1093893" y="2710180"/>
            <a:ext cx="205730" cy="410641"/>
          </a:xfrm>
          <a:prstGeom prst="rect">
            <a:avLst/>
          </a:prstGeom>
          <a:noFill/>
        </p:spPr>
        <p:txBody>
          <a:bodyPr wrap="none" lIns="101870" tIns="50935" rIns="101870" bIns="50935" rtlCol="0">
            <a:spAutoFit/>
          </a:bodyPr>
          <a:lstStyle/>
          <a:p>
            <a:endParaRPr lang="en-US" dirty="0"/>
          </a:p>
        </p:txBody>
      </p:sp>
      <p:sp>
        <p:nvSpPr>
          <p:cNvPr id="3" name="TextBox 2"/>
          <p:cNvSpPr txBox="1"/>
          <p:nvPr/>
        </p:nvSpPr>
        <p:spPr>
          <a:xfrm>
            <a:off x="345440" y="1844041"/>
            <a:ext cx="4577080" cy="3642307"/>
          </a:xfrm>
          <a:prstGeom prst="rect">
            <a:avLst/>
          </a:prstGeom>
          <a:noFill/>
        </p:spPr>
        <p:txBody>
          <a:bodyPr wrap="square" lIns="101870" tIns="50935" rIns="101870" bIns="50935" rtlCol="0">
            <a:spAutoFit/>
          </a:bodyPr>
          <a:lstStyle/>
          <a:p>
            <a:pPr>
              <a:buFont typeface="Wingdings" pitchFamily="2" charset="2"/>
              <a:buChar char="§"/>
            </a:pPr>
            <a:r>
              <a:rPr lang="en-US" sz="1000" dirty="0">
                <a:solidFill>
                  <a:schemeClr val="tx1">
                    <a:lumMod val="85000"/>
                    <a:lumOff val="15000"/>
                  </a:schemeClr>
                </a:solidFill>
                <a:latin typeface="Century Gothic" pitchFamily="34" charset="0"/>
              </a:rPr>
              <a:t> Bring the knows/need to knows chart to the front of the class and post it on the board. </a:t>
            </a:r>
          </a:p>
          <a:p>
            <a:pPr>
              <a:buFont typeface="Wingdings" pitchFamily="2" charset="2"/>
              <a:buChar char="§"/>
            </a:pPr>
            <a:r>
              <a:rPr lang="en-US" sz="1000" dirty="0">
                <a:solidFill>
                  <a:schemeClr val="tx1">
                    <a:lumMod val="85000"/>
                    <a:lumOff val="15000"/>
                  </a:schemeClr>
                </a:solidFill>
                <a:latin typeface="Century Gothic" pitchFamily="34" charset="0"/>
              </a:rPr>
              <a:t>Have the students come up to the board one at a time and starting with the need to knows column either </a:t>
            </a:r>
          </a:p>
          <a:p>
            <a:pPr lvl="1">
              <a:buFont typeface="Wingdings" pitchFamily="2" charset="2"/>
              <a:buChar char="§"/>
            </a:pPr>
            <a:r>
              <a:rPr lang="en-US" sz="1000" dirty="0">
                <a:solidFill>
                  <a:schemeClr val="tx1">
                    <a:lumMod val="85000"/>
                    <a:lumOff val="15000"/>
                  </a:schemeClr>
                </a:solidFill>
                <a:latin typeface="Century Gothic" pitchFamily="34" charset="0"/>
              </a:rPr>
              <a:t>C</a:t>
            </a:r>
            <a:r>
              <a:rPr lang="en-US" sz="1000" dirty="0">
                <a:solidFill>
                  <a:schemeClr val="tx1">
                    <a:lumMod val="85000"/>
                    <a:lumOff val="15000"/>
                  </a:schemeClr>
                </a:solidFill>
                <a:latin typeface="Century Gothic" pitchFamily="34" charset="0"/>
              </a:rPr>
              <a:t>ross off a needs to know line if it was covered during the activity and add a short note about when that happened </a:t>
            </a:r>
          </a:p>
          <a:p>
            <a:pPr lvl="1">
              <a:buFont typeface="Wingdings" pitchFamily="2" charset="2"/>
              <a:buChar char="§"/>
            </a:pPr>
            <a:r>
              <a:rPr lang="en-US" sz="1000" dirty="0">
                <a:solidFill>
                  <a:schemeClr val="tx1">
                    <a:lumMod val="85000"/>
                    <a:lumOff val="15000"/>
                  </a:schemeClr>
                </a:solidFill>
                <a:latin typeface="Century Gothic" pitchFamily="34" charset="0"/>
              </a:rPr>
              <a:t>Do not cross off the need to know, adding a note about how they completed the project without this item</a:t>
            </a:r>
          </a:p>
          <a:p>
            <a:pPr>
              <a:buFont typeface="Wingdings" pitchFamily="2" charset="2"/>
              <a:buChar char="§"/>
            </a:pPr>
            <a:r>
              <a:rPr lang="en-US" sz="1000" dirty="0">
                <a:solidFill>
                  <a:schemeClr val="tx1">
                    <a:lumMod val="85000"/>
                    <a:lumOff val="15000"/>
                  </a:schemeClr>
                </a:solidFill>
                <a:latin typeface="Century Gothic" pitchFamily="34" charset="0"/>
              </a:rPr>
              <a:t>Then go to the knows side of the column and have the students, one at a time either</a:t>
            </a:r>
          </a:p>
          <a:p>
            <a:pPr lvl="1">
              <a:buFont typeface="Wingdings" pitchFamily="2" charset="2"/>
              <a:buChar char="§"/>
            </a:pPr>
            <a:r>
              <a:rPr lang="en-US" sz="1000" dirty="0">
                <a:solidFill>
                  <a:schemeClr val="tx1">
                    <a:lumMod val="85000"/>
                    <a:lumOff val="15000"/>
                  </a:schemeClr>
                </a:solidFill>
                <a:latin typeface="Century Gothic" pitchFamily="34" charset="0"/>
              </a:rPr>
              <a:t> </a:t>
            </a:r>
            <a:r>
              <a:rPr lang="en-US" sz="1000" dirty="0">
                <a:solidFill>
                  <a:schemeClr val="tx1">
                    <a:lumMod val="85000"/>
                    <a:lumOff val="15000"/>
                  </a:schemeClr>
                </a:solidFill>
                <a:latin typeface="Century Gothic" pitchFamily="34" charset="0"/>
              </a:rPr>
              <a:t>C</a:t>
            </a:r>
            <a:r>
              <a:rPr lang="en-US" sz="1000" dirty="0">
                <a:solidFill>
                  <a:schemeClr val="tx1">
                    <a:lumMod val="85000"/>
                    <a:lumOff val="15000"/>
                  </a:schemeClr>
                </a:solidFill>
                <a:latin typeface="Century Gothic" pitchFamily="34" charset="0"/>
              </a:rPr>
              <a:t>ross off a knows item, if we ended up needing that information for the challenge</a:t>
            </a:r>
          </a:p>
          <a:p>
            <a:pPr lvl="1">
              <a:buFont typeface="Wingdings" pitchFamily="2" charset="2"/>
              <a:buChar char="§"/>
            </a:pPr>
            <a:r>
              <a:rPr lang="en-US" sz="1000" dirty="0">
                <a:solidFill>
                  <a:schemeClr val="tx1">
                    <a:lumMod val="85000"/>
                    <a:lumOff val="15000"/>
                  </a:schemeClr>
                </a:solidFill>
                <a:latin typeface="Century Gothic" pitchFamily="34" charset="0"/>
              </a:rPr>
              <a:t>Do not cross of a knows item if we didn’t use that information, but add a note about how we could have used it differently over the course of the full unit</a:t>
            </a:r>
          </a:p>
          <a:p>
            <a:pPr>
              <a:buFont typeface="Wingdings" pitchFamily="2" charset="2"/>
              <a:buChar char="§"/>
            </a:pPr>
            <a:r>
              <a:rPr lang="en-US" sz="1000" dirty="0">
                <a:solidFill>
                  <a:schemeClr val="tx1">
                    <a:lumMod val="85000"/>
                    <a:lumOff val="15000"/>
                  </a:schemeClr>
                </a:solidFill>
                <a:latin typeface="Century Gothic" pitchFamily="34" charset="0"/>
              </a:rPr>
              <a:t>Finally, create a new column, titled “Things we now know, but didn’t think we’d need to know”</a:t>
            </a:r>
          </a:p>
          <a:p>
            <a:pPr lvl="1">
              <a:buFont typeface="Wingdings" pitchFamily="2" charset="2"/>
              <a:buChar char="§"/>
            </a:pPr>
            <a:r>
              <a:rPr lang="en-US" sz="1000" dirty="0">
                <a:solidFill>
                  <a:schemeClr val="tx1">
                    <a:lumMod val="85000"/>
                    <a:lumOff val="15000"/>
                  </a:schemeClr>
                </a:solidFill>
                <a:latin typeface="Century Gothic" pitchFamily="34" charset="0"/>
              </a:rPr>
              <a:t>Generate a list of new things they learned, but were not on the original knows/need to knows list. </a:t>
            </a:r>
          </a:p>
          <a:p>
            <a:pPr lvl="1">
              <a:buFont typeface="Wingdings" pitchFamily="2" charset="2"/>
              <a:buChar char="§"/>
            </a:pPr>
            <a:endParaRPr lang="en-US" sz="1000" dirty="0">
              <a:solidFill>
                <a:schemeClr val="tx1">
                  <a:lumMod val="85000"/>
                  <a:lumOff val="15000"/>
                </a:schemeClr>
              </a:solidFill>
              <a:latin typeface="Century Gothic" pitchFamily="34" charset="0"/>
            </a:endParaRPr>
          </a:p>
          <a:p>
            <a:pPr>
              <a:buFont typeface="Wingdings" pitchFamily="2" charset="2"/>
              <a:buChar char="§"/>
            </a:pPr>
            <a:r>
              <a:rPr lang="en-US" sz="1000" dirty="0">
                <a:solidFill>
                  <a:schemeClr val="tx1">
                    <a:lumMod val="85000"/>
                    <a:lumOff val="15000"/>
                  </a:schemeClr>
                </a:solidFill>
                <a:latin typeface="Century Gothic" pitchFamily="34" charset="0"/>
              </a:rPr>
              <a:t>Once finished, the class should have a more clear understanding of what they learned and how they used their new knowledge to succeed in the challenge. </a:t>
            </a:r>
          </a:p>
        </p:txBody>
      </p:sp>
      <p:sp>
        <p:nvSpPr>
          <p:cNvPr id="26" name="TextBox 25"/>
          <p:cNvSpPr txBox="1"/>
          <p:nvPr/>
        </p:nvSpPr>
        <p:spPr>
          <a:xfrm>
            <a:off x="196951" y="1041016"/>
            <a:ext cx="7315201" cy="304699"/>
          </a:xfrm>
          <a:prstGeom prst="rect">
            <a:avLst/>
          </a:prstGeom>
          <a:noFill/>
          <a:ln>
            <a:noFill/>
          </a:ln>
        </p:spPr>
        <p:txBody>
          <a:bodyPr wrap="square" lIns="101870" tIns="50935" rIns="101870" bIns="50935" rtlCol="0">
            <a:spAutoFit/>
          </a:bodyPr>
          <a:lstStyle/>
          <a:p>
            <a:pPr>
              <a:buFont typeface="Wingdings" pitchFamily="2" charset="2"/>
              <a:buChar char="§"/>
            </a:pPr>
            <a:r>
              <a:rPr lang="en-US" sz="1300" dirty="0"/>
              <a:t>Objective</a:t>
            </a:r>
            <a:r>
              <a:rPr lang="en-US" sz="1300" dirty="0"/>
              <a:t>: </a:t>
            </a:r>
            <a:r>
              <a:rPr lang="en-US" sz="1300" dirty="0">
                <a:solidFill>
                  <a:schemeClr val="tx1">
                    <a:lumMod val="85000"/>
                    <a:lumOff val="15000"/>
                  </a:schemeClr>
                </a:solidFill>
                <a:latin typeface="Century Gothic" pitchFamily="34" charset="0"/>
              </a:rPr>
              <a:t>Assume shared responsibility for collaborative work </a:t>
            </a:r>
          </a:p>
        </p:txBody>
      </p:sp>
      <p:sp>
        <p:nvSpPr>
          <p:cNvPr id="25" name="TextBox 24"/>
          <p:cNvSpPr txBox="1"/>
          <p:nvPr/>
        </p:nvSpPr>
        <p:spPr>
          <a:xfrm>
            <a:off x="5267960" y="1844041"/>
            <a:ext cx="2331720" cy="1591205"/>
          </a:xfrm>
          <a:prstGeom prst="rect">
            <a:avLst/>
          </a:prstGeom>
          <a:noFill/>
        </p:spPr>
        <p:txBody>
          <a:bodyPr wrap="square" lIns="101870" tIns="50935" rIns="101870" bIns="50935" rtlCol="0">
            <a:spAutoFit/>
          </a:bodyPr>
          <a:lstStyle/>
          <a:p>
            <a:r>
              <a:rPr lang="en-US" sz="1200" dirty="0"/>
              <a:t>The final part of the structured review might be the toughest, since there are likely a bunch of things they didn’t think they’d need to know, but now do! Carefully curate this part so they keep on task and you keep on time. </a:t>
            </a:r>
            <a:endParaRPr lang="en-US" sz="1200" dirty="0"/>
          </a:p>
        </p:txBody>
      </p:sp>
      <p:sp>
        <p:nvSpPr>
          <p:cNvPr id="27" name="TextBox 26"/>
          <p:cNvSpPr txBox="1"/>
          <p:nvPr/>
        </p:nvSpPr>
        <p:spPr>
          <a:xfrm>
            <a:off x="431800" y="6118862"/>
            <a:ext cx="4577080" cy="3487109"/>
          </a:xfrm>
          <a:prstGeom prst="rect">
            <a:avLst/>
          </a:prstGeom>
          <a:noFill/>
        </p:spPr>
        <p:txBody>
          <a:bodyPr wrap="square" lIns="101870" tIns="50935" rIns="101870" bIns="50935"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Know that we know what we learned and how we used that new knowledge throughout the challenge, we need to get ready for our campus WOW! Showcase. </a:t>
            </a:r>
          </a:p>
          <a:p>
            <a:pPr>
              <a:buFont typeface="Wingdings" pitchFamily="2" charset="2"/>
              <a:buChar char="§"/>
            </a:pPr>
            <a:r>
              <a:rPr lang="en-US" sz="1100" dirty="0">
                <a:solidFill>
                  <a:schemeClr val="tx1">
                    <a:lumMod val="85000"/>
                    <a:lumOff val="15000"/>
                  </a:schemeClr>
                </a:solidFill>
                <a:latin typeface="Century Gothic" pitchFamily="34" charset="0"/>
              </a:rPr>
              <a:t>The WOW! for this unit is actually our journal, the record of our design process, so we want to show it off!</a:t>
            </a:r>
          </a:p>
          <a:p>
            <a:pPr>
              <a:buFont typeface="Wingdings" pitchFamily="2" charset="2"/>
              <a:buChar char="§"/>
            </a:pPr>
            <a:r>
              <a:rPr lang="en-US" sz="1100" dirty="0">
                <a:solidFill>
                  <a:schemeClr val="tx1">
                    <a:lumMod val="85000"/>
                    <a:lumOff val="15000"/>
                  </a:schemeClr>
                </a:solidFill>
                <a:latin typeface="Century Gothic" pitchFamily="34" charset="0"/>
              </a:rPr>
              <a:t>As a team, transfer the journal to a poster. You can take pages directly out of the journal and tape/glue them to the board or recreate sketches, lists, </a:t>
            </a:r>
            <a:r>
              <a:rPr lang="en-US" sz="1100" dirty="0" err="1">
                <a:solidFill>
                  <a:schemeClr val="tx1">
                    <a:lumMod val="85000"/>
                    <a:lumOff val="15000"/>
                  </a:schemeClr>
                </a:solidFill>
                <a:latin typeface="Century Gothic" pitchFamily="34" charset="0"/>
              </a:rPr>
              <a:t>etc</a:t>
            </a:r>
            <a:r>
              <a:rPr lang="en-US" sz="1100" dirty="0">
                <a:solidFill>
                  <a:schemeClr val="tx1">
                    <a:lumMod val="85000"/>
                    <a:lumOff val="15000"/>
                  </a:schemeClr>
                </a:solidFill>
                <a:latin typeface="Century Gothic" pitchFamily="34" charset="0"/>
              </a:rPr>
              <a:t> on the board</a:t>
            </a:r>
          </a:p>
          <a:p>
            <a:pPr>
              <a:buFont typeface="Wingdings" pitchFamily="2" charset="2"/>
              <a:buChar char="§"/>
            </a:pPr>
            <a:r>
              <a:rPr lang="en-US" sz="1100" dirty="0">
                <a:solidFill>
                  <a:schemeClr val="tx1">
                    <a:lumMod val="85000"/>
                    <a:lumOff val="15000"/>
                  </a:schemeClr>
                </a:solidFill>
                <a:latin typeface="Century Gothic" pitchFamily="34" charset="0"/>
              </a:rPr>
              <a:t>Make sure the poster includes sections about every type of document in the journal, including</a:t>
            </a:r>
          </a:p>
          <a:p>
            <a:pPr lvl="1">
              <a:buFont typeface="Wingdings" pitchFamily="2" charset="2"/>
              <a:buChar char="§"/>
            </a:pPr>
            <a:r>
              <a:rPr lang="en-US" sz="1100" dirty="0">
                <a:solidFill>
                  <a:schemeClr val="tx1">
                    <a:lumMod val="85000"/>
                    <a:lumOff val="15000"/>
                  </a:schemeClr>
                </a:solidFill>
                <a:latin typeface="Century Gothic" pitchFamily="34" charset="0"/>
              </a:rPr>
              <a:t>Design sketches</a:t>
            </a:r>
          </a:p>
          <a:p>
            <a:pPr lvl="1">
              <a:buFont typeface="Wingdings" pitchFamily="2" charset="2"/>
              <a:buChar char="§"/>
            </a:pPr>
            <a:r>
              <a:rPr lang="en-US" sz="1100" dirty="0">
                <a:solidFill>
                  <a:schemeClr val="tx1">
                    <a:lumMod val="85000"/>
                    <a:lumOff val="15000"/>
                  </a:schemeClr>
                </a:solidFill>
                <a:latin typeface="Century Gothic" pitchFamily="34" charset="0"/>
              </a:rPr>
              <a:t>Design progression (Prototype, modifications, final device)</a:t>
            </a:r>
          </a:p>
          <a:p>
            <a:pPr lvl="1">
              <a:buFont typeface="Wingdings" pitchFamily="2" charset="2"/>
              <a:buChar char="§"/>
            </a:pPr>
            <a:r>
              <a:rPr lang="en-US" sz="1100" dirty="0">
                <a:solidFill>
                  <a:schemeClr val="tx1">
                    <a:lumMod val="85000"/>
                    <a:lumOff val="15000"/>
                  </a:schemeClr>
                </a:solidFill>
                <a:latin typeface="Century Gothic" pitchFamily="34" charset="0"/>
              </a:rPr>
              <a:t>Operating principles</a:t>
            </a:r>
          </a:p>
          <a:p>
            <a:pPr lvl="1">
              <a:buFont typeface="Wingdings" pitchFamily="2" charset="2"/>
              <a:buChar char="§"/>
            </a:pPr>
            <a:r>
              <a:rPr lang="en-US" sz="1100" dirty="0">
                <a:solidFill>
                  <a:schemeClr val="tx1">
                    <a:lumMod val="85000"/>
                    <a:lumOff val="15000"/>
                  </a:schemeClr>
                </a:solidFill>
                <a:latin typeface="Century Gothic" pitchFamily="34" charset="0"/>
              </a:rPr>
              <a:t>Team minutes</a:t>
            </a:r>
          </a:p>
          <a:p>
            <a:pPr lvl="1">
              <a:buFont typeface="Wingdings" pitchFamily="2" charset="2"/>
              <a:buChar char="§"/>
            </a:pPr>
            <a:r>
              <a:rPr lang="en-US" sz="1100" dirty="0">
                <a:solidFill>
                  <a:schemeClr val="tx1">
                    <a:lumMod val="85000"/>
                    <a:lumOff val="15000"/>
                  </a:schemeClr>
                </a:solidFill>
                <a:latin typeface="Century Gothic" pitchFamily="34" charset="0"/>
              </a:rPr>
              <a:t>Bill of materials</a:t>
            </a:r>
          </a:p>
          <a:p>
            <a:pPr lvl="1">
              <a:buFont typeface="Wingdings" pitchFamily="2" charset="2"/>
              <a:buChar char="§"/>
            </a:pPr>
            <a:r>
              <a:rPr lang="en-US" sz="1100" dirty="0">
                <a:solidFill>
                  <a:schemeClr val="tx1">
                    <a:lumMod val="85000"/>
                    <a:lumOff val="15000"/>
                  </a:schemeClr>
                </a:solidFill>
                <a:latin typeface="Century Gothic" pitchFamily="34" charset="0"/>
              </a:rPr>
              <a:t>Testing results</a:t>
            </a:r>
          </a:p>
          <a:p>
            <a:pPr lvl="1">
              <a:buFont typeface="Wingdings" pitchFamily="2" charset="2"/>
              <a:buChar char="§"/>
            </a:pPr>
            <a:r>
              <a:rPr lang="en-US" sz="1100" dirty="0">
                <a:solidFill>
                  <a:schemeClr val="tx1">
                    <a:lumMod val="85000"/>
                    <a:lumOff val="15000"/>
                  </a:schemeClr>
                </a:solidFill>
                <a:latin typeface="Century Gothic" pitchFamily="34" charset="0"/>
              </a:rPr>
              <a:t>Every team members’ role</a:t>
            </a:r>
          </a:p>
          <a:p>
            <a:pPr>
              <a:buFont typeface="Wingdings" pitchFamily="2" charset="2"/>
              <a:buChar char="§"/>
            </a:pPr>
            <a:r>
              <a:rPr lang="en-US" sz="1100" dirty="0">
                <a:solidFill>
                  <a:schemeClr val="tx1">
                    <a:lumMod val="85000"/>
                    <a:lumOff val="15000"/>
                  </a:schemeClr>
                </a:solidFill>
                <a:latin typeface="Century Gothic" pitchFamily="34" charset="0"/>
              </a:rPr>
              <a:t>Give students 5 minutes at the end of this session to clean their </a:t>
            </a:r>
            <a:r>
              <a:rPr lang="en-US" sz="1100">
                <a:solidFill>
                  <a:schemeClr val="tx1">
                    <a:lumMod val="85000"/>
                    <a:lumOff val="15000"/>
                  </a:schemeClr>
                </a:solidFill>
                <a:latin typeface="Century Gothic" pitchFamily="34" charset="0"/>
              </a:rPr>
              <a:t>areas up. </a:t>
            </a:r>
            <a:endParaRPr lang="en-US" sz="1100" dirty="0">
              <a:solidFill>
                <a:schemeClr val="tx1">
                  <a:lumMod val="85000"/>
                  <a:lumOff val="15000"/>
                </a:schemeClr>
              </a:solidFill>
              <a:latin typeface="Century Gothic" pitchFamily="34" charset="0"/>
            </a:endParaRPr>
          </a:p>
        </p:txBody>
      </p:sp>
    </p:spTree>
    <p:extLst>
      <p:ext uri="{BB962C8B-B14F-4D97-AF65-F5344CB8AC3E}">
        <p14:creationId xmlns:p14="http://schemas.microsoft.com/office/powerpoint/2010/main" val="25389857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943162" y="223845"/>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rtlCol="0" anchor="ctr"/>
          <a:lstStyle/>
          <a:p>
            <a:pPr algn="ctr"/>
            <a:endParaRPr lang="en-US" dirty="0">
              <a:solidFill>
                <a:schemeClr val="bg1">
                  <a:lumMod val="50000"/>
                </a:schemeClr>
              </a:solidFill>
            </a:endParaRPr>
          </a:p>
        </p:txBody>
      </p:sp>
      <p:sp>
        <p:nvSpPr>
          <p:cNvPr id="58" name="TextBox 57"/>
          <p:cNvSpPr txBox="1"/>
          <p:nvPr/>
        </p:nvSpPr>
        <p:spPr>
          <a:xfrm>
            <a:off x="518163" y="6873241"/>
            <a:ext cx="2896545" cy="321627"/>
          </a:xfrm>
          <a:prstGeom prst="rect">
            <a:avLst/>
          </a:prstGeom>
          <a:noFill/>
        </p:spPr>
        <p:txBody>
          <a:bodyPr wrap="square" lIns="101870" tIns="50935" rIns="101870" bIns="50935" rtlCol="0">
            <a:spAutoFit/>
          </a:bodyPr>
          <a:lstStyle/>
          <a:p>
            <a:r>
              <a:rPr lang="en-US" sz="1400" b="1" dirty="0">
                <a:solidFill>
                  <a:schemeClr val="tx1">
                    <a:lumMod val="85000"/>
                    <a:lumOff val="15000"/>
                  </a:schemeClr>
                </a:solidFill>
                <a:latin typeface="Century Gothic" pitchFamily="34" charset="0"/>
              </a:rPr>
              <a:t>Assessment</a:t>
            </a:r>
            <a:endParaRPr lang="en-US" sz="1400" b="1" dirty="0">
              <a:solidFill>
                <a:schemeClr val="tx1">
                  <a:lumMod val="85000"/>
                  <a:lumOff val="15000"/>
                </a:schemeClr>
              </a:solidFill>
              <a:latin typeface="Century Gothic" pitchFamily="34" charset="0"/>
            </a:endParaRPr>
          </a:p>
        </p:txBody>
      </p:sp>
      <p:sp>
        <p:nvSpPr>
          <p:cNvPr id="64" name="TextBox 63"/>
          <p:cNvSpPr txBox="1"/>
          <p:nvPr/>
        </p:nvSpPr>
        <p:spPr>
          <a:xfrm>
            <a:off x="4231642" y="6873244"/>
            <a:ext cx="1098956" cy="541687"/>
          </a:xfrm>
          <a:prstGeom prst="rect">
            <a:avLst/>
          </a:prstGeom>
          <a:noFill/>
        </p:spPr>
        <p:txBody>
          <a:bodyPr wrap="square" lIns="101870" tIns="50935" rIns="101870" bIns="50935" rtlCol="0">
            <a:spAutoFit/>
          </a:bodyPr>
          <a:lstStyle/>
          <a:p>
            <a:r>
              <a:rPr lang="en-US" sz="1400" b="1" dirty="0">
                <a:solidFill>
                  <a:schemeClr val="tx1">
                    <a:lumMod val="85000"/>
                    <a:lumOff val="15000"/>
                  </a:schemeClr>
                </a:solidFill>
                <a:latin typeface="Century Gothic" pitchFamily="34" charset="0"/>
              </a:rPr>
              <a:t>    5</a:t>
            </a:r>
          </a:p>
          <a:p>
            <a:r>
              <a:rPr lang="en-US" sz="1400" b="1" dirty="0">
                <a:solidFill>
                  <a:schemeClr val="tx1">
                    <a:lumMod val="85000"/>
                    <a:lumOff val="15000"/>
                  </a:schemeClr>
                </a:solidFill>
                <a:latin typeface="Century Gothic" pitchFamily="34" charset="0"/>
              </a:rPr>
              <a:t>Minutes</a:t>
            </a:r>
            <a:endParaRPr lang="en-US" sz="1400" b="1" dirty="0">
              <a:solidFill>
                <a:schemeClr val="tx1">
                  <a:lumMod val="85000"/>
                  <a:lumOff val="15000"/>
                </a:schemeClr>
              </a:solidFill>
              <a:latin typeface="Century Gothic" pitchFamily="34" charset="0"/>
            </a:endParaRPr>
          </a:p>
        </p:txBody>
      </p:sp>
      <p:pic>
        <p:nvPicPr>
          <p:cNvPr id="22" name="Picture 21" descr="Check 32x32.png"/>
          <p:cNvPicPr>
            <a:picLocks noChangeAspect="1"/>
          </p:cNvPicPr>
          <p:nvPr/>
        </p:nvPicPr>
        <p:blipFill>
          <a:blip r:embed="rId2" cstate="print"/>
          <a:stretch>
            <a:fillRect/>
          </a:stretch>
        </p:blipFill>
        <p:spPr>
          <a:xfrm>
            <a:off x="259079" y="6873244"/>
            <a:ext cx="304800" cy="304800"/>
          </a:xfrm>
          <a:prstGeom prst="rect">
            <a:avLst/>
          </a:prstGeom>
        </p:spPr>
      </p:pic>
      <p:pic>
        <p:nvPicPr>
          <p:cNvPr id="28" name="Picture 27" descr="CitizenSchools.BW.jpg"/>
          <p:cNvPicPr>
            <a:picLocks noChangeAspect="1"/>
          </p:cNvPicPr>
          <p:nvPr/>
        </p:nvPicPr>
        <p:blipFill>
          <a:blip r:embed="rId3" cstate="print"/>
          <a:stretch>
            <a:fillRect/>
          </a:stretch>
        </p:blipFill>
        <p:spPr>
          <a:xfrm>
            <a:off x="5253230" y="239489"/>
            <a:ext cx="2290571" cy="634049"/>
          </a:xfrm>
          <a:prstGeom prst="rect">
            <a:avLst/>
          </a:prstGeom>
        </p:spPr>
      </p:pic>
      <p:sp>
        <p:nvSpPr>
          <p:cNvPr id="30" name="Rectangle 29"/>
          <p:cNvSpPr/>
          <p:nvPr/>
        </p:nvSpPr>
        <p:spPr>
          <a:xfrm>
            <a:off x="5257804" y="1250955"/>
            <a:ext cx="2293707" cy="4092575"/>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rtlCol="0" anchor="ctr"/>
          <a:lstStyle/>
          <a:p>
            <a:pPr algn="ctr"/>
            <a:endParaRPr lang="en-US"/>
          </a:p>
        </p:txBody>
      </p:sp>
      <p:cxnSp>
        <p:nvCxnSpPr>
          <p:cNvPr id="31" name="Straight Connector 30"/>
          <p:cNvCxnSpPr/>
          <p:nvPr/>
        </p:nvCxnSpPr>
        <p:spPr>
          <a:xfrm>
            <a:off x="259081" y="7124700"/>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5257804" y="5464175"/>
            <a:ext cx="2293707" cy="4362450"/>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rtlCol="0" anchor="ctr"/>
          <a:lstStyle/>
          <a:p>
            <a:pPr algn="ctr"/>
            <a:endParaRPr lang="en-US"/>
          </a:p>
        </p:txBody>
      </p:sp>
      <p:sp>
        <p:nvSpPr>
          <p:cNvPr id="33" name="TextBox 32"/>
          <p:cNvSpPr txBox="1"/>
          <p:nvPr/>
        </p:nvSpPr>
        <p:spPr>
          <a:xfrm>
            <a:off x="5366164" y="5580628"/>
            <a:ext cx="1809751" cy="321627"/>
          </a:xfrm>
          <a:prstGeom prst="rect">
            <a:avLst/>
          </a:prstGeom>
          <a:noFill/>
        </p:spPr>
        <p:txBody>
          <a:bodyPr wrap="square" lIns="101870" tIns="50935" rIns="101870" bIns="50935" rtlCol="0">
            <a:spAutoFit/>
          </a:bodyPr>
          <a:lstStyle/>
          <a:p>
            <a:r>
              <a:rPr lang="en-US" sz="1400" b="1" dirty="0">
                <a:solidFill>
                  <a:schemeClr val="tx1">
                    <a:lumMod val="65000"/>
                    <a:lumOff val="35000"/>
                  </a:schemeClr>
                </a:solidFill>
                <a:latin typeface="Century Gothic" pitchFamily="34" charset="0"/>
              </a:rPr>
              <a:t>Future Plans</a:t>
            </a:r>
            <a:endParaRPr lang="en-US" sz="1400" b="1" dirty="0">
              <a:solidFill>
                <a:schemeClr val="tx1">
                  <a:lumMod val="65000"/>
                  <a:lumOff val="35000"/>
                </a:schemeClr>
              </a:solidFill>
              <a:latin typeface="Century Gothic" pitchFamily="34" charset="0"/>
            </a:endParaRPr>
          </a:p>
        </p:txBody>
      </p:sp>
      <p:pic>
        <p:nvPicPr>
          <p:cNvPr id="34" name="Picture 33" descr="Alert alt 32x32.png"/>
          <p:cNvPicPr>
            <a:picLocks noChangeAspect="1"/>
          </p:cNvPicPr>
          <p:nvPr/>
        </p:nvPicPr>
        <p:blipFill>
          <a:blip r:embed="rId4" cstate="print"/>
          <a:stretch>
            <a:fillRect/>
          </a:stretch>
        </p:blipFill>
        <p:spPr>
          <a:xfrm>
            <a:off x="6972732" y="1290953"/>
            <a:ext cx="465763" cy="465761"/>
          </a:xfrm>
          <a:prstGeom prst="rect">
            <a:avLst/>
          </a:prstGeom>
        </p:spPr>
      </p:pic>
      <p:sp>
        <p:nvSpPr>
          <p:cNvPr id="35" name="TextBox 34"/>
          <p:cNvSpPr txBox="1"/>
          <p:nvPr/>
        </p:nvSpPr>
        <p:spPr>
          <a:xfrm>
            <a:off x="5360031" y="1405310"/>
            <a:ext cx="1809751" cy="321627"/>
          </a:xfrm>
          <a:prstGeom prst="rect">
            <a:avLst/>
          </a:prstGeom>
          <a:noFill/>
        </p:spPr>
        <p:txBody>
          <a:bodyPr wrap="square" lIns="101870" tIns="50935" rIns="101870" bIns="50935" rtlCol="0">
            <a:spAutoFit/>
          </a:bodyPr>
          <a:lstStyle/>
          <a:p>
            <a:r>
              <a:rPr lang="en-US" sz="1400" b="1" dirty="0">
                <a:solidFill>
                  <a:schemeClr val="tx1">
                    <a:lumMod val="65000"/>
                    <a:lumOff val="35000"/>
                  </a:schemeClr>
                </a:solidFill>
                <a:latin typeface="Century Gothic" pitchFamily="34" charset="0"/>
              </a:rPr>
              <a:t>Field Tips</a:t>
            </a:r>
            <a:endParaRPr lang="en-US" sz="1400" b="1" dirty="0">
              <a:solidFill>
                <a:schemeClr val="tx1">
                  <a:lumMod val="65000"/>
                  <a:lumOff val="35000"/>
                </a:schemeClr>
              </a:solidFill>
              <a:latin typeface="Century Gothic" pitchFamily="34" charset="0"/>
            </a:endParaRPr>
          </a:p>
        </p:txBody>
      </p:sp>
      <p:pic>
        <p:nvPicPr>
          <p:cNvPr id="36" name="Picture 35" descr="Calendar 32x32.png"/>
          <p:cNvPicPr>
            <a:picLocks noChangeAspect="1"/>
          </p:cNvPicPr>
          <p:nvPr/>
        </p:nvPicPr>
        <p:blipFill>
          <a:blip r:embed="rId5" cstate="print"/>
          <a:stretch>
            <a:fillRect/>
          </a:stretch>
        </p:blipFill>
        <p:spPr>
          <a:xfrm>
            <a:off x="6990708" y="5541602"/>
            <a:ext cx="414392" cy="414392"/>
          </a:xfrm>
          <a:prstGeom prst="rect">
            <a:avLst/>
          </a:prstGeom>
        </p:spPr>
      </p:pic>
      <p:pic>
        <p:nvPicPr>
          <p:cNvPr id="20" name="Picture 19" descr="icons square-14.png"/>
          <p:cNvPicPr>
            <a:picLocks noChangeAspect="1"/>
          </p:cNvPicPr>
          <p:nvPr/>
        </p:nvPicPr>
        <p:blipFill>
          <a:blip r:embed="rId6" cstate="print"/>
          <a:stretch>
            <a:fillRect/>
          </a:stretch>
        </p:blipFill>
        <p:spPr>
          <a:xfrm>
            <a:off x="4" y="6"/>
            <a:ext cx="1055914" cy="1121616"/>
          </a:xfrm>
          <a:prstGeom prst="rect">
            <a:avLst/>
          </a:prstGeom>
        </p:spPr>
      </p:pic>
      <p:sp>
        <p:nvSpPr>
          <p:cNvPr id="23" name="TextBox 22"/>
          <p:cNvSpPr txBox="1"/>
          <p:nvPr/>
        </p:nvSpPr>
        <p:spPr>
          <a:xfrm>
            <a:off x="930894" y="305786"/>
            <a:ext cx="3743848" cy="595319"/>
          </a:xfrm>
          <a:prstGeom prst="rect">
            <a:avLst/>
          </a:prstGeom>
          <a:noFill/>
        </p:spPr>
        <p:txBody>
          <a:bodyPr wrap="square" lIns="101870" tIns="50935" rIns="101870" bIns="50935"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9 </a:t>
            </a:r>
            <a:r>
              <a:rPr lang="en-US" sz="1300" dirty="0">
                <a:solidFill>
                  <a:schemeClr val="tx1">
                    <a:lumMod val="85000"/>
                    <a:lumOff val="15000"/>
                  </a:schemeClr>
                </a:solidFill>
                <a:latin typeface="Century Gothic" pitchFamily="34" charset="0"/>
              </a:rPr>
              <a:t>– page 4</a:t>
            </a:r>
            <a:endParaRPr lang="en-US" sz="1300" b="1" dirty="0">
              <a:solidFill>
                <a:schemeClr val="tx1">
                  <a:lumMod val="85000"/>
                  <a:lumOff val="15000"/>
                </a:schemeClr>
              </a:solidFill>
              <a:latin typeface="Century Gothic" pitchFamily="34" charset="0"/>
            </a:endParaRPr>
          </a:p>
        </p:txBody>
      </p:sp>
      <p:sp>
        <p:nvSpPr>
          <p:cNvPr id="26" name="TextBox 25"/>
          <p:cNvSpPr txBox="1"/>
          <p:nvPr/>
        </p:nvSpPr>
        <p:spPr>
          <a:xfrm>
            <a:off x="5397192" y="6043967"/>
            <a:ext cx="2074127" cy="1405000"/>
          </a:xfrm>
          <a:prstGeom prst="rect">
            <a:avLst/>
          </a:prstGeom>
          <a:noFill/>
        </p:spPr>
        <p:txBody>
          <a:bodyPr wrap="square" lIns="101870" tIns="50935" rIns="101870" bIns="50935" rtlCol="0">
            <a:spAutoFit/>
          </a:bodyPr>
          <a:lstStyle/>
          <a:p>
            <a:r>
              <a:rPr lang="en-US" sz="1200" dirty="0"/>
              <a:t>Next week we’ll have some fun by having at least a class-wide competition and possibly a campus-wide one (depending on your campus’ overall participation in the Tech Challenge.) </a:t>
            </a:r>
            <a:endParaRPr lang="en-US" sz="1200" dirty="0"/>
          </a:p>
        </p:txBody>
      </p:sp>
      <p:sp>
        <p:nvSpPr>
          <p:cNvPr id="38" name="TextBox 37"/>
          <p:cNvSpPr txBox="1"/>
          <p:nvPr/>
        </p:nvSpPr>
        <p:spPr>
          <a:xfrm>
            <a:off x="172722" y="922024"/>
            <a:ext cx="7315201" cy="304699"/>
          </a:xfrm>
          <a:prstGeom prst="rect">
            <a:avLst/>
          </a:prstGeom>
          <a:noFill/>
          <a:ln>
            <a:noFill/>
          </a:ln>
        </p:spPr>
        <p:txBody>
          <a:bodyPr wrap="square" lIns="101870" tIns="50935" rIns="101870" bIns="50935" rtlCol="0">
            <a:spAutoFit/>
          </a:bodyPr>
          <a:lstStyle/>
          <a:p>
            <a:pPr>
              <a:buFont typeface="Wingdings" pitchFamily="2" charset="2"/>
              <a:buChar char="§"/>
            </a:pPr>
            <a:r>
              <a:rPr lang="en-US" sz="1300" dirty="0"/>
              <a:t>Objective: </a:t>
            </a:r>
            <a:r>
              <a:rPr lang="en-US" sz="1300" dirty="0">
                <a:solidFill>
                  <a:schemeClr val="tx1">
                    <a:lumMod val="85000"/>
                    <a:lumOff val="15000"/>
                  </a:schemeClr>
                </a:solidFill>
                <a:latin typeface="Century Gothic" pitchFamily="34" charset="0"/>
              </a:rPr>
              <a:t>Assume shared responsibility for collaborative work </a:t>
            </a:r>
          </a:p>
        </p:txBody>
      </p:sp>
      <p:sp>
        <p:nvSpPr>
          <p:cNvPr id="42" name="TextBox 41"/>
          <p:cNvSpPr txBox="1"/>
          <p:nvPr/>
        </p:nvSpPr>
        <p:spPr>
          <a:xfrm>
            <a:off x="259079" y="7321272"/>
            <a:ext cx="4903096" cy="2134190"/>
          </a:xfrm>
          <a:prstGeom prst="rect">
            <a:avLst/>
          </a:prstGeom>
          <a:noFill/>
        </p:spPr>
        <p:txBody>
          <a:bodyPr wrap="square" lIns="101870" tIns="50935" rIns="101870" bIns="50935" rtlCol="0">
            <a:spAutoFit/>
          </a:bodyPr>
          <a:lstStyle/>
          <a:p>
            <a:pPr>
              <a:buFont typeface="Wingdings" pitchFamily="2" charset="2"/>
              <a:buChar char="§"/>
            </a:pPr>
            <a:r>
              <a:rPr lang="en-US" sz="1100" b="1" dirty="0">
                <a:solidFill>
                  <a:schemeClr val="tx1">
                    <a:lumMod val="85000"/>
                    <a:lumOff val="15000"/>
                  </a:schemeClr>
                </a:solidFill>
                <a:latin typeface="Century Gothic" pitchFamily="34" charset="0"/>
              </a:rPr>
              <a:t> Teach Back / Exit Ticket: </a:t>
            </a:r>
            <a:r>
              <a:rPr lang="en-US" sz="1100" i="1" dirty="0">
                <a:solidFill>
                  <a:schemeClr val="tx1">
                    <a:lumMod val="85000"/>
                    <a:lumOff val="15000"/>
                  </a:schemeClr>
                </a:solidFill>
                <a:latin typeface="Century Gothic" pitchFamily="34" charset="0"/>
              </a:rPr>
              <a:t> </a:t>
            </a:r>
            <a:r>
              <a:rPr lang="en-US" sz="1100" dirty="0">
                <a:solidFill>
                  <a:schemeClr val="tx1">
                    <a:lumMod val="85000"/>
                    <a:lumOff val="15000"/>
                  </a:schemeClr>
                </a:solidFill>
                <a:latin typeface="Century Gothic" pitchFamily="34" charset="0"/>
              </a:rPr>
              <a:t>The assessment for this class will be an exit ticket that summarizes the challenge as a whole. Feel free to edit the exit ticket based on changes in the annual topic for the Challenge. </a:t>
            </a:r>
            <a:endParaRPr lang="en-US" sz="1100" b="1" dirty="0">
              <a:solidFill>
                <a:schemeClr val="tx1">
                  <a:lumMod val="85000"/>
                  <a:lumOff val="15000"/>
                </a:schemeClr>
              </a:solidFill>
              <a:latin typeface="Century Gothic" pitchFamily="34" charset="0"/>
            </a:endParaRPr>
          </a:p>
          <a:p>
            <a:endParaRPr lang="en-US" sz="1100" b="1" dirty="0">
              <a:solidFill>
                <a:schemeClr val="tx1">
                  <a:lumMod val="85000"/>
                  <a:lumOff val="15000"/>
                </a:schemeClr>
              </a:solidFill>
              <a:latin typeface="Century Gothic" pitchFamily="34" charset="0"/>
            </a:endParaRPr>
          </a:p>
          <a:p>
            <a:pPr>
              <a:buFont typeface="Wingdings" pitchFamily="2" charset="2"/>
              <a:buChar char="§"/>
            </a:pPr>
            <a:r>
              <a:rPr lang="en-US" sz="1100" b="1" dirty="0">
                <a:solidFill>
                  <a:schemeClr val="tx1">
                    <a:lumMod val="85000"/>
                    <a:lumOff val="15000"/>
                  </a:schemeClr>
                </a:solidFill>
                <a:latin typeface="Century Gothic" pitchFamily="34" charset="0"/>
              </a:rPr>
              <a:t> Key Questions:</a:t>
            </a:r>
            <a:r>
              <a:rPr lang="en-US" sz="1100" i="1" dirty="0">
                <a:solidFill>
                  <a:schemeClr val="tx1">
                    <a:lumMod val="85000"/>
                    <a:lumOff val="15000"/>
                  </a:schemeClr>
                </a:solidFill>
                <a:latin typeface="Century Gothic" pitchFamily="34" charset="0"/>
              </a:rPr>
              <a:t>  </a:t>
            </a:r>
            <a:r>
              <a:rPr lang="en-US" sz="1100" dirty="0">
                <a:solidFill>
                  <a:schemeClr val="tx1">
                    <a:lumMod val="85000"/>
                    <a:lumOff val="15000"/>
                  </a:schemeClr>
                </a:solidFill>
                <a:latin typeface="Century Gothic" pitchFamily="34" charset="0"/>
              </a:rPr>
              <a:t>What was the most difficult part of the Tech Challenge?</a:t>
            </a:r>
          </a:p>
          <a:p>
            <a:pPr>
              <a:buFont typeface="Wingdings" pitchFamily="2" charset="2"/>
              <a:buChar char="§"/>
            </a:pPr>
            <a:endParaRPr lang="en-US" sz="1100" b="1" dirty="0">
              <a:solidFill>
                <a:schemeClr val="tx1">
                  <a:lumMod val="85000"/>
                  <a:lumOff val="15000"/>
                </a:schemeClr>
              </a:solidFill>
              <a:latin typeface="Century Gothic" pitchFamily="34" charset="0"/>
            </a:endParaRPr>
          </a:p>
          <a:p>
            <a:pPr>
              <a:buFont typeface="Wingdings" pitchFamily="2" charset="2"/>
              <a:buChar char="§"/>
            </a:pPr>
            <a:r>
              <a:rPr lang="en-US" sz="1100" b="1" dirty="0">
                <a:solidFill>
                  <a:schemeClr val="tx1">
                    <a:lumMod val="85000"/>
                    <a:lumOff val="15000"/>
                  </a:schemeClr>
                </a:solidFill>
                <a:latin typeface="Century Gothic" pitchFamily="34" charset="0"/>
              </a:rPr>
              <a:t> Demonstration of Mastery: </a:t>
            </a:r>
            <a:r>
              <a:rPr lang="en-US" sz="1100" dirty="0">
                <a:solidFill>
                  <a:schemeClr val="tx1">
                    <a:lumMod val="85000"/>
                    <a:lumOff val="15000"/>
                  </a:schemeClr>
                </a:solidFill>
                <a:latin typeface="Century Gothic" pitchFamily="34" charset="0"/>
              </a:rPr>
              <a:t>Sample question:</a:t>
            </a:r>
            <a:r>
              <a:rPr lang="en-US" sz="1100" i="1" dirty="0">
                <a:solidFill>
                  <a:schemeClr val="tx1">
                    <a:lumMod val="85000"/>
                    <a:lumOff val="15000"/>
                  </a:schemeClr>
                </a:solidFill>
                <a:latin typeface="Century Gothic" pitchFamily="34" charset="0"/>
              </a:rPr>
              <a:t> </a:t>
            </a:r>
            <a:r>
              <a:rPr lang="en-US" sz="1100" dirty="0">
                <a:solidFill>
                  <a:schemeClr val="tx1">
                    <a:lumMod val="85000"/>
                    <a:lumOff val="15000"/>
                  </a:schemeClr>
                </a:solidFill>
                <a:latin typeface="Century Gothic" pitchFamily="34" charset="0"/>
              </a:rPr>
              <a:t>“What is an example of how your team worked well together throughout the challenge?”</a:t>
            </a:r>
          </a:p>
          <a:p>
            <a:pPr lvl="1">
              <a:buFont typeface="Wingdings" pitchFamily="2" charset="2"/>
              <a:buChar char="§"/>
            </a:pPr>
            <a:r>
              <a:rPr lang="en-US" sz="1100" dirty="0">
                <a:solidFill>
                  <a:schemeClr val="tx1">
                    <a:lumMod val="85000"/>
                    <a:lumOff val="15000"/>
                  </a:schemeClr>
                </a:solidFill>
                <a:latin typeface="Century Gothic" pitchFamily="34" charset="0"/>
              </a:rPr>
              <a:t>Sample Answer: Will vary, but hopefully demonstrate a sense of gained teamwork and reliance on one another. </a:t>
            </a:r>
          </a:p>
          <a:p>
            <a:endParaRPr lang="en-US" sz="1100" b="1" dirty="0">
              <a:solidFill>
                <a:schemeClr val="tx1">
                  <a:lumMod val="85000"/>
                  <a:lumOff val="15000"/>
                </a:schemeClr>
              </a:solidFill>
              <a:latin typeface="Century Gothic" pitchFamily="34" charset="0"/>
            </a:endParaRPr>
          </a:p>
        </p:txBody>
      </p:sp>
      <p:sp>
        <p:nvSpPr>
          <p:cNvPr id="43" name="TextBox 42"/>
          <p:cNvSpPr txBox="1"/>
          <p:nvPr/>
        </p:nvSpPr>
        <p:spPr>
          <a:xfrm>
            <a:off x="5267960" y="1844043"/>
            <a:ext cx="2331720" cy="1405000"/>
          </a:xfrm>
          <a:prstGeom prst="rect">
            <a:avLst/>
          </a:prstGeom>
          <a:noFill/>
        </p:spPr>
        <p:txBody>
          <a:bodyPr wrap="square" lIns="101870" tIns="50935" rIns="101870" bIns="50935" rtlCol="0">
            <a:spAutoFit/>
          </a:bodyPr>
          <a:lstStyle/>
          <a:p>
            <a:r>
              <a:rPr lang="en-US" sz="1200" dirty="0"/>
              <a:t>Students might have difficulty pretending to be like the adults in a campus WOW! showcase. Modeling a potential interaction for the group as a whole might help them understand how this will work. </a:t>
            </a:r>
            <a:endParaRPr lang="en-US" sz="1200" dirty="0"/>
          </a:p>
        </p:txBody>
      </p:sp>
      <p:sp>
        <p:nvSpPr>
          <p:cNvPr id="21" name="TextBox 20"/>
          <p:cNvSpPr txBox="1"/>
          <p:nvPr/>
        </p:nvSpPr>
        <p:spPr>
          <a:xfrm>
            <a:off x="172720" y="1508764"/>
            <a:ext cx="3969948" cy="541687"/>
          </a:xfrm>
          <a:prstGeom prst="rect">
            <a:avLst/>
          </a:prstGeom>
          <a:noFill/>
        </p:spPr>
        <p:txBody>
          <a:bodyPr wrap="square" lIns="101870" tIns="50935" rIns="101870" bIns="50935" rtlCol="0">
            <a:spAutoFit/>
          </a:bodyPr>
          <a:lstStyle/>
          <a:p>
            <a:r>
              <a:rPr lang="en-US" sz="1400" b="1" dirty="0">
                <a:solidFill>
                  <a:schemeClr val="tx1">
                    <a:lumMod val="85000"/>
                    <a:lumOff val="15000"/>
                  </a:schemeClr>
                </a:solidFill>
                <a:latin typeface="Century Gothic" pitchFamily="34" charset="0"/>
              </a:rPr>
              <a:t>Activity </a:t>
            </a:r>
            <a:r>
              <a:rPr lang="en-US" sz="1400" b="1" dirty="0">
                <a:solidFill>
                  <a:schemeClr val="tx1">
                    <a:lumMod val="85000"/>
                    <a:lumOff val="15000"/>
                  </a:schemeClr>
                </a:solidFill>
                <a:latin typeface="Century Gothic" pitchFamily="34" charset="0"/>
              </a:rPr>
              <a:t>3</a:t>
            </a:r>
            <a:r>
              <a:rPr lang="en-US" sz="1400" b="1" dirty="0">
                <a:solidFill>
                  <a:schemeClr val="tx1">
                    <a:lumMod val="85000"/>
                    <a:lumOff val="15000"/>
                  </a:schemeClr>
                </a:solidFill>
                <a:latin typeface="Century Gothic" pitchFamily="34" charset="0"/>
              </a:rPr>
              <a:t> WOW! Practice</a:t>
            </a:r>
            <a:endParaRPr lang="en-US" sz="1400" b="1" dirty="0">
              <a:solidFill>
                <a:schemeClr val="tx1">
                  <a:lumMod val="85000"/>
                  <a:lumOff val="15000"/>
                </a:schemeClr>
              </a:solidFill>
              <a:latin typeface="Century Gothic" pitchFamily="34" charset="0"/>
            </a:endParaRPr>
          </a:p>
          <a:p>
            <a:endParaRPr lang="en-US" sz="1400" b="1" dirty="0">
              <a:solidFill>
                <a:schemeClr val="tx1">
                  <a:lumMod val="85000"/>
                  <a:lumOff val="15000"/>
                </a:schemeClr>
              </a:solidFill>
              <a:latin typeface="Century Gothic" pitchFamily="34" charset="0"/>
            </a:endParaRPr>
          </a:p>
        </p:txBody>
      </p:sp>
      <p:sp>
        <p:nvSpPr>
          <p:cNvPr id="24" name="TextBox 23"/>
          <p:cNvSpPr txBox="1"/>
          <p:nvPr/>
        </p:nvSpPr>
        <p:spPr>
          <a:xfrm>
            <a:off x="4318002" y="1508762"/>
            <a:ext cx="1098956" cy="541687"/>
          </a:xfrm>
          <a:prstGeom prst="rect">
            <a:avLst/>
          </a:prstGeom>
          <a:noFill/>
        </p:spPr>
        <p:txBody>
          <a:bodyPr wrap="square" lIns="101870" tIns="50935" rIns="101870" bIns="50935" rtlCol="0">
            <a:spAutoFit/>
          </a:bodyPr>
          <a:lstStyle/>
          <a:p>
            <a:r>
              <a:rPr lang="en-US" sz="1400" b="1" dirty="0">
                <a:solidFill>
                  <a:schemeClr val="tx1">
                    <a:lumMod val="85000"/>
                    <a:lumOff val="15000"/>
                  </a:schemeClr>
                </a:solidFill>
                <a:latin typeface="Century Gothic" pitchFamily="34" charset="0"/>
              </a:rPr>
              <a:t>15    Minutes</a:t>
            </a:r>
            <a:endParaRPr lang="en-US" sz="1400" b="1" dirty="0">
              <a:solidFill>
                <a:schemeClr val="tx1">
                  <a:lumMod val="85000"/>
                  <a:lumOff val="15000"/>
                </a:schemeClr>
              </a:solidFill>
              <a:latin typeface="Century Gothic" pitchFamily="34" charset="0"/>
            </a:endParaRPr>
          </a:p>
        </p:txBody>
      </p:sp>
      <p:cxnSp>
        <p:nvCxnSpPr>
          <p:cNvPr id="25" name="Straight Connector 24"/>
          <p:cNvCxnSpPr/>
          <p:nvPr/>
        </p:nvCxnSpPr>
        <p:spPr>
          <a:xfrm>
            <a:off x="259081" y="1760220"/>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31799" y="2095500"/>
            <a:ext cx="4577080" cy="1963614"/>
          </a:xfrm>
          <a:prstGeom prst="rect">
            <a:avLst/>
          </a:prstGeom>
          <a:noFill/>
        </p:spPr>
        <p:txBody>
          <a:bodyPr wrap="square" lIns="101870" tIns="50935" rIns="101870" bIns="50935"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Have the teams set their posters up around the room, in the same manner they might be during the campus WOW! showcase</a:t>
            </a:r>
          </a:p>
          <a:p>
            <a:pPr>
              <a:buFont typeface="Wingdings" pitchFamily="2" charset="2"/>
              <a:buChar char="§"/>
            </a:pPr>
            <a:r>
              <a:rPr lang="en-US" sz="1100" dirty="0">
                <a:solidFill>
                  <a:schemeClr val="tx1">
                    <a:lumMod val="85000"/>
                    <a:lumOff val="15000"/>
                  </a:schemeClr>
                </a:solidFill>
                <a:latin typeface="Century Gothic" pitchFamily="34" charset="0"/>
              </a:rPr>
              <a:t>Have the students then wander about the room much like the parents and community might during the showcase. </a:t>
            </a:r>
          </a:p>
          <a:p>
            <a:pPr>
              <a:buFont typeface="Wingdings" pitchFamily="2" charset="2"/>
              <a:buChar char="§"/>
            </a:pPr>
            <a:r>
              <a:rPr lang="en-US" sz="1100" dirty="0">
                <a:solidFill>
                  <a:schemeClr val="tx1">
                    <a:lumMod val="85000"/>
                    <a:lumOff val="15000"/>
                  </a:schemeClr>
                </a:solidFill>
                <a:latin typeface="Century Gothic" pitchFamily="34" charset="0"/>
              </a:rPr>
              <a:t>Make sure each student has an opportunity to “man the booth” and talk about the poster and their teams’ experience in the challenge. </a:t>
            </a:r>
          </a:p>
          <a:p>
            <a:pPr>
              <a:buFont typeface="Wingdings" pitchFamily="2" charset="2"/>
              <a:buChar char="§"/>
            </a:pPr>
            <a:r>
              <a:rPr lang="en-US" sz="1100" dirty="0">
                <a:solidFill>
                  <a:schemeClr val="tx1">
                    <a:lumMod val="85000"/>
                    <a:lumOff val="15000"/>
                  </a:schemeClr>
                </a:solidFill>
                <a:latin typeface="Century Gothic" pitchFamily="34" charset="0"/>
              </a:rPr>
              <a:t>After ~15 minutes of practice conversations, have the students store their posters in a safe location and gather back in their seats.  </a:t>
            </a:r>
            <a:endParaRPr lang="en-US" sz="1100" dirty="0">
              <a:solidFill>
                <a:schemeClr val="tx1">
                  <a:lumMod val="85000"/>
                  <a:lumOff val="15000"/>
                </a:schemeClr>
              </a:solidFill>
              <a:latin typeface="Century Gothic" pitchFamily="34" charset="0"/>
            </a:endParaRPr>
          </a:p>
        </p:txBody>
      </p:sp>
    </p:spTree>
    <p:extLst>
      <p:ext uri="{BB962C8B-B14F-4D97-AF65-F5344CB8AC3E}">
        <p14:creationId xmlns:p14="http://schemas.microsoft.com/office/powerpoint/2010/main" val="18679686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1910"/>
            <a:ext cx="4663440" cy="1210873"/>
          </a:xfrm>
          <a:prstGeom prst="rect">
            <a:avLst/>
          </a:prstGeom>
          <a:noFill/>
        </p:spPr>
        <p:txBody>
          <a:bodyPr wrap="square" lIns="101870" tIns="50935" rIns="101870" bIns="50935" rtlCol="0">
            <a:spAutoFit/>
          </a:bodyPr>
          <a:lstStyle/>
          <a:p>
            <a:r>
              <a:rPr lang="en-US" sz="1800" dirty="0">
                <a:latin typeface="Century Gothic"/>
                <a:cs typeface="Century Gothic"/>
              </a:rPr>
              <a:t>Tech Challenge Apprenticeship</a:t>
            </a:r>
          </a:p>
          <a:p>
            <a:r>
              <a:rPr lang="en-US" sz="1800" dirty="0">
                <a:latin typeface="Century Gothic"/>
                <a:cs typeface="Century Gothic"/>
              </a:rPr>
              <a:t>Lesson 8 – Challenge Prep</a:t>
            </a:r>
          </a:p>
          <a:p>
            <a:r>
              <a:rPr lang="en-US" sz="1800" dirty="0">
                <a:latin typeface="Century Gothic"/>
                <a:cs typeface="Century Gothic"/>
              </a:rPr>
              <a:t>Exit Ticket</a:t>
            </a:r>
          </a:p>
          <a:p>
            <a:r>
              <a:rPr lang="en-US" sz="1800" dirty="0">
                <a:latin typeface="Century Gothic"/>
                <a:cs typeface="Century Gothic"/>
              </a:rPr>
              <a:t>Name:</a:t>
            </a:r>
          </a:p>
        </p:txBody>
      </p:sp>
      <p:pic>
        <p:nvPicPr>
          <p:cNvPr id="6" name="Picture 5" descr="CitizenSchools.BW.jpg"/>
          <p:cNvPicPr>
            <a:picLocks noChangeAspect="1"/>
          </p:cNvPicPr>
          <p:nvPr/>
        </p:nvPicPr>
        <p:blipFill>
          <a:blip r:embed="rId2" cstate="print"/>
          <a:stretch>
            <a:fillRect/>
          </a:stretch>
        </p:blipFill>
        <p:spPr>
          <a:xfrm>
            <a:off x="5481830" y="1"/>
            <a:ext cx="2290571" cy="634049"/>
          </a:xfrm>
          <a:prstGeom prst="rect">
            <a:avLst/>
          </a:prstGeom>
        </p:spPr>
      </p:pic>
      <p:sp>
        <p:nvSpPr>
          <p:cNvPr id="4" name="TextBox 3"/>
          <p:cNvSpPr txBox="1"/>
          <p:nvPr/>
        </p:nvSpPr>
        <p:spPr>
          <a:xfrm>
            <a:off x="86363" y="1424942"/>
            <a:ext cx="7117928" cy="3796184"/>
          </a:xfrm>
          <a:prstGeom prst="rect">
            <a:avLst/>
          </a:prstGeom>
          <a:noFill/>
        </p:spPr>
        <p:txBody>
          <a:bodyPr wrap="none" lIns="101870" tIns="50935" rIns="101870" bIns="50935" rtlCol="0">
            <a:spAutoFit/>
          </a:bodyPr>
          <a:lstStyle/>
          <a:p>
            <a:r>
              <a:rPr lang="en-US" dirty="0" smtClean="0">
                <a:latin typeface="Century Gothic"/>
                <a:cs typeface="Century Gothic"/>
              </a:rPr>
              <a:t>What was the most difficult part of the Tech Challenge?</a:t>
            </a:r>
          </a:p>
          <a:p>
            <a:endParaRPr lang="en-US" dirty="0">
              <a:latin typeface="Century Gothic"/>
              <a:cs typeface="Century Gothic"/>
            </a:endParaRPr>
          </a:p>
          <a:p>
            <a:endParaRPr lang="en-US" dirty="0" smtClean="0">
              <a:latin typeface="Century Gothic"/>
              <a:cs typeface="Century Gothic"/>
            </a:endParaRPr>
          </a:p>
          <a:p>
            <a:endParaRPr lang="en-US" dirty="0">
              <a:latin typeface="Century Gothic"/>
              <a:cs typeface="Century Gothic"/>
            </a:endParaRPr>
          </a:p>
          <a:p>
            <a:endParaRPr lang="en-US" dirty="0" smtClean="0">
              <a:latin typeface="Century Gothic"/>
              <a:cs typeface="Century Gothic"/>
            </a:endParaRPr>
          </a:p>
          <a:p>
            <a:endParaRPr lang="en-US" dirty="0">
              <a:latin typeface="Century Gothic"/>
              <a:cs typeface="Century Gothic"/>
            </a:endParaRPr>
          </a:p>
          <a:p>
            <a:endParaRPr lang="en-US" dirty="0" smtClean="0">
              <a:latin typeface="Century Gothic"/>
              <a:cs typeface="Century Gothic"/>
            </a:endParaRPr>
          </a:p>
          <a:p>
            <a:endParaRPr lang="en-US" dirty="0" smtClean="0">
              <a:latin typeface="Century Gothic"/>
              <a:cs typeface="Century Gothic"/>
            </a:endParaRPr>
          </a:p>
          <a:p>
            <a:endParaRPr lang="en-US" dirty="0">
              <a:latin typeface="Century Gothic"/>
              <a:cs typeface="Century Gothic"/>
            </a:endParaRPr>
          </a:p>
          <a:p>
            <a:endParaRPr lang="en-US" dirty="0" smtClean="0">
              <a:latin typeface="Century Gothic"/>
              <a:cs typeface="Century Gothic"/>
            </a:endParaRPr>
          </a:p>
          <a:p>
            <a:r>
              <a:rPr lang="en-US" dirty="0" smtClean="0">
                <a:latin typeface="Century Gothic"/>
                <a:cs typeface="Century Gothic"/>
              </a:rPr>
              <a:t>What is an example of how your team worked </a:t>
            </a:r>
            <a:r>
              <a:rPr lang="en-US" smtClean="0">
                <a:latin typeface="Century Gothic"/>
                <a:cs typeface="Century Gothic"/>
              </a:rPr>
              <a:t>well </a:t>
            </a:r>
          </a:p>
          <a:p>
            <a:r>
              <a:rPr lang="en-US" smtClean="0">
                <a:latin typeface="Century Gothic"/>
                <a:cs typeface="Century Gothic"/>
              </a:rPr>
              <a:t>together?</a:t>
            </a:r>
            <a:endParaRPr lang="en-US" dirty="0" smtClean="0">
              <a:latin typeface="Century Gothic"/>
              <a:cs typeface="Century Gothic"/>
            </a:endParaRPr>
          </a:p>
        </p:txBody>
      </p:sp>
    </p:spTree>
    <p:extLst>
      <p:ext uri="{BB962C8B-B14F-4D97-AF65-F5344CB8AC3E}">
        <p14:creationId xmlns:p14="http://schemas.microsoft.com/office/powerpoint/2010/main" val="62813660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Group 58"/>
          <p:cNvGrpSpPr/>
          <p:nvPr/>
        </p:nvGrpSpPr>
        <p:grpSpPr>
          <a:xfrm>
            <a:off x="-172719" y="4610099"/>
            <a:ext cx="4505901" cy="2377104"/>
            <a:chOff x="-14551" y="2373653"/>
            <a:chExt cx="2815272" cy="1550647"/>
          </a:xfrm>
        </p:grpSpPr>
        <p:sp>
          <p:nvSpPr>
            <p:cNvPr id="52" name="Rectangle 51"/>
            <p:cNvSpPr/>
            <p:nvPr/>
          </p:nvSpPr>
          <p:spPr>
            <a:xfrm>
              <a:off x="228600" y="2373653"/>
              <a:ext cx="2572121" cy="317492"/>
            </a:xfrm>
            <a:prstGeom prst="rect">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p:cNvSpPr/>
            <p:nvPr/>
          </p:nvSpPr>
          <p:spPr>
            <a:xfrm>
              <a:off x="228600" y="3606808"/>
              <a:ext cx="2572121" cy="31749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228600" y="2987683"/>
              <a:ext cx="2572121" cy="31749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238367" y="2433573"/>
              <a:ext cx="1809751" cy="200771"/>
            </a:xfrm>
            <a:prstGeom prst="rect">
              <a:avLst/>
            </a:prstGeom>
            <a:noFill/>
          </p:spPr>
          <p:txBody>
            <a:bodyPr wrap="square" rtlCol="0">
              <a:spAutoFit/>
            </a:bodyPr>
            <a:lstStyle/>
            <a:p>
              <a:r>
                <a:rPr lang="en-US" sz="1400" b="1" dirty="0">
                  <a:solidFill>
                    <a:schemeClr val="tx1">
                      <a:lumMod val="85000"/>
                      <a:lumOff val="15000"/>
                    </a:schemeClr>
                  </a:solidFill>
                  <a:latin typeface="Century Gothic" pitchFamily="34" charset="0"/>
                </a:rPr>
                <a:t>Lesson Agenda</a:t>
              </a:r>
              <a:endParaRPr lang="en-US" sz="1400" b="1" dirty="0">
                <a:solidFill>
                  <a:schemeClr val="tx1">
                    <a:lumMod val="85000"/>
                    <a:lumOff val="15000"/>
                  </a:schemeClr>
                </a:solidFill>
                <a:latin typeface="Century Gothic" pitchFamily="34" charset="0"/>
              </a:endParaRPr>
            </a:p>
          </p:txBody>
        </p:sp>
        <p:cxnSp>
          <p:nvCxnSpPr>
            <p:cNvPr id="69" name="Straight Connector 68"/>
            <p:cNvCxnSpPr/>
            <p:nvPr/>
          </p:nvCxnSpPr>
          <p:spPr>
            <a:xfrm flipH="1">
              <a:off x="632938" y="2673567"/>
              <a:ext cx="19388" cy="1231071"/>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8969" y="2761040"/>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5</a:t>
              </a:r>
              <a:r>
                <a:rPr lang="en-US" sz="1100" b="1" dirty="0">
                  <a:solidFill>
                    <a:schemeClr val="tx1">
                      <a:lumMod val="85000"/>
                      <a:lumOff val="15000"/>
                    </a:schemeClr>
                  </a:solidFill>
                  <a:latin typeface="Century Gothic" pitchFamily="34" charset="0"/>
                </a:rPr>
                <a:t> Min</a:t>
              </a:r>
              <a:endParaRPr lang="en-US" sz="1100" b="1" dirty="0">
                <a:solidFill>
                  <a:schemeClr val="tx1">
                    <a:lumMod val="85000"/>
                    <a:lumOff val="15000"/>
                  </a:schemeClr>
                </a:solidFill>
                <a:latin typeface="Century Gothic" pitchFamily="34" charset="0"/>
              </a:endParaRPr>
            </a:p>
          </p:txBody>
        </p:sp>
        <p:sp>
          <p:nvSpPr>
            <p:cNvPr id="71" name="TextBox 70"/>
            <p:cNvSpPr txBox="1"/>
            <p:nvPr/>
          </p:nvSpPr>
          <p:spPr>
            <a:xfrm>
              <a:off x="-8132" y="3072687"/>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5</a:t>
              </a:r>
              <a:r>
                <a:rPr lang="en-US" sz="1100" b="1" dirty="0">
                  <a:solidFill>
                    <a:schemeClr val="tx1">
                      <a:lumMod val="85000"/>
                      <a:lumOff val="15000"/>
                    </a:schemeClr>
                  </a:solidFill>
                  <a:latin typeface="Century Gothic" pitchFamily="34" charset="0"/>
                </a:rPr>
                <a:t> Min</a:t>
              </a:r>
              <a:endParaRPr lang="en-US" sz="1100" b="1" dirty="0">
                <a:solidFill>
                  <a:schemeClr val="tx1">
                    <a:lumMod val="85000"/>
                    <a:lumOff val="15000"/>
                  </a:schemeClr>
                </a:solidFill>
                <a:latin typeface="Century Gothic" pitchFamily="34" charset="0"/>
              </a:endParaRPr>
            </a:p>
          </p:txBody>
        </p:sp>
        <p:sp>
          <p:nvSpPr>
            <p:cNvPr id="72" name="TextBox 71"/>
            <p:cNvSpPr txBox="1"/>
            <p:nvPr/>
          </p:nvSpPr>
          <p:spPr>
            <a:xfrm>
              <a:off x="-8970" y="3383898"/>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70 Min</a:t>
              </a:r>
              <a:endParaRPr lang="en-US" sz="1100" b="1" dirty="0">
                <a:solidFill>
                  <a:schemeClr val="tx1">
                    <a:lumMod val="85000"/>
                    <a:lumOff val="15000"/>
                  </a:schemeClr>
                </a:solidFill>
                <a:latin typeface="Century Gothic" pitchFamily="34" charset="0"/>
              </a:endParaRPr>
            </a:p>
          </p:txBody>
        </p:sp>
        <p:sp>
          <p:nvSpPr>
            <p:cNvPr id="76" name="TextBox 75"/>
            <p:cNvSpPr txBox="1"/>
            <p:nvPr/>
          </p:nvSpPr>
          <p:spPr>
            <a:xfrm>
              <a:off x="-14551" y="3685924"/>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10 Min</a:t>
              </a:r>
              <a:endParaRPr lang="en-US" sz="1100" b="1" dirty="0">
                <a:solidFill>
                  <a:schemeClr val="tx1">
                    <a:lumMod val="85000"/>
                    <a:lumOff val="15000"/>
                  </a:schemeClr>
                </a:solidFill>
                <a:latin typeface="Century Gothic" pitchFamily="34" charset="0"/>
              </a:endParaRPr>
            </a:p>
          </p:txBody>
        </p:sp>
      </p:grpSp>
      <p:sp>
        <p:nvSpPr>
          <p:cNvPr id="50" name="Rectangle 49"/>
          <p:cNvSpPr/>
          <p:nvPr/>
        </p:nvSpPr>
        <p:spPr>
          <a:xfrm>
            <a:off x="943161" y="223844"/>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solidFill>
                <a:schemeClr val="bg1">
                  <a:lumMod val="50000"/>
                </a:schemeClr>
              </a:solidFill>
            </a:endParaRPr>
          </a:p>
        </p:txBody>
      </p:sp>
      <p:sp>
        <p:nvSpPr>
          <p:cNvPr id="4" name="TextBox 3"/>
          <p:cNvSpPr txBox="1"/>
          <p:nvPr/>
        </p:nvSpPr>
        <p:spPr>
          <a:xfrm>
            <a:off x="86362" y="838199"/>
            <a:ext cx="4909531" cy="575542"/>
          </a:xfrm>
          <a:prstGeom prst="rect">
            <a:avLst/>
          </a:prstGeom>
          <a:noFill/>
        </p:spPr>
        <p:txBody>
          <a:bodyPr wrap="square" lIns="101882" tIns="50941" rIns="101882" bIns="50941" rtlCol="0">
            <a:spAutoFit/>
          </a:bodyPr>
          <a:lstStyle/>
          <a:p>
            <a:r>
              <a:rPr lang="en-US" sz="3100" b="1" dirty="0">
                <a:solidFill>
                  <a:schemeClr val="tx1">
                    <a:lumMod val="85000"/>
                    <a:lumOff val="15000"/>
                  </a:schemeClr>
                </a:solidFill>
                <a:latin typeface="Century Gothic" pitchFamily="34" charset="0"/>
              </a:rPr>
              <a:t>Campus Competition</a:t>
            </a:r>
            <a:endParaRPr lang="en-US" sz="3100" b="1" dirty="0">
              <a:solidFill>
                <a:schemeClr val="tx1">
                  <a:lumMod val="85000"/>
                  <a:lumOff val="15000"/>
                </a:schemeClr>
              </a:solidFill>
              <a:latin typeface="Century Gothic" pitchFamily="34" charset="0"/>
            </a:endParaRPr>
          </a:p>
        </p:txBody>
      </p:sp>
      <p:sp>
        <p:nvSpPr>
          <p:cNvPr id="6" name="TextBox 5"/>
          <p:cNvSpPr txBox="1"/>
          <p:nvPr/>
        </p:nvSpPr>
        <p:spPr>
          <a:xfrm>
            <a:off x="930894" y="305785"/>
            <a:ext cx="3743848" cy="595319"/>
          </a:xfrm>
          <a:prstGeom prst="rect">
            <a:avLst/>
          </a:prstGeom>
          <a:noFill/>
        </p:spPr>
        <p:txBody>
          <a:bodyPr wrap="square" lIns="101882" tIns="50941" rIns="101882" bIns="50941"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10 </a:t>
            </a:r>
            <a:r>
              <a:rPr lang="en-US" sz="1300" dirty="0">
                <a:solidFill>
                  <a:schemeClr val="tx1">
                    <a:lumMod val="85000"/>
                    <a:lumOff val="15000"/>
                  </a:schemeClr>
                </a:solidFill>
                <a:latin typeface="Century Gothic" pitchFamily="34" charset="0"/>
              </a:rPr>
              <a:t>– page 1</a:t>
            </a:r>
            <a:endParaRPr lang="en-US" sz="1300" b="1" dirty="0">
              <a:solidFill>
                <a:schemeClr val="tx1">
                  <a:lumMod val="85000"/>
                  <a:lumOff val="15000"/>
                </a:schemeClr>
              </a:solidFill>
              <a:latin typeface="Century Gothic" pitchFamily="34" charset="0"/>
            </a:endParaRPr>
          </a:p>
        </p:txBody>
      </p:sp>
      <p:sp>
        <p:nvSpPr>
          <p:cNvPr id="7" name="TextBox 6"/>
          <p:cNvSpPr txBox="1"/>
          <p:nvPr/>
        </p:nvSpPr>
        <p:spPr>
          <a:xfrm>
            <a:off x="172720" y="1508761"/>
            <a:ext cx="4903096" cy="1286506"/>
          </a:xfrm>
          <a:prstGeom prst="rect">
            <a:avLst/>
          </a:prstGeom>
          <a:noFill/>
        </p:spPr>
        <p:txBody>
          <a:bodyPr wrap="square" lIns="101882" tIns="50941" rIns="101882" bIns="50941" rtlCol="0">
            <a:spAutoFit/>
          </a:bodyPr>
          <a:lstStyle/>
          <a:p>
            <a:r>
              <a:rPr lang="en-US" sz="1100" dirty="0">
                <a:solidFill>
                  <a:schemeClr val="tx1">
                    <a:lumMod val="85000"/>
                    <a:lumOff val="15000"/>
                  </a:schemeClr>
                </a:solidFill>
                <a:latin typeface="Century Gothic" pitchFamily="34" charset="0"/>
              </a:rPr>
              <a:t>This is the final session of the unit, to celebrate the successful completion of everything we’ll give everyone another chance to test their devices. If other classrooms on campus participated in the Tech Challenge, arrange with the other TF’s to hold a campus-wide competition. If you are the only class, run it with the teams in your class. For assistance, ask a first shift teacher, your “floater,” DCD, a State Office Staff Member or other guest.  </a:t>
            </a:r>
          </a:p>
        </p:txBody>
      </p:sp>
      <p:sp>
        <p:nvSpPr>
          <p:cNvPr id="45" name="TextBox 44"/>
          <p:cNvSpPr txBox="1"/>
          <p:nvPr/>
        </p:nvSpPr>
        <p:spPr>
          <a:xfrm>
            <a:off x="5313888" y="7381967"/>
            <a:ext cx="2350213" cy="1475047"/>
          </a:xfrm>
          <a:prstGeom prst="rect">
            <a:avLst/>
          </a:prstGeom>
          <a:noFill/>
        </p:spPr>
        <p:txBody>
          <a:bodyPr wrap="square" lIns="101882" tIns="50941" rIns="101882" bIns="50941" rtlCol="0">
            <a:spAutoFit/>
          </a:bodyPr>
          <a:lstStyle/>
          <a:p>
            <a:pPr marL="254706" indent="-254706">
              <a:lnSpc>
                <a:spcPct val="150000"/>
              </a:lnSpc>
              <a:buAutoNum type="arabicPeriod"/>
            </a:pPr>
            <a:r>
              <a:rPr lang="en-US" sz="1000" dirty="0">
                <a:solidFill>
                  <a:schemeClr val="tx1">
                    <a:lumMod val="85000"/>
                    <a:lumOff val="15000"/>
                  </a:schemeClr>
                </a:solidFill>
                <a:latin typeface="Century Gothic" pitchFamily="34" charset="0"/>
              </a:rPr>
              <a:t>Each team’s devices</a:t>
            </a:r>
          </a:p>
          <a:p>
            <a:pPr marL="254706" indent="-254706">
              <a:lnSpc>
                <a:spcPct val="150000"/>
              </a:lnSpc>
              <a:buAutoNum type="arabicPeriod"/>
            </a:pPr>
            <a:r>
              <a:rPr lang="en-US" sz="1000" dirty="0">
                <a:solidFill>
                  <a:schemeClr val="tx1">
                    <a:lumMod val="85000"/>
                    <a:lumOff val="15000"/>
                  </a:schemeClr>
                </a:solidFill>
                <a:latin typeface="Century Gothic" pitchFamily="34" charset="0"/>
              </a:rPr>
              <a:t>Any materials required for setting up a simulated challenge rig and items needed for judging (stopwatches, rulers, etc.)</a:t>
            </a:r>
          </a:p>
        </p:txBody>
      </p:sp>
      <p:sp>
        <p:nvSpPr>
          <p:cNvPr id="75" name="TextBox 74"/>
          <p:cNvSpPr txBox="1"/>
          <p:nvPr/>
        </p:nvSpPr>
        <p:spPr>
          <a:xfrm>
            <a:off x="259081" y="3017520"/>
            <a:ext cx="2896545" cy="321627"/>
          </a:xfrm>
          <a:prstGeom prst="rect">
            <a:avLst/>
          </a:prstGeom>
          <a:noFill/>
        </p:spPr>
        <p:txBody>
          <a:bodyPr wrap="square" lIns="101882" tIns="50941" rIns="101882" bIns="50941" rtlCol="0">
            <a:spAutoFit/>
          </a:bodyPr>
          <a:lstStyle/>
          <a:p>
            <a:r>
              <a:rPr lang="en-US" sz="1400" b="1" dirty="0">
                <a:solidFill>
                  <a:schemeClr val="tx1">
                    <a:lumMod val="85000"/>
                    <a:lumOff val="15000"/>
                  </a:schemeClr>
                </a:solidFill>
                <a:latin typeface="Century Gothic" pitchFamily="34" charset="0"/>
              </a:rPr>
              <a:t>Lesson Objective</a:t>
            </a:r>
            <a:endParaRPr lang="en-US" sz="1400" b="1" dirty="0">
              <a:solidFill>
                <a:schemeClr val="tx1">
                  <a:lumMod val="85000"/>
                  <a:lumOff val="15000"/>
                </a:schemeClr>
              </a:solidFill>
              <a:latin typeface="Century Gothic" pitchFamily="34" charset="0"/>
            </a:endParaRPr>
          </a:p>
        </p:txBody>
      </p:sp>
      <p:sp>
        <p:nvSpPr>
          <p:cNvPr id="83" name="TextBox 82"/>
          <p:cNvSpPr txBox="1"/>
          <p:nvPr/>
        </p:nvSpPr>
        <p:spPr>
          <a:xfrm>
            <a:off x="259078" y="3268983"/>
            <a:ext cx="4873759" cy="1333983"/>
          </a:xfrm>
          <a:prstGeom prst="rect">
            <a:avLst/>
          </a:prstGeom>
          <a:noFill/>
        </p:spPr>
        <p:txBody>
          <a:bodyPr wrap="square" lIns="101882" tIns="50941" rIns="101882" bIns="50941" rtlCol="0">
            <a:spAutoFit/>
          </a:bodyPr>
          <a:lstStyle/>
          <a:p>
            <a:pPr>
              <a:buFont typeface="Wingdings" pitchFamily="2" charset="2"/>
              <a:buChar char="§"/>
            </a:pPr>
            <a:r>
              <a:rPr lang="en-US" sz="1600" dirty="0">
                <a:solidFill>
                  <a:schemeClr val="tx1">
                    <a:lumMod val="85000"/>
                    <a:lumOff val="15000"/>
                  </a:schemeClr>
                </a:solidFill>
                <a:latin typeface="Century Gothic" pitchFamily="34" charset="0"/>
              </a:rPr>
              <a:t> Exercise flexibility and willingness to be helpful in making necessary compromises to accomplish a common goal </a:t>
            </a:r>
            <a:endParaRPr lang="en-US" sz="1600" dirty="0">
              <a:solidFill>
                <a:schemeClr val="tx1">
                  <a:lumMod val="85000"/>
                  <a:lumOff val="15000"/>
                </a:schemeClr>
              </a:solidFill>
              <a:latin typeface="Century Gothic" pitchFamily="34" charset="0"/>
            </a:endParaRPr>
          </a:p>
          <a:p>
            <a:pPr>
              <a:buFont typeface="Wingdings" pitchFamily="2" charset="2"/>
              <a:buChar char="§"/>
            </a:pPr>
            <a:r>
              <a:rPr lang="en-US" sz="1600" dirty="0">
                <a:solidFill>
                  <a:schemeClr val="tx1">
                    <a:lumMod val="85000"/>
                    <a:lumOff val="15000"/>
                  </a:schemeClr>
                </a:solidFill>
                <a:latin typeface="Century Gothic" pitchFamily="34" charset="0"/>
              </a:rPr>
              <a:t>Improve a product or process by gathering data and feedback on possible options</a:t>
            </a:r>
          </a:p>
        </p:txBody>
      </p:sp>
      <p:sp>
        <p:nvSpPr>
          <p:cNvPr id="84" name="TextBox 83"/>
          <p:cNvSpPr txBox="1"/>
          <p:nvPr/>
        </p:nvSpPr>
        <p:spPr>
          <a:xfrm>
            <a:off x="172721" y="7459980"/>
            <a:ext cx="2896545" cy="321627"/>
          </a:xfrm>
          <a:prstGeom prst="rect">
            <a:avLst/>
          </a:prstGeom>
          <a:noFill/>
        </p:spPr>
        <p:txBody>
          <a:bodyPr wrap="square" lIns="101882" tIns="50941" rIns="101882" bIns="50941" rtlCol="0">
            <a:spAutoFit/>
          </a:bodyPr>
          <a:lstStyle/>
          <a:p>
            <a:r>
              <a:rPr lang="en-US" sz="1400" b="1" dirty="0">
                <a:solidFill>
                  <a:schemeClr val="tx1">
                    <a:lumMod val="85000"/>
                    <a:lumOff val="15000"/>
                  </a:schemeClr>
                </a:solidFill>
                <a:latin typeface="Century Gothic" pitchFamily="34" charset="0"/>
              </a:rPr>
              <a:t>Lesson Preparation</a:t>
            </a:r>
            <a:endParaRPr lang="en-US" sz="1400" b="1" dirty="0">
              <a:solidFill>
                <a:schemeClr val="tx1">
                  <a:lumMod val="85000"/>
                  <a:lumOff val="15000"/>
                </a:schemeClr>
              </a:solidFill>
              <a:latin typeface="Century Gothic" pitchFamily="34" charset="0"/>
            </a:endParaRPr>
          </a:p>
        </p:txBody>
      </p:sp>
      <p:sp>
        <p:nvSpPr>
          <p:cNvPr id="44" name="TextBox 43"/>
          <p:cNvSpPr txBox="1"/>
          <p:nvPr/>
        </p:nvSpPr>
        <p:spPr>
          <a:xfrm>
            <a:off x="259080" y="7795260"/>
            <a:ext cx="5295690" cy="1949536"/>
          </a:xfrm>
          <a:prstGeom prst="rect">
            <a:avLst/>
          </a:prstGeom>
          <a:noFill/>
        </p:spPr>
        <p:txBody>
          <a:bodyPr wrap="square" lIns="101882" tIns="50941" rIns="101882" bIns="50941" rtlCol="0">
            <a:spAutoFit/>
          </a:bodyPr>
          <a:lstStyle/>
          <a:p>
            <a:pPr>
              <a:buFont typeface="Wingdings" pitchFamily="2" charset="2"/>
              <a:buChar char="§"/>
            </a:pPr>
            <a:r>
              <a:rPr lang="en-US" sz="1000" b="1" dirty="0">
                <a:solidFill>
                  <a:schemeClr val="tx1">
                    <a:lumMod val="85000"/>
                    <a:lumOff val="15000"/>
                  </a:schemeClr>
                </a:solidFill>
                <a:latin typeface="Century Gothic" pitchFamily="34" charset="0"/>
              </a:rPr>
              <a:t> Space: Clear the space, ensure tables are arranged so students can sit in their challenge teams. If you are running the challenge in your room, set it up such that you can have a simulated rig. If you are running the challenge in a different space, set that up before the lesson</a:t>
            </a:r>
          </a:p>
          <a:p>
            <a:pPr>
              <a:buFont typeface="Wingdings" pitchFamily="2" charset="2"/>
              <a:buChar char="§"/>
            </a:pPr>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Group: The students will need to be with their groups for this lesson. </a:t>
            </a:r>
          </a:p>
          <a:p>
            <a:pPr>
              <a:buFont typeface="Wingdings" pitchFamily="2" charset="2"/>
              <a:buChar char="§"/>
            </a:pPr>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Resources: Students will need their devices. Before class, you will have to build a simulated challenge rig within your room or in the larger space for all of the students. The rig does not have to be the same visually, simply have similar geometries or functions as the rig provided by the Tech Museum. A small prize for the winners (candy or similar) would be nice, but is not required. </a:t>
            </a:r>
          </a:p>
        </p:txBody>
      </p:sp>
      <p:sp>
        <p:nvSpPr>
          <p:cNvPr id="34" name="TextBox 33"/>
          <p:cNvSpPr txBox="1"/>
          <p:nvPr/>
        </p:nvSpPr>
        <p:spPr>
          <a:xfrm>
            <a:off x="1036320" y="5196841"/>
            <a:ext cx="3105442" cy="270843"/>
          </a:xfrm>
          <a:prstGeom prst="rect">
            <a:avLst/>
          </a:prstGeom>
          <a:noFill/>
        </p:spPr>
        <p:txBody>
          <a:bodyPr wrap="square" lIns="101882" tIns="50941" rIns="101882" bIns="50941" rtlCol="0">
            <a:spAutoFit/>
          </a:bodyPr>
          <a:lstStyle/>
          <a:p>
            <a:r>
              <a:rPr lang="en-US" sz="1100" b="1" dirty="0">
                <a:solidFill>
                  <a:schemeClr val="tx1">
                    <a:lumMod val="85000"/>
                    <a:lumOff val="15000"/>
                  </a:schemeClr>
                </a:solidFill>
                <a:latin typeface="Century Gothic" pitchFamily="34" charset="0"/>
              </a:rPr>
              <a:t>Hook: </a:t>
            </a:r>
            <a:r>
              <a:rPr lang="en-US" sz="1100" dirty="0"/>
              <a:t>Gather teams, prepare for competition</a:t>
            </a:r>
            <a:endParaRPr lang="en-US" sz="1100" dirty="0"/>
          </a:p>
        </p:txBody>
      </p:sp>
      <p:sp>
        <p:nvSpPr>
          <p:cNvPr id="35" name="TextBox 34"/>
          <p:cNvSpPr txBox="1"/>
          <p:nvPr/>
        </p:nvSpPr>
        <p:spPr>
          <a:xfrm>
            <a:off x="1036320" y="5699761"/>
            <a:ext cx="2763520" cy="270843"/>
          </a:xfrm>
          <a:prstGeom prst="rect">
            <a:avLst/>
          </a:prstGeom>
          <a:noFill/>
        </p:spPr>
        <p:txBody>
          <a:bodyPr wrap="square" lIns="101882" tIns="50941" rIns="101882" bIns="50941" rtlCol="0">
            <a:spAutoFit/>
          </a:bodyPr>
          <a:lstStyle/>
          <a:p>
            <a:r>
              <a:rPr lang="en-US" sz="1100" b="1" dirty="0">
                <a:latin typeface="Century Gothic"/>
                <a:cs typeface="Century Gothic"/>
              </a:rPr>
              <a:t>Mini-Lesson</a:t>
            </a:r>
            <a:r>
              <a:rPr lang="en-US" sz="1100" b="1" dirty="0">
                <a:latin typeface="Century Gothic"/>
                <a:cs typeface="Century Gothic"/>
              </a:rPr>
              <a:t>: </a:t>
            </a:r>
            <a:r>
              <a:rPr lang="en-US" sz="1100" dirty="0">
                <a:cs typeface="Century Gothic"/>
              </a:rPr>
              <a:t>Review rules</a:t>
            </a:r>
          </a:p>
        </p:txBody>
      </p:sp>
      <p:sp>
        <p:nvSpPr>
          <p:cNvPr id="47" name="TextBox 46"/>
          <p:cNvSpPr txBox="1"/>
          <p:nvPr/>
        </p:nvSpPr>
        <p:spPr>
          <a:xfrm>
            <a:off x="1036320" y="6621781"/>
            <a:ext cx="2849880" cy="270843"/>
          </a:xfrm>
          <a:prstGeom prst="rect">
            <a:avLst/>
          </a:prstGeom>
          <a:noFill/>
        </p:spPr>
        <p:txBody>
          <a:bodyPr wrap="square" lIns="101882" tIns="50941" rIns="101882" bIns="50941" rtlCol="0">
            <a:spAutoFit/>
          </a:bodyPr>
          <a:lstStyle/>
          <a:p>
            <a:r>
              <a:rPr lang="en-US" sz="1100" b="1" dirty="0">
                <a:solidFill>
                  <a:schemeClr val="tx1">
                    <a:lumMod val="85000"/>
                    <a:lumOff val="15000"/>
                  </a:schemeClr>
                </a:solidFill>
                <a:latin typeface="Century Gothic" pitchFamily="34" charset="0"/>
              </a:rPr>
              <a:t>Assessment: </a:t>
            </a:r>
            <a:r>
              <a:rPr lang="en-US" sz="1100" dirty="0">
                <a:solidFill>
                  <a:schemeClr val="tx1">
                    <a:lumMod val="85000"/>
                    <a:lumOff val="15000"/>
                  </a:schemeClr>
                </a:solidFill>
              </a:rPr>
              <a:t>Clean up/</a:t>
            </a:r>
            <a:r>
              <a:rPr lang="en-US" sz="1100" dirty="0">
                <a:solidFill>
                  <a:schemeClr val="tx1">
                    <a:lumMod val="85000"/>
                    <a:lumOff val="15000"/>
                  </a:schemeClr>
                </a:solidFill>
              </a:rPr>
              <a:t>Award Ceremony</a:t>
            </a:r>
            <a:endParaRPr lang="en-US" sz="1100" dirty="0">
              <a:solidFill>
                <a:schemeClr val="tx1">
                  <a:lumMod val="85000"/>
                  <a:lumOff val="15000"/>
                </a:schemeClr>
              </a:solidFill>
            </a:endParaRPr>
          </a:p>
        </p:txBody>
      </p:sp>
      <p:cxnSp>
        <p:nvCxnSpPr>
          <p:cNvPr id="53" name="Straight Connector 52"/>
          <p:cNvCxnSpPr/>
          <p:nvPr/>
        </p:nvCxnSpPr>
        <p:spPr>
          <a:xfrm>
            <a:off x="5257803" y="1500960"/>
            <a:ext cx="2267466" cy="0"/>
          </a:xfrm>
          <a:prstGeom prst="line">
            <a:avLst/>
          </a:prstGeom>
          <a:ln w="3175">
            <a:solidFill>
              <a:schemeClr val="bg1">
                <a:lumMod val="65000"/>
                <a:alpha val="80000"/>
              </a:schemeClr>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5248615" y="1219942"/>
            <a:ext cx="1809751" cy="321627"/>
          </a:xfrm>
          <a:prstGeom prst="rect">
            <a:avLst/>
          </a:prstGeom>
          <a:noFill/>
        </p:spPr>
        <p:txBody>
          <a:bodyPr wrap="square" lIns="101882" tIns="50941" rIns="101882" bIns="50941" rtlCol="0">
            <a:spAutoFit/>
          </a:bodyPr>
          <a:lstStyle/>
          <a:p>
            <a:r>
              <a:rPr lang="en-US" sz="1400" b="1" dirty="0">
                <a:solidFill>
                  <a:schemeClr val="tx1">
                    <a:lumMod val="85000"/>
                    <a:lumOff val="15000"/>
                  </a:schemeClr>
                </a:solidFill>
                <a:latin typeface="Century Gothic" pitchFamily="34" charset="0"/>
              </a:rPr>
              <a:t>Standards for Unit</a:t>
            </a:r>
            <a:endParaRPr lang="en-US" sz="1400" b="1" dirty="0">
              <a:solidFill>
                <a:schemeClr val="tx1">
                  <a:lumMod val="85000"/>
                  <a:lumOff val="15000"/>
                </a:schemeClr>
              </a:solidFill>
              <a:latin typeface="Century Gothic" pitchFamily="34" charset="0"/>
            </a:endParaRPr>
          </a:p>
        </p:txBody>
      </p:sp>
      <p:sp>
        <p:nvSpPr>
          <p:cNvPr id="55" name="TextBox 54"/>
          <p:cNvSpPr txBox="1"/>
          <p:nvPr/>
        </p:nvSpPr>
        <p:spPr>
          <a:xfrm>
            <a:off x="5257790" y="4157211"/>
            <a:ext cx="1809751" cy="541687"/>
          </a:xfrm>
          <a:prstGeom prst="rect">
            <a:avLst/>
          </a:prstGeom>
          <a:noFill/>
        </p:spPr>
        <p:txBody>
          <a:bodyPr wrap="square" lIns="101882" tIns="50941" rIns="101882" bIns="50941" rtlCol="0">
            <a:spAutoFit/>
          </a:bodyPr>
          <a:lstStyle/>
          <a:p>
            <a:r>
              <a:rPr lang="en-US" sz="1400" b="1" dirty="0">
                <a:solidFill>
                  <a:schemeClr val="tx1">
                    <a:lumMod val="85000"/>
                    <a:lumOff val="15000"/>
                  </a:schemeClr>
                </a:solidFill>
                <a:latin typeface="Century Gothic" pitchFamily="34" charset="0"/>
              </a:rPr>
              <a:t>Common Core Standard </a:t>
            </a:r>
            <a:endParaRPr lang="en-US" sz="1400" b="1" dirty="0">
              <a:solidFill>
                <a:schemeClr val="tx1">
                  <a:lumMod val="85000"/>
                  <a:lumOff val="15000"/>
                </a:schemeClr>
              </a:solidFill>
              <a:latin typeface="Century Gothic" pitchFamily="34" charset="0"/>
            </a:endParaRPr>
          </a:p>
        </p:txBody>
      </p:sp>
      <p:sp>
        <p:nvSpPr>
          <p:cNvPr id="56" name="TextBox 55"/>
          <p:cNvSpPr txBox="1"/>
          <p:nvPr/>
        </p:nvSpPr>
        <p:spPr>
          <a:xfrm>
            <a:off x="5262576" y="7081330"/>
            <a:ext cx="1809751" cy="321627"/>
          </a:xfrm>
          <a:prstGeom prst="rect">
            <a:avLst/>
          </a:prstGeom>
          <a:noFill/>
        </p:spPr>
        <p:txBody>
          <a:bodyPr wrap="square" lIns="101882" tIns="50941" rIns="101882" bIns="50941" rtlCol="0">
            <a:spAutoFit/>
          </a:bodyPr>
          <a:lstStyle/>
          <a:p>
            <a:r>
              <a:rPr lang="en-US" sz="1400" b="1" dirty="0">
                <a:solidFill>
                  <a:schemeClr val="tx1">
                    <a:lumMod val="85000"/>
                    <a:lumOff val="15000"/>
                  </a:schemeClr>
                </a:solidFill>
                <a:latin typeface="Century Gothic" pitchFamily="34" charset="0"/>
              </a:rPr>
              <a:t>Materials </a:t>
            </a:r>
            <a:endParaRPr lang="en-US" sz="1400" b="1" dirty="0">
              <a:solidFill>
                <a:schemeClr val="tx1">
                  <a:lumMod val="85000"/>
                  <a:lumOff val="15000"/>
                </a:schemeClr>
              </a:solidFill>
              <a:latin typeface="Century Gothic" pitchFamily="34" charset="0"/>
            </a:endParaRPr>
          </a:p>
        </p:txBody>
      </p:sp>
      <p:cxnSp>
        <p:nvCxnSpPr>
          <p:cNvPr id="57" name="Straight Connector 56"/>
          <p:cNvCxnSpPr/>
          <p:nvPr/>
        </p:nvCxnSpPr>
        <p:spPr>
          <a:xfrm>
            <a:off x="5257803" y="4442918"/>
            <a:ext cx="2267466" cy="0"/>
          </a:xfrm>
          <a:prstGeom prst="line">
            <a:avLst/>
          </a:prstGeom>
          <a:ln w="3175">
            <a:solidFill>
              <a:schemeClr val="bg1">
                <a:lumMod val="65000"/>
                <a:alpha val="8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5257803" y="7369220"/>
            <a:ext cx="2267466" cy="0"/>
          </a:xfrm>
          <a:prstGeom prst="line">
            <a:avLst/>
          </a:prstGeom>
          <a:ln w="3175">
            <a:solidFill>
              <a:schemeClr val="bg1">
                <a:lumMod val="65000"/>
                <a:alpha val="80000"/>
              </a:schemeClr>
            </a:solidFill>
          </a:ln>
        </p:spPr>
        <p:style>
          <a:lnRef idx="1">
            <a:schemeClr val="accent1"/>
          </a:lnRef>
          <a:fillRef idx="0">
            <a:schemeClr val="accent1"/>
          </a:fillRef>
          <a:effectRef idx="0">
            <a:schemeClr val="accent1"/>
          </a:effectRef>
          <a:fontRef idx="minor">
            <a:schemeClr val="tx1"/>
          </a:fontRef>
        </p:style>
      </p:cxnSp>
      <p:pic>
        <p:nvPicPr>
          <p:cNvPr id="67" name="Picture 66" descr="CitizenSchools.BW.jpg"/>
          <p:cNvPicPr>
            <a:picLocks noChangeAspect="1"/>
          </p:cNvPicPr>
          <p:nvPr/>
        </p:nvPicPr>
        <p:blipFill>
          <a:blip r:embed="rId2" cstate="print"/>
          <a:stretch>
            <a:fillRect/>
          </a:stretch>
        </p:blipFill>
        <p:spPr>
          <a:xfrm>
            <a:off x="5253230" y="239488"/>
            <a:ext cx="2290571" cy="634049"/>
          </a:xfrm>
          <a:prstGeom prst="rect">
            <a:avLst/>
          </a:prstGeom>
        </p:spPr>
      </p:pic>
      <p:pic>
        <p:nvPicPr>
          <p:cNvPr id="38" name="Picture 37" descr="icons square-14.png"/>
          <p:cNvPicPr>
            <a:picLocks noChangeAspect="1"/>
          </p:cNvPicPr>
          <p:nvPr/>
        </p:nvPicPr>
        <p:blipFill>
          <a:blip r:embed="rId3" cstate="print"/>
          <a:stretch>
            <a:fillRect/>
          </a:stretch>
        </p:blipFill>
        <p:spPr>
          <a:xfrm>
            <a:off x="1" y="1"/>
            <a:ext cx="1055914" cy="1121616"/>
          </a:xfrm>
          <a:prstGeom prst="rect">
            <a:avLst/>
          </a:prstGeom>
        </p:spPr>
      </p:pic>
      <p:sp>
        <p:nvSpPr>
          <p:cNvPr id="40" name="TextBox 39"/>
          <p:cNvSpPr txBox="1"/>
          <p:nvPr/>
        </p:nvSpPr>
        <p:spPr>
          <a:xfrm>
            <a:off x="5190978" y="4538547"/>
            <a:ext cx="2280339" cy="2320507"/>
          </a:xfrm>
          <a:prstGeom prst="rect">
            <a:avLst/>
          </a:prstGeom>
          <a:noFill/>
        </p:spPr>
        <p:txBody>
          <a:bodyPr wrap="square" lIns="101882" tIns="50941" rIns="101882" bIns="50941" rtlCol="0">
            <a:spAutoFit/>
          </a:bodyPr>
          <a:lstStyle/>
          <a:p>
            <a:pPr>
              <a:lnSpc>
                <a:spcPct val="150000"/>
              </a:lnSpc>
              <a:buFont typeface="Wingdings" pitchFamily="2" charset="2"/>
              <a:buChar char="§"/>
            </a:pPr>
            <a:r>
              <a:rPr lang="en-US" sz="1200" dirty="0">
                <a:solidFill>
                  <a:schemeClr val="tx1">
                    <a:lumMod val="85000"/>
                    <a:lumOff val="15000"/>
                  </a:schemeClr>
                </a:solidFill>
                <a:latin typeface="Century Gothic" pitchFamily="34" charset="0"/>
              </a:rPr>
              <a:t>ELACCSS.ELA-Literacy.WHST.6-8.2</a:t>
            </a:r>
          </a:p>
          <a:p>
            <a:pPr>
              <a:lnSpc>
                <a:spcPct val="150000"/>
              </a:lnSpc>
              <a:buFont typeface="Wingdings" pitchFamily="2" charset="2"/>
              <a:buChar char="§"/>
            </a:pPr>
            <a:r>
              <a:rPr lang="en-US" sz="1200" dirty="0">
                <a:solidFill>
                  <a:schemeClr val="tx1">
                    <a:lumMod val="85000"/>
                    <a:lumOff val="15000"/>
                  </a:schemeClr>
                </a:solidFill>
                <a:latin typeface="Century Gothic" pitchFamily="34" charset="0"/>
              </a:rPr>
              <a:t>Write informative/explanatory texts, including the narration of historical events, scientific procedures/ experiments, or technical processes. </a:t>
            </a:r>
          </a:p>
        </p:txBody>
      </p:sp>
      <p:sp>
        <p:nvSpPr>
          <p:cNvPr id="42" name="TextBox 41"/>
          <p:cNvSpPr txBox="1"/>
          <p:nvPr/>
        </p:nvSpPr>
        <p:spPr>
          <a:xfrm>
            <a:off x="5185319" y="1616931"/>
            <a:ext cx="2297152" cy="2072647"/>
          </a:xfrm>
          <a:prstGeom prst="rect">
            <a:avLst/>
          </a:prstGeom>
          <a:noFill/>
        </p:spPr>
        <p:txBody>
          <a:bodyPr wrap="square" lIns="101882" tIns="50941" rIns="101882" bIns="50941" rtlCol="0">
            <a:spAutoFit/>
          </a:bodyPr>
          <a:lstStyle/>
          <a:p>
            <a:r>
              <a:rPr lang="en-US" sz="1200" dirty="0">
                <a:solidFill>
                  <a:schemeClr val="tx1">
                    <a:lumMod val="85000"/>
                    <a:lumOff val="15000"/>
                  </a:schemeClr>
                </a:solidFill>
                <a:latin typeface="Century Gothic" pitchFamily="34" charset="0"/>
              </a:rPr>
              <a:t>Citizen Schools Unit Standard #1: CS Students will use a Design Process to create ideas or products</a:t>
            </a:r>
          </a:p>
          <a:p>
            <a:r>
              <a:rPr lang="en-US" sz="1200" dirty="0">
                <a:solidFill>
                  <a:schemeClr val="tx1">
                    <a:lumMod val="85000"/>
                    <a:lumOff val="15000"/>
                  </a:schemeClr>
                </a:solidFill>
                <a:latin typeface="Century Gothic" pitchFamily="34" charset="0"/>
              </a:rPr>
              <a:t>Citizen Schools Unit Standard #2:Citizen Schools students will demonstrate an ability to work as a member of a team</a:t>
            </a:r>
          </a:p>
          <a:p>
            <a:endParaRPr lang="en-US" sz="1000" b="1" dirty="0">
              <a:solidFill>
                <a:schemeClr val="bg1">
                  <a:lumMod val="50000"/>
                </a:schemeClr>
              </a:solidFill>
              <a:latin typeface="Century Gothic" pitchFamily="34" charset="0"/>
            </a:endParaRPr>
          </a:p>
          <a:p>
            <a:endParaRPr lang="en-US" sz="1000" b="1" dirty="0">
              <a:solidFill>
                <a:schemeClr val="bg1">
                  <a:lumMod val="50000"/>
                </a:schemeClr>
              </a:solidFill>
              <a:latin typeface="Century Gothic" pitchFamily="34" charset="0"/>
            </a:endParaRPr>
          </a:p>
        </p:txBody>
      </p:sp>
      <p:sp>
        <p:nvSpPr>
          <p:cNvPr id="43" name="TextBox 42"/>
          <p:cNvSpPr txBox="1"/>
          <p:nvPr/>
        </p:nvSpPr>
        <p:spPr>
          <a:xfrm>
            <a:off x="1036320" y="6118861"/>
            <a:ext cx="3108960" cy="270843"/>
          </a:xfrm>
          <a:prstGeom prst="rect">
            <a:avLst/>
          </a:prstGeom>
          <a:noFill/>
        </p:spPr>
        <p:txBody>
          <a:bodyPr wrap="square" lIns="101882" tIns="50941" rIns="101882" bIns="50941" rtlCol="0">
            <a:spAutoFit/>
          </a:bodyPr>
          <a:lstStyle/>
          <a:p>
            <a:r>
              <a:rPr lang="en-US" sz="1100" b="1" dirty="0">
                <a:latin typeface="Century Gothic"/>
                <a:cs typeface="Century Gothic"/>
              </a:rPr>
              <a:t>Activity 1: </a:t>
            </a:r>
            <a:r>
              <a:rPr lang="en-US" sz="1100" dirty="0"/>
              <a:t>Campus/</a:t>
            </a:r>
            <a:r>
              <a:rPr lang="en-US" sz="1100" dirty="0" err="1"/>
              <a:t>Classwide</a:t>
            </a:r>
            <a:r>
              <a:rPr lang="en-US" sz="1100" dirty="0"/>
              <a:t> competition</a:t>
            </a:r>
            <a:endParaRPr lang="en-US" sz="1100" dirty="0"/>
          </a:p>
        </p:txBody>
      </p:sp>
    </p:spTree>
    <p:extLst>
      <p:ext uri="{BB962C8B-B14F-4D97-AF65-F5344CB8AC3E}">
        <p14:creationId xmlns:p14="http://schemas.microsoft.com/office/powerpoint/2010/main" val="3704732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a:xfrm>
            <a:off x="943163" y="223851"/>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775" tIns="50888" rIns="101775" bIns="50888" rtlCol="0" anchor="ctr"/>
          <a:lstStyle/>
          <a:p>
            <a:pPr algn="ctr"/>
            <a:endParaRPr lang="en-US" dirty="0">
              <a:solidFill>
                <a:schemeClr val="bg1">
                  <a:lumMod val="50000"/>
                </a:schemeClr>
              </a:solidFill>
            </a:endParaRPr>
          </a:p>
        </p:txBody>
      </p:sp>
      <p:sp>
        <p:nvSpPr>
          <p:cNvPr id="4" name="TextBox 3"/>
          <p:cNvSpPr txBox="1"/>
          <p:nvPr/>
        </p:nvSpPr>
        <p:spPr>
          <a:xfrm>
            <a:off x="113463" y="1112492"/>
            <a:ext cx="4909531" cy="575542"/>
          </a:xfrm>
          <a:prstGeom prst="rect">
            <a:avLst/>
          </a:prstGeom>
          <a:noFill/>
        </p:spPr>
        <p:txBody>
          <a:bodyPr wrap="square" lIns="101775" tIns="50888" rIns="101775" bIns="50888" rtlCol="0">
            <a:spAutoFit/>
          </a:bodyPr>
          <a:lstStyle/>
          <a:p>
            <a:r>
              <a:rPr lang="en-US" sz="3100" b="1" dirty="0">
                <a:solidFill>
                  <a:schemeClr val="tx1">
                    <a:lumMod val="85000"/>
                    <a:lumOff val="15000"/>
                  </a:schemeClr>
                </a:solidFill>
                <a:latin typeface="Century Gothic" pitchFamily="34" charset="0"/>
              </a:rPr>
              <a:t>Introduction</a:t>
            </a:r>
            <a:endParaRPr lang="en-US" sz="3100" b="1" dirty="0">
              <a:solidFill>
                <a:schemeClr val="tx1">
                  <a:lumMod val="85000"/>
                  <a:lumOff val="15000"/>
                </a:schemeClr>
              </a:solidFill>
              <a:latin typeface="Century Gothic" pitchFamily="34" charset="0"/>
            </a:endParaRPr>
          </a:p>
        </p:txBody>
      </p:sp>
      <p:sp>
        <p:nvSpPr>
          <p:cNvPr id="6" name="TextBox 5"/>
          <p:cNvSpPr txBox="1"/>
          <p:nvPr/>
        </p:nvSpPr>
        <p:spPr>
          <a:xfrm>
            <a:off x="930894" y="305795"/>
            <a:ext cx="3743848" cy="595319"/>
          </a:xfrm>
          <a:prstGeom prst="rect">
            <a:avLst/>
          </a:prstGeom>
          <a:noFill/>
        </p:spPr>
        <p:txBody>
          <a:bodyPr wrap="square" lIns="101775" tIns="50888" rIns="101775" bIns="50888"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1 </a:t>
            </a:r>
            <a:r>
              <a:rPr lang="en-US" sz="1300" dirty="0">
                <a:solidFill>
                  <a:schemeClr val="tx1">
                    <a:lumMod val="85000"/>
                    <a:lumOff val="15000"/>
                  </a:schemeClr>
                </a:solidFill>
                <a:latin typeface="Century Gothic" pitchFamily="34" charset="0"/>
              </a:rPr>
              <a:t>– page 1</a:t>
            </a:r>
            <a:endParaRPr lang="en-US" sz="1300" b="1" dirty="0">
              <a:solidFill>
                <a:schemeClr val="tx1">
                  <a:lumMod val="85000"/>
                  <a:lumOff val="15000"/>
                </a:schemeClr>
              </a:solidFill>
              <a:latin typeface="Century Gothic" pitchFamily="34" charset="0"/>
            </a:endParaRPr>
          </a:p>
        </p:txBody>
      </p:sp>
      <p:sp>
        <p:nvSpPr>
          <p:cNvPr id="7" name="TextBox 6"/>
          <p:cNvSpPr txBox="1"/>
          <p:nvPr/>
        </p:nvSpPr>
        <p:spPr>
          <a:xfrm>
            <a:off x="148407" y="1625086"/>
            <a:ext cx="4903096" cy="660180"/>
          </a:xfrm>
          <a:prstGeom prst="rect">
            <a:avLst/>
          </a:prstGeom>
          <a:noFill/>
        </p:spPr>
        <p:txBody>
          <a:bodyPr wrap="square" lIns="101775" tIns="50888" rIns="101775" bIns="50888" rtlCol="0">
            <a:spAutoFit/>
          </a:bodyPr>
          <a:lstStyle/>
          <a:p>
            <a:r>
              <a:rPr lang="en-US" sz="1200" dirty="0">
                <a:solidFill>
                  <a:schemeClr val="tx1">
                    <a:lumMod val="85000"/>
                    <a:lumOff val="15000"/>
                  </a:schemeClr>
                </a:solidFill>
                <a:latin typeface="Century Gothic" pitchFamily="34" charset="0"/>
              </a:rPr>
              <a:t>This lesson introduces the Tech Challenge, divides students into the teams they will remain in throughout the apprenticeship and  construct their journals</a:t>
            </a:r>
          </a:p>
        </p:txBody>
      </p:sp>
      <p:grpSp>
        <p:nvGrpSpPr>
          <p:cNvPr id="2" name="Group 58"/>
          <p:cNvGrpSpPr/>
          <p:nvPr/>
        </p:nvGrpSpPr>
        <p:grpSpPr>
          <a:xfrm>
            <a:off x="-158008" y="4059816"/>
            <a:ext cx="4505901" cy="3326209"/>
            <a:chOff x="-14551" y="2373653"/>
            <a:chExt cx="2815272" cy="2169772"/>
          </a:xfrm>
        </p:grpSpPr>
        <p:sp>
          <p:nvSpPr>
            <p:cNvPr id="66" name="Rectangle 65"/>
            <p:cNvSpPr/>
            <p:nvPr/>
          </p:nvSpPr>
          <p:spPr>
            <a:xfrm>
              <a:off x="228600" y="2373653"/>
              <a:ext cx="2572121" cy="317492"/>
            </a:xfrm>
            <a:prstGeom prst="rect">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p:cNvSpPr/>
            <p:nvPr/>
          </p:nvSpPr>
          <p:spPr>
            <a:xfrm>
              <a:off x="228600" y="3606808"/>
              <a:ext cx="2572121" cy="31749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228600" y="4225933"/>
              <a:ext cx="2572121" cy="31749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228600" y="2987683"/>
              <a:ext cx="2572121" cy="31749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238367" y="2433573"/>
              <a:ext cx="1809751" cy="200771"/>
            </a:xfrm>
            <a:prstGeom prst="rect">
              <a:avLst/>
            </a:prstGeom>
            <a:noFill/>
          </p:spPr>
          <p:txBody>
            <a:bodyPr wrap="square" rtlCol="0">
              <a:spAutoFit/>
            </a:bodyPr>
            <a:lstStyle/>
            <a:p>
              <a:r>
                <a:rPr lang="en-US" sz="1400" b="1" dirty="0">
                  <a:solidFill>
                    <a:schemeClr val="tx1">
                      <a:lumMod val="85000"/>
                      <a:lumOff val="15000"/>
                    </a:schemeClr>
                  </a:solidFill>
                  <a:latin typeface="Century Gothic" pitchFamily="34" charset="0"/>
                </a:rPr>
                <a:t>Lesson Agenda</a:t>
              </a:r>
              <a:endParaRPr lang="en-US" sz="1400" b="1" dirty="0">
                <a:solidFill>
                  <a:schemeClr val="tx1">
                    <a:lumMod val="85000"/>
                    <a:lumOff val="15000"/>
                  </a:schemeClr>
                </a:solidFill>
                <a:latin typeface="Century Gothic" pitchFamily="34" charset="0"/>
              </a:endParaRPr>
            </a:p>
          </p:txBody>
        </p:sp>
        <p:cxnSp>
          <p:nvCxnSpPr>
            <p:cNvPr id="39" name="Straight Connector 38"/>
            <p:cNvCxnSpPr/>
            <p:nvPr/>
          </p:nvCxnSpPr>
          <p:spPr>
            <a:xfrm rot="5400000">
              <a:off x="-281126" y="3607018"/>
              <a:ext cx="1866902"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8969" y="2761040"/>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10 Min</a:t>
              </a:r>
              <a:endParaRPr lang="en-US" sz="1100" b="1" dirty="0">
                <a:solidFill>
                  <a:schemeClr val="tx1">
                    <a:lumMod val="85000"/>
                    <a:lumOff val="15000"/>
                  </a:schemeClr>
                </a:solidFill>
                <a:latin typeface="Century Gothic" pitchFamily="34" charset="0"/>
              </a:endParaRPr>
            </a:p>
          </p:txBody>
        </p:sp>
        <p:sp>
          <p:nvSpPr>
            <p:cNvPr id="60" name="TextBox 59"/>
            <p:cNvSpPr txBox="1"/>
            <p:nvPr/>
          </p:nvSpPr>
          <p:spPr>
            <a:xfrm>
              <a:off x="-8132" y="3072687"/>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5</a:t>
              </a:r>
              <a:r>
                <a:rPr lang="en-US" sz="1100" b="1" dirty="0">
                  <a:solidFill>
                    <a:schemeClr val="tx1">
                      <a:lumMod val="85000"/>
                      <a:lumOff val="15000"/>
                    </a:schemeClr>
                  </a:solidFill>
                  <a:latin typeface="Century Gothic" pitchFamily="34" charset="0"/>
                </a:rPr>
                <a:t> Min</a:t>
              </a:r>
              <a:endParaRPr lang="en-US" sz="1100" b="1" dirty="0">
                <a:solidFill>
                  <a:schemeClr val="tx1">
                    <a:lumMod val="85000"/>
                    <a:lumOff val="15000"/>
                  </a:schemeClr>
                </a:solidFill>
                <a:latin typeface="Century Gothic" pitchFamily="34" charset="0"/>
              </a:endParaRPr>
            </a:p>
          </p:txBody>
        </p:sp>
        <p:sp>
          <p:nvSpPr>
            <p:cNvPr id="61" name="TextBox 60"/>
            <p:cNvSpPr txBox="1"/>
            <p:nvPr/>
          </p:nvSpPr>
          <p:spPr>
            <a:xfrm>
              <a:off x="-8970" y="3383898"/>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2</a:t>
              </a:r>
              <a:r>
                <a:rPr lang="en-US" sz="1100" b="1" dirty="0">
                  <a:solidFill>
                    <a:schemeClr val="tx1">
                      <a:lumMod val="85000"/>
                      <a:lumOff val="15000"/>
                    </a:schemeClr>
                  </a:solidFill>
                  <a:latin typeface="Century Gothic" pitchFamily="34" charset="0"/>
                </a:rPr>
                <a:t>0 Min</a:t>
              </a:r>
              <a:endParaRPr lang="en-US" sz="1100" b="1" dirty="0">
                <a:solidFill>
                  <a:schemeClr val="tx1">
                    <a:lumMod val="85000"/>
                    <a:lumOff val="15000"/>
                  </a:schemeClr>
                </a:solidFill>
                <a:latin typeface="Century Gothic" pitchFamily="34" charset="0"/>
              </a:endParaRPr>
            </a:p>
          </p:txBody>
        </p:sp>
        <p:sp>
          <p:nvSpPr>
            <p:cNvPr id="62" name="TextBox 61"/>
            <p:cNvSpPr txBox="1"/>
            <p:nvPr/>
          </p:nvSpPr>
          <p:spPr>
            <a:xfrm>
              <a:off x="-8970" y="3688625"/>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30 Min</a:t>
              </a:r>
              <a:endParaRPr lang="en-US" sz="1100" b="1" dirty="0">
                <a:solidFill>
                  <a:schemeClr val="tx1">
                    <a:lumMod val="85000"/>
                    <a:lumOff val="15000"/>
                  </a:schemeClr>
                </a:solidFill>
                <a:latin typeface="Century Gothic" pitchFamily="34" charset="0"/>
              </a:endParaRPr>
            </a:p>
          </p:txBody>
        </p:sp>
        <p:sp>
          <p:nvSpPr>
            <p:cNvPr id="63" name="TextBox 62"/>
            <p:cNvSpPr txBox="1"/>
            <p:nvPr/>
          </p:nvSpPr>
          <p:spPr>
            <a:xfrm>
              <a:off x="-8970" y="4006537"/>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15 Min</a:t>
              </a:r>
              <a:endParaRPr lang="en-US" sz="1100" b="1" dirty="0">
                <a:solidFill>
                  <a:schemeClr val="tx1">
                    <a:lumMod val="85000"/>
                    <a:lumOff val="15000"/>
                  </a:schemeClr>
                </a:solidFill>
                <a:latin typeface="Century Gothic" pitchFamily="34" charset="0"/>
              </a:endParaRPr>
            </a:p>
          </p:txBody>
        </p:sp>
        <p:sp>
          <p:nvSpPr>
            <p:cNvPr id="65" name="TextBox 64"/>
            <p:cNvSpPr txBox="1"/>
            <p:nvPr/>
          </p:nvSpPr>
          <p:spPr>
            <a:xfrm>
              <a:off x="-14551" y="4311481"/>
              <a:ext cx="647700" cy="176678"/>
            </a:xfrm>
            <a:prstGeom prst="rect">
              <a:avLst/>
            </a:prstGeom>
            <a:noFill/>
          </p:spPr>
          <p:txBody>
            <a:bodyPr wrap="square" rtlCol="0">
              <a:spAutoFit/>
            </a:bodyPr>
            <a:lstStyle/>
            <a:p>
              <a:pPr algn="r"/>
              <a:r>
                <a:rPr lang="en-US" sz="1100" b="1" dirty="0">
                  <a:solidFill>
                    <a:schemeClr val="tx1">
                      <a:lumMod val="85000"/>
                      <a:lumOff val="15000"/>
                    </a:schemeClr>
                  </a:solidFill>
                  <a:latin typeface="Century Gothic" pitchFamily="34" charset="0"/>
                </a:rPr>
                <a:t>10 Min</a:t>
              </a:r>
              <a:endParaRPr lang="en-US" sz="1100" b="1" dirty="0">
                <a:solidFill>
                  <a:schemeClr val="tx1">
                    <a:lumMod val="85000"/>
                    <a:lumOff val="15000"/>
                  </a:schemeClr>
                </a:solidFill>
                <a:latin typeface="Century Gothic" pitchFamily="34" charset="0"/>
              </a:endParaRPr>
            </a:p>
          </p:txBody>
        </p:sp>
      </p:grpSp>
      <p:sp>
        <p:nvSpPr>
          <p:cNvPr id="45" name="TextBox 44"/>
          <p:cNvSpPr txBox="1"/>
          <p:nvPr/>
        </p:nvSpPr>
        <p:spPr>
          <a:xfrm>
            <a:off x="5313898" y="7381965"/>
            <a:ext cx="2350213" cy="1357038"/>
          </a:xfrm>
          <a:prstGeom prst="rect">
            <a:avLst/>
          </a:prstGeom>
          <a:noFill/>
        </p:spPr>
        <p:txBody>
          <a:bodyPr wrap="square" lIns="101775" tIns="50888" rIns="101775" bIns="50888" rtlCol="0">
            <a:spAutoFit/>
          </a:bodyPr>
          <a:lstStyle/>
          <a:p>
            <a:pPr marL="254439" indent="-254439">
              <a:lnSpc>
                <a:spcPct val="150000"/>
              </a:lnSpc>
            </a:pPr>
            <a:r>
              <a:rPr lang="en-US" sz="1100" dirty="0">
                <a:solidFill>
                  <a:schemeClr val="tx1">
                    <a:lumMod val="85000"/>
                    <a:lumOff val="15000"/>
                  </a:schemeClr>
                </a:solidFill>
                <a:latin typeface="Century Gothic" pitchFamily="34" charset="0"/>
              </a:rPr>
              <a:t>1. Video (computer, projector)</a:t>
            </a:r>
          </a:p>
          <a:p>
            <a:pPr marL="254439" indent="-254439">
              <a:lnSpc>
                <a:spcPct val="150000"/>
              </a:lnSpc>
            </a:pPr>
            <a:r>
              <a:rPr lang="en-US" sz="1100" dirty="0">
                <a:solidFill>
                  <a:schemeClr val="tx1">
                    <a:lumMod val="85000"/>
                    <a:lumOff val="15000"/>
                  </a:schemeClr>
                </a:solidFill>
                <a:latin typeface="Century Gothic" pitchFamily="34" charset="0"/>
              </a:rPr>
              <a:t>2. Student access to rules (either printed or digital)</a:t>
            </a:r>
          </a:p>
          <a:p>
            <a:pPr marL="254439" indent="-254439">
              <a:lnSpc>
                <a:spcPct val="150000"/>
              </a:lnSpc>
            </a:pPr>
            <a:r>
              <a:rPr lang="en-US" sz="1100" dirty="0">
                <a:solidFill>
                  <a:schemeClr val="tx1">
                    <a:lumMod val="85000"/>
                    <a:lumOff val="15000"/>
                  </a:schemeClr>
                </a:solidFill>
                <a:latin typeface="Century Gothic" pitchFamily="34" charset="0"/>
              </a:rPr>
              <a:t>3. Binders for each teams’ journal</a:t>
            </a:r>
          </a:p>
        </p:txBody>
      </p:sp>
      <p:sp>
        <p:nvSpPr>
          <p:cNvPr id="75" name="TextBox 74"/>
          <p:cNvSpPr txBox="1"/>
          <p:nvPr/>
        </p:nvSpPr>
        <p:spPr>
          <a:xfrm>
            <a:off x="259091" y="2263141"/>
            <a:ext cx="2896545" cy="321627"/>
          </a:xfrm>
          <a:prstGeom prst="rect">
            <a:avLst/>
          </a:prstGeom>
          <a:noFill/>
        </p:spPr>
        <p:txBody>
          <a:bodyPr wrap="square" lIns="101775" tIns="50888" rIns="101775" bIns="50888" rtlCol="0">
            <a:spAutoFit/>
          </a:bodyPr>
          <a:lstStyle/>
          <a:p>
            <a:r>
              <a:rPr lang="en-US" sz="1400" b="1" dirty="0">
                <a:solidFill>
                  <a:schemeClr val="tx1">
                    <a:lumMod val="85000"/>
                    <a:lumOff val="15000"/>
                  </a:schemeClr>
                </a:solidFill>
                <a:latin typeface="Century Gothic" pitchFamily="34" charset="0"/>
              </a:rPr>
              <a:t>Lesson Objective</a:t>
            </a:r>
            <a:endParaRPr lang="en-US" sz="1400" b="1" dirty="0">
              <a:solidFill>
                <a:schemeClr val="tx1">
                  <a:lumMod val="85000"/>
                  <a:lumOff val="15000"/>
                </a:schemeClr>
              </a:solidFill>
              <a:latin typeface="Century Gothic" pitchFamily="34" charset="0"/>
            </a:endParaRPr>
          </a:p>
        </p:txBody>
      </p:sp>
      <p:sp>
        <p:nvSpPr>
          <p:cNvPr id="83" name="TextBox 82"/>
          <p:cNvSpPr txBox="1"/>
          <p:nvPr/>
        </p:nvSpPr>
        <p:spPr>
          <a:xfrm>
            <a:off x="259080" y="2514601"/>
            <a:ext cx="4873759" cy="1487871"/>
          </a:xfrm>
          <a:prstGeom prst="rect">
            <a:avLst/>
          </a:prstGeom>
          <a:noFill/>
        </p:spPr>
        <p:txBody>
          <a:bodyPr wrap="square" lIns="101775" tIns="50888" rIns="101775" bIns="50888" rtlCol="0">
            <a:spAutoFit/>
          </a:bodyPr>
          <a:lstStyle/>
          <a:p>
            <a:pPr marL="190829" indent="-190829">
              <a:buFontTx/>
              <a:buChar char="-"/>
            </a:pPr>
            <a:r>
              <a:rPr lang="en-US" sz="1800" dirty="0">
                <a:solidFill>
                  <a:schemeClr val="tx1">
                    <a:lumMod val="85000"/>
                    <a:lumOff val="15000"/>
                  </a:schemeClr>
                </a:solidFill>
                <a:latin typeface="Century Gothic" pitchFamily="34" charset="0"/>
              </a:rPr>
              <a:t>Assume shared responsibility for collaborative work</a:t>
            </a:r>
          </a:p>
          <a:p>
            <a:pPr marL="190829" indent="-190829">
              <a:buFontTx/>
              <a:buChar char="-"/>
            </a:pPr>
            <a:r>
              <a:rPr lang="en-US" sz="1800" dirty="0">
                <a:solidFill>
                  <a:schemeClr val="tx1">
                    <a:lumMod val="85000"/>
                    <a:lumOff val="15000"/>
                  </a:schemeClr>
                </a:solidFill>
                <a:latin typeface="Century Gothic" pitchFamily="34" charset="0"/>
              </a:rPr>
              <a:t>List the current ideas or products in the identified field for innovation</a:t>
            </a:r>
          </a:p>
          <a:p>
            <a:pPr marL="190829" indent="-190829">
              <a:buFontTx/>
              <a:buChar char="-"/>
            </a:pPr>
            <a:r>
              <a:rPr lang="en-US" sz="1800" dirty="0">
                <a:solidFill>
                  <a:schemeClr val="tx1">
                    <a:lumMod val="85000"/>
                    <a:lumOff val="15000"/>
                  </a:schemeClr>
                </a:solidFill>
                <a:latin typeface="Century Gothic" pitchFamily="34" charset="0"/>
              </a:rPr>
              <a:t>Identify steps in a design process</a:t>
            </a:r>
          </a:p>
        </p:txBody>
      </p:sp>
      <p:sp>
        <p:nvSpPr>
          <p:cNvPr id="84" name="TextBox 83"/>
          <p:cNvSpPr txBox="1"/>
          <p:nvPr/>
        </p:nvSpPr>
        <p:spPr>
          <a:xfrm>
            <a:off x="134250" y="7739865"/>
            <a:ext cx="2896545" cy="321627"/>
          </a:xfrm>
          <a:prstGeom prst="rect">
            <a:avLst/>
          </a:prstGeom>
          <a:noFill/>
        </p:spPr>
        <p:txBody>
          <a:bodyPr wrap="square" lIns="101775" tIns="50888" rIns="101775" bIns="50888" rtlCol="0">
            <a:spAutoFit/>
          </a:bodyPr>
          <a:lstStyle/>
          <a:p>
            <a:r>
              <a:rPr lang="en-US" sz="1400" b="1" dirty="0">
                <a:solidFill>
                  <a:schemeClr val="tx1">
                    <a:lumMod val="85000"/>
                    <a:lumOff val="15000"/>
                  </a:schemeClr>
                </a:solidFill>
                <a:latin typeface="Century Gothic" pitchFamily="34" charset="0"/>
              </a:rPr>
              <a:t>Lesson Preparation</a:t>
            </a:r>
            <a:endParaRPr lang="en-US" sz="1400" b="1" dirty="0">
              <a:solidFill>
                <a:schemeClr val="tx1">
                  <a:lumMod val="85000"/>
                  <a:lumOff val="15000"/>
                </a:schemeClr>
              </a:solidFill>
              <a:latin typeface="Century Gothic" pitchFamily="34" charset="0"/>
            </a:endParaRPr>
          </a:p>
        </p:txBody>
      </p:sp>
      <p:sp>
        <p:nvSpPr>
          <p:cNvPr id="44" name="TextBox 43"/>
          <p:cNvSpPr txBox="1"/>
          <p:nvPr/>
        </p:nvSpPr>
        <p:spPr>
          <a:xfrm>
            <a:off x="148407" y="8075644"/>
            <a:ext cx="5295690" cy="1657042"/>
          </a:xfrm>
          <a:prstGeom prst="rect">
            <a:avLst/>
          </a:prstGeom>
          <a:noFill/>
        </p:spPr>
        <p:txBody>
          <a:bodyPr wrap="square" lIns="101775" tIns="50888" rIns="101775" bIns="50888" rtlCol="0">
            <a:spAutoFit/>
          </a:bodyPr>
          <a:lstStyle/>
          <a:p>
            <a:pPr>
              <a:buFont typeface="Wingdings" pitchFamily="2" charset="2"/>
              <a:buChar char="§"/>
            </a:pPr>
            <a:r>
              <a:rPr lang="en-US" sz="1000" b="1" dirty="0">
                <a:solidFill>
                  <a:schemeClr val="tx1">
                    <a:lumMod val="85000"/>
                    <a:lumOff val="15000"/>
                  </a:schemeClr>
                </a:solidFill>
                <a:latin typeface="Century Gothic" pitchFamily="34" charset="0"/>
              </a:rPr>
              <a:t> Space: Clear the space, ensure tables are arranged so students can sit in their challenge teams. Have space on the board or on a poster to retain for the instructor to write knows/need to knows. </a:t>
            </a: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Group: In this class students will be split up into teams for the rest of the unit. Use whatever procedure is standard for your classroom, whether they have predetermined groups or are self-selected.</a:t>
            </a:r>
          </a:p>
          <a:p>
            <a:pPr>
              <a:buFont typeface="Wingdings" pitchFamily="2" charset="2"/>
              <a:buChar char="§"/>
            </a:pPr>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Resources: Students will be working on their journals, which will end up being a physical document. They will need 3-ring binders to store all of their information</a:t>
            </a:r>
            <a:r>
              <a:rPr lang="en-US" sz="1100" b="1" dirty="0">
                <a:solidFill>
                  <a:schemeClr val="tx1">
                    <a:lumMod val="85000"/>
                    <a:lumOff val="15000"/>
                  </a:schemeClr>
                </a:solidFill>
                <a:latin typeface="Century Gothic" pitchFamily="34" charset="0"/>
              </a:rPr>
              <a:t>	</a:t>
            </a:r>
          </a:p>
        </p:txBody>
      </p:sp>
      <p:sp>
        <p:nvSpPr>
          <p:cNvPr id="34" name="TextBox 33"/>
          <p:cNvSpPr txBox="1"/>
          <p:nvPr/>
        </p:nvSpPr>
        <p:spPr>
          <a:xfrm>
            <a:off x="1036320" y="4526280"/>
            <a:ext cx="3105442" cy="609398"/>
          </a:xfrm>
          <a:prstGeom prst="rect">
            <a:avLst/>
          </a:prstGeom>
          <a:noFill/>
        </p:spPr>
        <p:txBody>
          <a:bodyPr wrap="square" lIns="101775" tIns="50888" rIns="101775" bIns="50888" rtlCol="0">
            <a:spAutoFit/>
          </a:bodyPr>
          <a:lstStyle/>
          <a:p>
            <a:r>
              <a:rPr lang="en-US" sz="1100" b="1" dirty="0">
                <a:solidFill>
                  <a:schemeClr val="tx1">
                    <a:lumMod val="85000"/>
                    <a:lumOff val="15000"/>
                  </a:schemeClr>
                </a:solidFill>
                <a:latin typeface="Century Gothic" pitchFamily="34" charset="0"/>
              </a:rPr>
              <a:t>Hook: Video, </a:t>
            </a:r>
            <a:r>
              <a:rPr lang="en-US" sz="1100" b="1" dirty="0">
                <a:latin typeface="Century Gothic"/>
                <a:cs typeface="Century Gothic"/>
              </a:rPr>
              <a:t>Share out of any previous competitors</a:t>
            </a:r>
          </a:p>
          <a:p>
            <a:endParaRPr lang="en-US" sz="1100" b="1" dirty="0">
              <a:solidFill>
                <a:schemeClr val="tx1">
                  <a:lumMod val="85000"/>
                  <a:lumOff val="15000"/>
                </a:schemeClr>
              </a:solidFill>
              <a:latin typeface="Century Gothic" pitchFamily="34" charset="0"/>
            </a:endParaRPr>
          </a:p>
        </p:txBody>
      </p:sp>
      <p:sp>
        <p:nvSpPr>
          <p:cNvPr id="35" name="TextBox 34"/>
          <p:cNvSpPr txBox="1"/>
          <p:nvPr/>
        </p:nvSpPr>
        <p:spPr>
          <a:xfrm>
            <a:off x="1036331" y="5029211"/>
            <a:ext cx="2350213" cy="270843"/>
          </a:xfrm>
          <a:prstGeom prst="rect">
            <a:avLst/>
          </a:prstGeom>
          <a:noFill/>
        </p:spPr>
        <p:txBody>
          <a:bodyPr wrap="square" lIns="101775" tIns="50888" rIns="101775" bIns="50888" rtlCol="0">
            <a:spAutoFit/>
          </a:bodyPr>
          <a:lstStyle/>
          <a:p>
            <a:r>
              <a:rPr lang="en-US" sz="1100" b="1" dirty="0">
                <a:latin typeface="Century Gothic"/>
                <a:cs typeface="Century Gothic"/>
              </a:rPr>
              <a:t>Mini-Lesson</a:t>
            </a:r>
            <a:r>
              <a:rPr lang="en-US" sz="1100" b="1" dirty="0">
                <a:latin typeface="Century Gothic"/>
                <a:cs typeface="Century Gothic"/>
              </a:rPr>
              <a:t>: Summary of unit</a:t>
            </a:r>
            <a:endParaRPr lang="en-US" sz="1100" b="1" dirty="0">
              <a:latin typeface="Century Gothic"/>
              <a:cs typeface="Century Gothic"/>
            </a:endParaRPr>
          </a:p>
        </p:txBody>
      </p:sp>
      <p:sp>
        <p:nvSpPr>
          <p:cNvPr id="37" name="TextBox 36"/>
          <p:cNvSpPr txBox="1"/>
          <p:nvPr/>
        </p:nvSpPr>
        <p:spPr>
          <a:xfrm>
            <a:off x="1036331" y="5532131"/>
            <a:ext cx="2350213" cy="270843"/>
          </a:xfrm>
          <a:prstGeom prst="rect">
            <a:avLst/>
          </a:prstGeom>
          <a:noFill/>
        </p:spPr>
        <p:txBody>
          <a:bodyPr wrap="square" lIns="101775" tIns="50888" rIns="101775" bIns="50888" rtlCol="0">
            <a:spAutoFit/>
          </a:bodyPr>
          <a:lstStyle/>
          <a:p>
            <a:r>
              <a:rPr lang="en-US" sz="1100" b="1" dirty="0">
                <a:latin typeface="Century Gothic"/>
                <a:cs typeface="Century Gothic"/>
              </a:rPr>
              <a:t>Activity 1: Review rules</a:t>
            </a:r>
          </a:p>
        </p:txBody>
      </p:sp>
      <p:sp>
        <p:nvSpPr>
          <p:cNvPr id="41" name="TextBox 40"/>
          <p:cNvSpPr txBox="1"/>
          <p:nvPr/>
        </p:nvSpPr>
        <p:spPr>
          <a:xfrm>
            <a:off x="1036331" y="6454140"/>
            <a:ext cx="2350213" cy="609398"/>
          </a:xfrm>
          <a:prstGeom prst="rect">
            <a:avLst/>
          </a:prstGeom>
          <a:noFill/>
        </p:spPr>
        <p:txBody>
          <a:bodyPr wrap="square" lIns="101775" tIns="50888" rIns="101775" bIns="50888" rtlCol="0">
            <a:spAutoFit/>
          </a:bodyPr>
          <a:lstStyle/>
          <a:p>
            <a:r>
              <a:rPr lang="en-US" sz="1100" b="1" dirty="0">
                <a:latin typeface="Century Gothic"/>
                <a:cs typeface="Century Gothic"/>
              </a:rPr>
              <a:t>Activity 3</a:t>
            </a:r>
            <a:r>
              <a:rPr lang="en-US" sz="1100" b="1" dirty="0">
                <a:latin typeface="Century Gothic"/>
                <a:cs typeface="Century Gothic"/>
              </a:rPr>
              <a:t>:</a:t>
            </a:r>
            <a:r>
              <a:rPr lang="en-US" sz="1100" b="1" dirty="0">
                <a:latin typeface="Century Gothic"/>
                <a:cs typeface="Century Gothic"/>
              </a:rPr>
              <a:t>Knows/Need to Knows</a:t>
            </a:r>
          </a:p>
          <a:p>
            <a:endParaRPr lang="en-US" sz="1100" b="1" dirty="0">
              <a:latin typeface="Century Gothic"/>
              <a:cs typeface="Century Gothic"/>
            </a:endParaRPr>
          </a:p>
        </p:txBody>
      </p:sp>
      <p:sp>
        <p:nvSpPr>
          <p:cNvPr id="47" name="TextBox 46"/>
          <p:cNvSpPr txBox="1"/>
          <p:nvPr/>
        </p:nvSpPr>
        <p:spPr>
          <a:xfrm>
            <a:off x="1039848" y="7025132"/>
            <a:ext cx="2350213" cy="270843"/>
          </a:xfrm>
          <a:prstGeom prst="rect">
            <a:avLst/>
          </a:prstGeom>
          <a:noFill/>
        </p:spPr>
        <p:txBody>
          <a:bodyPr wrap="square" lIns="101775" tIns="50888" rIns="101775" bIns="50888" rtlCol="0">
            <a:spAutoFit/>
          </a:bodyPr>
          <a:lstStyle/>
          <a:p>
            <a:r>
              <a:rPr lang="en-US" sz="1100" b="1" dirty="0">
                <a:solidFill>
                  <a:schemeClr val="tx1">
                    <a:lumMod val="85000"/>
                    <a:lumOff val="15000"/>
                  </a:schemeClr>
                </a:solidFill>
                <a:latin typeface="Century Gothic" pitchFamily="34" charset="0"/>
              </a:rPr>
              <a:t>Assessment: Exit Ticket</a:t>
            </a:r>
            <a:endParaRPr lang="en-US" sz="1100" b="1" dirty="0">
              <a:solidFill>
                <a:schemeClr val="tx1">
                  <a:lumMod val="85000"/>
                  <a:lumOff val="15000"/>
                </a:schemeClr>
              </a:solidFill>
              <a:latin typeface="Century Gothic" pitchFamily="34" charset="0"/>
            </a:endParaRPr>
          </a:p>
        </p:txBody>
      </p:sp>
      <p:sp>
        <p:nvSpPr>
          <p:cNvPr id="49" name="TextBox 48"/>
          <p:cNvSpPr txBox="1"/>
          <p:nvPr/>
        </p:nvSpPr>
        <p:spPr>
          <a:xfrm>
            <a:off x="1036320" y="5951220"/>
            <a:ext cx="2849880" cy="440121"/>
          </a:xfrm>
          <a:prstGeom prst="rect">
            <a:avLst/>
          </a:prstGeom>
          <a:noFill/>
        </p:spPr>
        <p:txBody>
          <a:bodyPr wrap="square" lIns="101775" tIns="50888" rIns="101775" bIns="50888" rtlCol="0">
            <a:spAutoFit/>
          </a:bodyPr>
          <a:lstStyle/>
          <a:p>
            <a:r>
              <a:rPr lang="en-US" sz="1100" b="1" dirty="0">
                <a:latin typeface="Century Gothic"/>
                <a:cs typeface="Century Gothic"/>
              </a:rPr>
              <a:t>Activity 2</a:t>
            </a:r>
            <a:r>
              <a:rPr lang="en-US" sz="1100" b="1" dirty="0">
                <a:latin typeface="Century Gothic"/>
                <a:cs typeface="Century Gothic"/>
              </a:rPr>
              <a:t>: </a:t>
            </a:r>
            <a:r>
              <a:rPr lang="en-US" sz="1100" b="1" dirty="0">
                <a:latin typeface="Century Gothic"/>
                <a:cs typeface="Century Gothic"/>
              </a:rPr>
              <a:t>Select teams,</a:t>
            </a:r>
          </a:p>
          <a:p>
            <a:r>
              <a:rPr lang="en-US" sz="1100" b="1" dirty="0">
                <a:latin typeface="Century Gothic"/>
                <a:cs typeface="Century Gothic"/>
              </a:rPr>
              <a:t>Construct </a:t>
            </a:r>
            <a:r>
              <a:rPr lang="en-US" sz="1100" b="1" dirty="0">
                <a:latin typeface="Century Gothic"/>
                <a:cs typeface="Century Gothic"/>
              </a:rPr>
              <a:t>Journal</a:t>
            </a:r>
            <a:endParaRPr lang="en-US" sz="1100" b="1" dirty="0">
              <a:latin typeface="Century Gothic"/>
              <a:cs typeface="Century Gothic"/>
            </a:endParaRPr>
          </a:p>
        </p:txBody>
      </p:sp>
      <p:cxnSp>
        <p:nvCxnSpPr>
          <p:cNvPr id="53" name="Straight Connector 52"/>
          <p:cNvCxnSpPr/>
          <p:nvPr/>
        </p:nvCxnSpPr>
        <p:spPr>
          <a:xfrm>
            <a:off x="5257802" y="1500960"/>
            <a:ext cx="2267466" cy="0"/>
          </a:xfrm>
          <a:prstGeom prst="line">
            <a:avLst/>
          </a:prstGeom>
          <a:ln w="3175">
            <a:solidFill>
              <a:schemeClr val="bg1">
                <a:lumMod val="65000"/>
                <a:alpha val="80000"/>
              </a:schemeClr>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5248624" y="1219945"/>
            <a:ext cx="1809751" cy="321627"/>
          </a:xfrm>
          <a:prstGeom prst="rect">
            <a:avLst/>
          </a:prstGeom>
          <a:noFill/>
        </p:spPr>
        <p:txBody>
          <a:bodyPr wrap="square" lIns="101775" tIns="50888" rIns="101775" bIns="50888" rtlCol="0">
            <a:spAutoFit/>
          </a:bodyPr>
          <a:lstStyle/>
          <a:p>
            <a:r>
              <a:rPr lang="en-US" sz="1400" b="1" dirty="0">
                <a:solidFill>
                  <a:schemeClr val="tx1">
                    <a:lumMod val="85000"/>
                    <a:lumOff val="15000"/>
                  </a:schemeClr>
                </a:solidFill>
                <a:latin typeface="Century Gothic" pitchFamily="34" charset="0"/>
              </a:rPr>
              <a:t>Standards for Unit</a:t>
            </a:r>
            <a:endParaRPr lang="en-US" sz="1400" b="1" dirty="0">
              <a:solidFill>
                <a:schemeClr val="tx1">
                  <a:lumMod val="85000"/>
                  <a:lumOff val="15000"/>
                </a:schemeClr>
              </a:solidFill>
              <a:latin typeface="Century Gothic" pitchFamily="34" charset="0"/>
            </a:endParaRPr>
          </a:p>
        </p:txBody>
      </p:sp>
      <p:sp>
        <p:nvSpPr>
          <p:cNvPr id="56" name="TextBox 55"/>
          <p:cNvSpPr txBox="1"/>
          <p:nvPr/>
        </p:nvSpPr>
        <p:spPr>
          <a:xfrm>
            <a:off x="5262584" y="7081330"/>
            <a:ext cx="1809751" cy="321627"/>
          </a:xfrm>
          <a:prstGeom prst="rect">
            <a:avLst/>
          </a:prstGeom>
          <a:noFill/>
        </p:spPr>
        <p:txBody>
          <a:bodyPr wrap="square" lIns="101775" tIns="50888" rIns="101775" bIns="50888" rtlCol="0">
            <a:spAutoFit/>
          </a:bodyPr>
          <a:lstStyle/>
          <a:p>
            <a:r>
              <a:rPr lang="en-US" sz="1400" b="1" dirty="0">
                <a:solidFill>
                  <a:schemeClr val="tx1">
                    <a:lumMod val="85000"/>
                    <a:lumOff val="15000"/>
                  </a:schemeClr>
                </a:solidFill>
                <a:latin typeface="Century Gothic" pitchFamily="34" charset="0"/>
              </a:rPr>
              <a:t>Materials </a:t>
            </a:r>
            <a:endParaRPr lang="en-US" sz="1400" b="1" dirty="0">
              <a:solidFill>
                <a:schemeClr val="tx1">
                  <a:lumMod val="85000"/>
                  <a:lumOff val="15000"/>
                </a:schemeClr>
              </a:solidFill>
              <a:latin typeface="Century Gothic" pitchFamily="34" charset="0"/>
            </a:endParaRPr>
          </a:p>
        </p:txBody>
      </p:sp>
      <p:cxnSp>
        <p:nvCxnSpPr>
          <p:cNvPr id="57" name="Straight Connector 56"/>
          <p:cNvCxnSpPr/>
          <p:nvPr/>
        </p:nvCxnSpPr>
        <p:spPr>
          <a:xfrm>
            <a:off x="5257802" y="4442918"/>
            <a:ext cx="2267466" cy="0"/>
          </a:xfrm>
          <a:prstGeom prst="line">
            <a:avLst/>
          </a:prstGeom>
          <a:ln w="3175">
            <a:solidFill>
              <a:schemeClr val="bg1">
                <a:lumMod val="65000"/>
                <a:alpha val="8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5257802" y="7369220"/>
            <a:ext cx="2267466" cy="0"/>
          </a:xfrm>
          <a:prstGeom prst="line">
            <a:avLst/>
          </a:prstGeom>
          <a:ln w="3175">
            <a:solidFill>
              <a:schemeClr val="bg1">
                <a:lumMod val="65000"/>
                <a:alpha val="80000"/>
              </a:schemeClr>
            </a:solidFill>
          </a:ln>
        </p:spPr>
        <p:style>
          <a:lnRef idx="1">
            <a:schemeClr val="accent1"/>
          </a:lnRef>
          <a:fillRef idx="0">
            <a:schemeClr val="accent1"/>
          </a:fillRef>
          <a:effectRef idx="0">
            <a:schemeClr val="accent1"/>
          </a:effectRef>
          <a:fontRef idx="minor">
            <a:schemeClr val="tx1"/>
          </a:fontRef>
        </p:style>
      </p:cxnSp>
      <p:pic>
        <p:nvPicPr>
          <p:cNvPr id="67" name="Picture 66" descr="CitizenSchools.BW.jpg"/>
          <p:cNvPicPr>
            <a:picLocks noChangeAspect="1"/>
          </p:cNvPicPr>
          <p:nvPr/>
        </p:nvPicPr>
        <p:blipFill>
          <a:blip r:embed="rId2" cstate="print"/>
          <a:stretch>
            <a:fillRect/>
          </a:stretch>
        </p:blipFill>
        <p:spPr>
          <a:xfrm>
            <a:off x="5253230" y="239493"/>
            <a:ext cx="2290571" cy="634049"/>
          </a:xfrm>
          <a:prstGeom prst="rect">
            <a:avLst/>
          </a:prstGeom>
        </p:spPr>
      </p:pic>
      <p:pic>
        <p:nvPicPr>
          <p:cNvPr id="38" name="Picture 37" descr="icons square-14.png"/>
          <p:cNvPicPr>
            <a:picLocks noChangeAspect="1"/>
          </p:cNvPicPr>
          <p:nvPr/>
        </p:nvPicPr>
        <p:blipFill>
          <a:blip r:embed="rId3" cstate="print"/>
          <a:stretch>
            <a:fillRect/>
          </a:stretch>
        </p:blipFill>
        <p:spPr>
          <a:xfrm>
            <a:off x="4" y="6"/>
            <a:ext cx="1055914" cy="1121616"/>
          </a:xfrm>
          <a:prstGeom prst="rect">
            <a:avLst/>
          </a:prstGeom>
        </p:spPr>
      </p:pic>
      <p:sp>
        <p:nvSpPr>
          <p:cNvPr id="42" name="TextBox 41"/>
          <p:cNvSpPr txBox="1"/>
          <p:nvPr/>
        </p:nvSpPr>
        <p:spPr>
          <a:xfrm>
            <a:off x="5185319" y="1616940"/>
            <a:ext cx="2297152" cy="1489639"/>
          </a:xfrm>
          <a:prstGeom prst="rect">
            <a:avLst/>
          </a:prstGeom>
          <a:noFill/>
        </p:spPr>
        <p:txBody>
          <a:bodyPr wrap="square" lIns="101775" tIns="50888" rIns="101775" bIns="50888" rtlCol="0">
            <a:spAutoFit/>
          </a:bodyPr>
          <a:lstStyle/>
          <a:p>
            <a:r>
              <a:rPr lang="en-US" sz="1000" dirty="0">
                <a:solidFill>
                  <a:schemeClr val="tx1">
                    <a:lumMod val="85000"/>
                    <a:lumOff val="15000"/>
                  </a:schemeClr>
                </a:solidFill>
                <a:latin typeface="Century Gothic" pitchFamily="34" charset="0"/>
              </a:rPr>
              <a:t>Citizen Schools Unit Standard #1: CS Students will use a Design Process to create ideas or products</a:t>
            </a:r>
          </a:p>
          <a:p>
            <a:r>
              <a:rPr lang="en-US" sz="1000">
                <a:solidFill>
                  <a:schemeClr val="tx1">
                    <a:lumMod val="85000"/>
                    <a:lumOff val="15000"/>
                  </a:schemeClr>
                </a:solidFill>
                <a:latin typeface="Century Gothic" pitchFamily="34" charset="0"/>
              </a:rPr>
              <a:t>Citizen Schools Unit Standard #2:Citizen Schools students will demonstrate an ability to work as a member of a team</a:t>
            </a:r>
          </a:p>
          <a:p>
            <a:pPr>
              <a:buFont typeface="Wingdings" pitchFamily="2" charset="2"/>
              <a:buChar char="§"/>
            </a:pPr>
            <a:endParaRPr lang="en-US" sz="1100" dirty="0">
              <a:solidFill>
                <a:schemeClr val="tx1">
                  <a:lumMod val="85000"/>
                  <a:lumOff val="15000"/>
                </a:schemeClr>
              </a:solidFill>
              <a:latin typeface="Century Gothic" pitchFamily="34" charset="0"/>
            </a:endParaRPr>
          </a:p>
        </p:txBody>
      </p:sp>
      <p:sp>
        <p:nvSpPr>
          <p:cNvPr id="43" name="TextBox 42"/>
          <p:cNvSpPr txBox="1"/>
          <p:nvPr/>
        </p:nvSpPr>
        <p:spPr>
          <a:xfrm>
            <a:off x="5257800" y="4157221"/>
            <a:ext cx="1809751" cy="541687"/>
          </a:xfrm>
          <a:prstGeom prst="rect">
            <a:avLst/>
          </a:prstGeom>
          <a:noFill/>
        </p:spPr>
        <p:txBody>
          <a:bodyPr wrap="square" lIns="101775" tIns="50888" rIns="101775" bIns="50888" rtlCol="0">
            <a:spAutoFit/>
          </a:bodyPr>
          <a:lstStyle/>
          <a:p>
            <a:r>
              <a:rPr lang="en-US" sz="1400" b="1" dirty="0">
                <a:solidFill>
                  <a:schemeClr val="tx1">
                    <a:lumMod val="85000"/>
                    <a:lumOff val="15000"/>
                  </a:schemeClr>
                </a:solidFill>
                <a:latin typeface="Century Gothic" pitchFamily="34" charset="0"/>
              </a:rPr>
              <a:t>Common Core Standard </a:t>
            </a:r>
            <a:endParaRPr lang="en-US" sz="1400" b="1" dirty="0">
              <a:solidFill>
                <a:schemeClr val="tx1">
                  <a:lumMod val="85000"/>
                  <a:lumOff val="15000"/>
                </a:schemeClr>
              </a:solidFill>
              <a:latin typeface="Century Gothic" pitchFamily="34" charset="0"/>
            </a:endParaRPr>
          </a:p>
        </p:txBody>
      </p:sp>
      <p:sp>
        <p:nvSpPr>
          <p:cNvPr id="59" name="TextBox 58"/>
          <p:cNvSpPr txBox="1"/>
          <p:nvPr/>
        </p:nvSpPr>
        <p:spPr>
          <a:xfrm>
            <a:off x="5190978" y="4538547"/>
            <a:ext cx="2280339" cy="2320507"/>
          </a:xfrm>
          <a:prstGeom prst="rect">
            <a:avLst/>
          </a:prstGeom>
          <a:noFill/>
        </p:spPr>
        <p:txBody>
          <a:bodyPr wrap="square" lIns="101775" tIns="50888" rIns="101775" bIns="50888" rtlCol="0">
            <a:spAutoFit/>
          </a:bodyPr>
          <a:lstStyle/>
          <a:p>
            <a:pPr>
              <a:lnSpc>
                <a:spcPct val="150000"/>
              </a:lnSpc>
              <a:buFont typeface="Wingdings" pitchFamily="2" charset="2"/>
              <a:buChar char="§"/>
            </a:pPr>
            <a:r>
              <a:rPr lang="en-US" sz="1200" dirty="0">
                <a:solidFill>
                  <a:schemeClr val="tx1">
                    <a:lumMod val="85000"/>
                    <a:lumOff val="15000"/>
                  </a:schemeClr>
                </a:solidFill>
                <a:latin typeface="Century Gothic" pitchFamily="34" charset="0"/>
              </a:rPr>
              <a:t>ELACCSS.ELA-Literacy.WHST.6-8.2</a:t>
            </a:r>
          </a:p>
          <a:p>
            <a:pPr>
              <a:lnSpc>
                <a:spcPct val="150000"/>
              </a:lnSpc>
              <a:buFont typeface="Wingdings" pitchFamily="2" charset="2"/>
              <a:buChar char="§"/>
            </a:pPr>
            <a:r>
              <a:rPr lang="en-US" sz="1200" dirty="0">
                <a:solidFill>
                  <a:schemeClr val="tx1">
                    <a:lumMod val="85000"/>
                    <a:lumOff val="15000"/>
                  </a:schemeClr>
                </a:solidFill>
                <a:latin typeface="Century Gothic" pitchFamily="34" charset="0"/>
              </a:rPr>
              <a:t>Write informative/explanatory texts, including the narration of historical events, scientific procedures/ experiments, or technical processes. </a:t>
            </a:r>
          </a:p>
        </p:txBody>
      </p:sp>
    </p:spTree>
    <p:extLst>
      <p:ext uri="{BB962C8B-B14F-4D97-AF65-F5344CB8AC3E}">
        <p14:creationId xmlns:p14="http://schemas.microsoft.com/office/powerpoint/2010/main" val="2997569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5257802" y="5458271"/>
            <a:ext cx="2293707" cy="4368361"/>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p>
        </p:txBody>
      </p:sp>
      <p:sp>
        <p:nvSpPr>
          <p:cNvPr id="32" name="Rectangle 31"/>
          <p:cNvSpPr/>
          <p:nvPr/>
        </p:nvSpPr>
        <p:spPr>
          <a:xfrm>
            <a:off x="943161" y="223844"/>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solidFill>
                <a:schemeClr val="bg1">
                  <a:lumMod val="50000"/>
                </a:schemeClr>
              </a:solidFill>
            </a:endParaRPr>
          </a:p>
        </p:txBody>
      </p:sp>
      <p:sp>
        <p:nvSpPr>
          <p:cNvPr id="75" name="TextBox 74"/>
          <p:cNvSpPr txBox="1"/>
          <p:nvPr/>
        </p:nvSpPr>
        <p:spPr>
          <a:xfrm>
            <a:off x="175335" y="1402261"/>
            <a:ext cx="2896545" cy="321627"/>
          </a:xfrm>
          <a:prstGeom prst="rect">
            <a:avLst/>
          </a:prstGeom>
          <a:noFill/>
        </p:spPr>
        <p:txBody>
          <a:bodyPr wrap="square" lIns="101882" tIns="50941" rIns="101882" bIns="50941" rtlCol="0">
            <a:spAutoFit/>
          </a:bodyPr>
          <a:lstStyle/>
          <a:p>
            <a:r>
              <a:rPr lang="en-US" sz="1400" b="1" dirty="0">
                <a:solidFill>
                  <a:schemeClr val="tx1">
                    <a:lumMod val="85000"/>
                    <a:lumOff val="15000"/>
                  </a:schemeClr>
                </a:solidFill>
                <a:latin typeface="Century Gothic" pitchFamily="34" charset="0"/>
              </a:rPr>
              <a:t>Hook – Gather Groups</a:t>
            </a:r>
            <a:endParaRPr lang="en-US" sz="1400" b="1" dirty="0">
              <a:solidFill>
                <a:schemeClr val="tx1">
                  <a:lumMod val="85000"/>
                  <a:lumOff val="15000"/>
                </a:schemeClr>
              </a:solidFill>
              <a:latin typeface="Century Gothic" pitchFamily="34" charset="0"/>
            </a:endParaRPr>
          </a:p>
        </p:txBody>
      </p:sp>
      <p:sp>
        <p:nvSpPr>
          <p:cNvPr id="57" name="TextBox 56"/>
          <p:cNvSpPr txBox="1"/>
          <p:nvPr/>
        </p:nvSpPr>
        <p:spPr>
          <a:xfrm>
            <a:off x="4163242" y="1402266"/>
            <a:ext cx="1098956" cy="541687"/>
          </a:xfrm>
          <a:prstGeom prst="rect">
            <a:avLst/>
          </a:prstGeom>
          <a:noFill/>
        </p:spPr>
        <p:txBody>
          <a:bodyPr wrap="square" lIns="101882" tIns="50941" rIns="101882" bIns="50941" rtlCol="0">
            <a:spAutoFit/>
          </a:bodyPr>
          <a:lstStyle/>
          <a:p>
            <a:r>
              <a:rPr lang="en-US" sz="1400" b="1" dirty="0">
                <a:solidFill>
                  <a:schemeClr val="tx1">
                    <a:lumMod val="85000"/>
                    <a:lumOff val="15000"/>
                  </a:schemeClr>
                </a:solidFill>
                <a:latin typeface="Century Gothic" pitchFamily="34" charset="0"/>
              </a:rPr>
              <a:t>      5 Minutes</a:t>
            </a:r>
            <a:endParaRPr lang="en-US" sz="1400" b="1" dirty="0">
              <a:solidFill>
                <a:schemeClr val="tx1">
                  <a:lumMod val="85000"/>
                  <a:lumOff val="15000"/>
                </a:schemeClr>
              </a:solidFill>
              <a:latin typeface="Century Gothic" pitchFamily="34" charset="0"/>
            </a:endParaRPr>
          </a:p>
        </p:txBody>
      </p:sp>
      <p:sp>
        <p:nvSpPr>
          <p:cNvPr id="27" name="TextBox 26"/>
          <p:cNvSpPr txBox="1"/>
          <p:nvPr/>
        </p:nvSpPr>
        <p:spPr>
          <a:xfrm>
            <a:off x="175335" y="5577170"/>
            <a:ext cx="2896545" cy="321627"/>
          </a:xfrm>
          <a:prstGeom prst="rect">
            <a:avLst/>
          </a:prstGeom>
          <a:noFill/>
        </p:spPr>
        <p:txBody>
          <a:bodyPr wrap="square" lIns="101882" tIns="50941" rIns="101882" bIns="50941" rtlCol="0">
            <a:spAutoFit/>
          </a:bodyPr>
          <a:lstStyle/>
          <a:p>
            <a:r>
              <a:rPr lang="en-US" sz="1400" b="1" dirty="0">
                <a:solidFill>
                  <a:schemeClr val="tx1">
                    <a:lumMod val="85000"/>
                    <a:lumOff val="15000"/>
                  </a:schemeClr>
                </a:solidFill>
                <a:latin typeface="Century Gothic" pitchFamily="34" charset="0"/>
              </a:rPr>
              <a:t>Mini-Lesson</a:t>
            </a:r>
            <a:endParaRPr lang="en-US" sz="1400" b="1" dirty="0">
              <a:solidFill>
                <a:schemeClr val="tx1">
                  <a:lumMod val="85000"/>
                  <a:lumOff val="15000"/>
                </a:schemeClr>
              </a:solidFill>
              <a:latin typeface="Century Gothic" pitchFamily="34" charset="0"/>
            </a:endParaRPr>
          </a:p>
        </p:txBody>
      </p:sp>
      <p:sp>
        <p:nvSpPr>
          <p:cNvPr id="29" name="TextBox 28"/>
          <p:cNvSpPr txBox="1"/>
          <p:nvPr/>
        </p:nvSpPr>
        <p:spPr>
          <a:xfrm>
            <a:off x="4206785" y="5577173"/>
            <a:ext cx="1098956" cy="541687"/>
          </a:xfrm>
          <a:prstGeom prst="rect">
            <a:avLst/>
          </a:prstGeom>
          <a:noFill/>
        </p:spPr>
        <p:txBody>
          <a:bodyPr wrap="square" lIns="101882" tIns="50941" rIns="101882" bIns="50941" rtlCol="0">
            <a:spAutoFit/>
          </a:bodyPr>
          <a:lstStyle/>
          <a:p>
            <a:r>
              <a:rPr lang="en-US" sz="1400" b="1" dirty="0">
                <a:solidFill>
                  <a:schemeClr val="tx1">
                    <a:lumMod val="85000"/>
                    <a:lumOff val="15000"/>
                  </a:schemeClr>
                </a:solidFill>
                <a:latin typeface="Century Gothic" pitchFamily="34" charset="0"/>
              </a:rPr>
              <a:t>     5</a:t>
            </a:r>
          </a:p>
          <a:p>
            <a:r>
              <a:rPr lang="en-US" sz="1400" b="1" dirty="0">
                <a:solidFill>
                  <a:schemeClr val="tx1">
                    <a:lumMod val="85000"/>
                    <a:lumOff val="15000"/>
                  </a:schemeClr>
                </a:solidFill>
                <a:latin typeface="Century Gothic" pitchFamily="34" charset="0"/>
              </a:rPr>
              <a:t>Minutes</a:t>
            </a:r>
            <a:endParaRPr lang="en-US" sz="1400" b="1" dirty="0">
              <a:solidFill>
                <a:schemeClr val="tx1">
                  <a:lumMod val="85000"/>
                  <a:lumOff val="15000"/>
                </a:schemeClr>
              </a:solidFill>
              <a:latin typeface="Century Gothic" pitchFamily="34" charset="0"/>
            </a:endParaRPr>
          </a:p>
        </p:txBody>
      </p:sp>
      <p:pic>
        <p:nvPicPr>
          <p:cNvPr id="33" name="Picture 32" descr="CitizenSchools.BW.jpg"/>
          <p:cNvPicPr>
            <a:picLocks noChangeAspect="1"/>
          </p:cNvPicPr>
          <p:nvPr/>
        </p:nvPicPr>
        <p:blipFill>
          <a:blip r:embed="rId2" cstate="print"/>
          <a:stretch>
            <a:fillRect/>
          </a:stretch>
        </p:blipFill>
        <p:spPr>
          <a:xfrm>
            <a:off x="5253230" y="239488"/>
            <a:ext cx="2290571" cy="634049"/>
          </a:xfrm>
          <a:prstGeom prst="rect">
            <a:avLst/>
          </a:prstGeom>
        </p:spPr>
      </p:pic>
      <p:cxnSp>
        <p:nvCxnSpPr>
          <p:cNvPr id="34" name="Straight Connector 33"/>
          <p:cNvCxnSpPr/>
          <p:nvPr/>
        </p:nvCxnSpPr>
        <p:spPr>
          <a:xfrm>
            <a:off x="236306" y="1688056"/>
            <a:ext cx="4902436"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25194" y="5873384"/>
            <a:ext cx="4924661"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5281748" y="1477109"/>
            <a:ext cx="2293707" cy="384048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p>
        </p:txBody>
      </p:sp>
      <p:pic>
        <p:nvPicPr>
          <p:cNvPr id="38" name="Picture 37" descr="Chat active 32x32.png"/>
          <p:cNvPicPr>
            <a:picLocks noChangeAspect="1"/>
          </p:cNvPicPr>
          <p:nvPr/>
        </p:nvPicPr>
        <p:blipFill>
          <a:blip r:embed="rId3" cstate="print"/>
          <a:stretch>
            <a:fillRect/>
          </a:stretch>
        </p:blipFill>
        <p:spPr>
          <a:xfrm>
            <a:off x="6886218" y="1472186"/>
            <a:ext cx="444105" cy="444105"/>
          </a:xfrm>
          <a:prstGeom prst="rect">
            <a:avLst/>
          </a:prstGeom>
        </p:spPr>
      </p:pic>
      <p:sp>
        <p:nvSpPr>
          <p:cNvPr id="40" name="TextBox 39"/>
          <p:cNvSpPr txBox="1"/>
          <p:nvPr/>
        </p:nvSpPr>
        <p:spPr>
          <a:xfrm>
            <a:off x="5370914" y="1547447"/>
            <a:ext cx="1873952" cy="321627"/>
          </a:xfrm>
          <a:prstGeom prst="rect">
            <a:avLst/>
          </a:prstGeom>
          <a:noFill/>
        </p:spPr>
        <p:txBody>
          <a:bodyPr wrap="square" lIns="101882" tIns="50941" rIns="101882" bIns="50941" rtlCol="0">
            <a:spAutoFit/>
          </a:bodyPr>
          <a:lstStyle/>
          <a:p>
            <a:r>
              <a:rPr lang="en-US" sz="1400" b="1" dirty="0">
                <a:solidFill>
                  <a:schemeClr val="tx1">
                    <a:lumMod val="65000"/>
                    <a:lumOff val="35000"/>
                  </a:schemeClr>
                </a:solidFill>
                <a:latin typeface="Century Gothic" pitchFamily="34" charset="0"/>
              </a:rPr>
              <a:t>Student Says…</a:t>
            </a:r>
            <a:endParaRPr lang="en-US" sz="1400" b="1" dirty="0">
              <a:solidFill>
                <a:schemeClr val="tx1">
                  <a:lumMod val="65000"/>
                  <a:lumOff val="35000"/>
                </a:schemeClr>
              </a:solidFill>
              <a:latin typeface="Century Gothic" pitchFamily="34" charset="0"/>
            </a:endParaRPr>
          </a:p>
        </p:txBody>
      </p:sp>
      <p:pic>
        <p:nvPicPr>
          <p:cNvPr id="39" name="Picture 38" descr="Zoom in 32x32.png"/>
          <p:cNvPicPr>
            <a:picLocks noChangeAspect="1"/>
          </p:cNvPicPr>
          <p:nvPr/>
        </p:nvPicPr>
        <p:blipFill>
          <a:blip r:embed="rId4" cstate="print"/>
          <a:stretch>
            <a:fillRect/>
          </a:stretch>
        </p:blipFill>
        <p:spPr>
          <a:xfrm>
            <a:off x="6983849" y="5568968"/>
            <a:ext cx="391526" cy="391525"/>
          </a:xfrm>
          <a:prstGeom prst="rect">
            <a:avLst/>
          </a:prstGeom>
        </p:spPr>
      </p:pic>
      <p:sp>
        <p:nvSpPr>
          <p:cNvPr id="41" name="TextBox 40"/>
          <p:cNvSpPr txBox="1"/>
          <p:nvPr/>
        </p:nvSpPr>
        <p:spPr>
          <a:xfrm>
            <a:off x="5349744" y="5590486"/>
            <a:ext cx="1809751" cy="321627"/>
          </a:xfrm>
          <a:prstGeom prst="rect">
            <a:avLst/>
          </a:prstGeom>
          <a:noFill/>
        </p:spPr>
        <p:txBody>
          <a:bodyPr wrap="square" lIns="101882" tIns="50941" rIns="101882" bIns="50941" rtlCol="0">
            <a:spAutoFit/>
          </a:bodyPr>
          <a:lstStyle/>
          <a:p>
            <a:r>
              <a:rPr lang="en-US" sz="1400" b="1" dirty="0">
                <a:solidFill>
                  <a:schemeClr val="tx1">
                    <a:lumMod val="65000"/>
                    <a:lumOff val="35000"/>
                  </a:schemeClr>
                </a:solidFill>
                <a:latin typeface="Century Gothic" pitchFamily="34" charset="0"/>
              </a:rPr>
              <a:t>Closer Look!</a:t>
            </a:r>
            <a:endParaRPr lang="en-US" sz="1400" b="1" dirty="0">
              <a:solidFill>
                <a:schemeClr val="tx1">
                  <a:lumMod val="65000"/>
                  <a:lumOff val="35000"/>
                </a:schemeClr>
              </a:solidFill>
              <a:latin typeface="Century Gothic" pitchFamily="34" charset="0"/>
            </a:endParaRPr>
          </a:p>
        </p:txBody>
      </p:sp>
      <p:sp>
        <p:nvSpPr>
          <p:cNvPr id="20" name="TextBox 19"/>
          <p:cNvSpPr txBox="1"/>
          <p:nvPr/>
        </p:nvSpPr>
        <p:spPr>
          <a:xfrm>
            <a:off x="148409" y="6007689"/>
            <a:ext cx="5042573" cy="2257313"/>
          </a:xfrm>
          <a:prstGeom prst="rect">
            <a:avLst/>
          </a:prstGeom>
          <a:noFill/>
        </p:spPr>
        <p:txBody>
          <a:bodyPr wrap="square" lIns="101882" tIns="50941" rIns="101882" bIns="50941" rtlCol="0">
            <a:spAutoFit/>
          </a:bodyPr>
          <a:lstStyle/>
          <a:p>
            <a:pPr>
              <a:buFont typeface="Wingdings" pitchFamily="2" charset="2"/>
              <a:buChar char="§"/>
            </a:pPr>
            <a:r>
              <a:rPr lang="en-US" sz="1000" b="1" dirty="0">
                <a:solidFill>
                  <a:schemeClr val="tx1">
                    <a:lumMod val="85000"/>
                    <a:lumOff val="15000"/>
                  </a:schemeClr>
                </a:solidFill>
                <a:latin typeface="Century Gothic" pitchFamily="34" charset="0"/>
              </a:rPr>
              <a:t> Objectives / Agenda: </a:t>
            </a:r>
            <a:r>
              <a:rPr lang="en-US" sz="1000" dirty="0">
                <a:solidFill>
                  <a:schemeClr val="tx1">
                    <a:lumMod val="85000"/>
                    <a:lumOff val="15000"/>
                  </a:schemeClr>
                </a:solidFill>
                <a:latin typeface="Century Gothic" pitchFamily="34" charset="0"/>
              </a:rPr>
              <a:t>Explain that since they only got to use their devices one time, today we’ll be having a free-for-all competition. The format for the competition will be that we’re totally ignoring the journal and presentation, giving the students a chance to focus on what is likely their favorite part, the devices. They’ll have unlimited trials,  with each trial last the same amount of time and being of the same format of this years’ challenge. Teams will go in order, once all the other teams go (or pass their turn,) they can go again. They can make whatever adjustments they want and are capable of between trials. Whatever trial of theirs scores the highest or performs the best will count. </a:t>
            </a:r>
            <a:endParaRPr lang="en-US" sz="1000" b="1" dirty="0">
              <a:solidFill>
                <a:schemeClr val="tx1">
                  <a:lumMod val="85000"/>
                  <a:lumOff val="15000"/>
                </a:schemeClr>
              </a:solidFill>
              <a:latin typeface="Century Gothic" pitchFamily="34" charset="0"/>
            </a:endParaRP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Preview assessment: </a:t>
            </a:r>
            <a:r>
              <a:rPr lang="en-US" sz="1000" dirty="0">
                <a:solidFill>
                  <a:schemeClr val="tx1">
                    <a:lumMod val="85000"/>
                    <a:lumOff val="15000"/>
                  </a:schemeClr>
                </a:solidFill>
                <a:latin typeface="Century Gothic" pitchFamily="34" charset="0"/>
              </a:rPr>
              <a:t>Instead of an assessment, we’ll have a short award ceremony</a:t>
            </a:r>
            <a:endParaRPr lang="en-US" sz="1000" b="1" dirty="0">
              <a:solidFill>
                <a:schemeClr val="tx1">
                  <a:lumMod val="85000"/>
                  <a:lumOff val="15000"/>
                </a:schemeClr>
              </a:solidFill>
              <a:latin typeface="Century Gothic" pitchFamily="34" charset="0"/>
            </a:endParaRPr>
          </a:p>
          <a:p>
            <a:endParaRPr lang="en-US" sz="1000" b="1" dirty="0">
              <a:solidFill>
                <a:schemeClr val="tx1">
                  <a:lumMod val="85000"/>
                  <a:lumOff val="15000"/>
                </a:schemeClr>
              </a:solidFill>
              <a:latin typeface="Century Gothic" pitchFamily="34" charset="0"/>
            </a:endParaRPr>
          </a:p>
          <a:p>
            <a:endParaRPr lang="en-US" sz="1000" b="1" dirty="0">
              <a:solidFill>
                <a:schemeClr val="tx1">
                  <a:lumMod val="85000"/>
                  <a:lumOff val="15000"/>
                </a:schemeClr>
              </a:solidFill>
              <a:latin typeface="Century Gothic" pitchFamily="34" charset="0"/>
            </a:endParaRPr>
          </a:p>
        </p:txBody>
      </p:sp>
      <p:pic>
        <p:nvPicPr>
          <p:cNvPr id="21" name="Picture 20" descr="icons square-14.png"/>
          <p:cNvPicPr>
            <a:picLocks noChangeAspect="1"/>
          </p:cNvPicPr>
          <p:nvPr/>
        </p:nvPicPr>
        <p:blipFill>
          <a:blip r:embed="rId5" cstate="print"/>
          <a:stretch>
            <a:fillRect/>
          </a:stretch>
        </p:blipFill>
        <p:spPr>
          <a:xfrm>
            <a:off x="3" y="5"/>
            <a:ext cx="1055914" cy="1121616"/>
          </a:xfrm>
          <a:prstGeom prst="rect">
            <a:avLst/>
          </a:prstGeom>
        </p:spPr>
      </p:pic>
      <p:sp>
        <p:nvSpPr>
          <p:cNvPr id="22" name="TextBox 21"/>
          <p:cNvSpPr txBox="1"/>
          <p:nvPr/>
        </p:nvSpPr>
        <p:spPr>
          <a:xfrm>
            <a:off x="930894" y="305785"/>
            <a:ext cx="3743848" cy="595319"/>
          </a:xfrm>
          <a:prstGeom prst="rect">
            <a:avLst/>
          </a:prstGeom>
          <a:noFill/>
        </p:spPr>
        <p:txBody>
          <a:bodyPr wrap="square" lIns="101882" tIns="50941" rIns="101882" bIns="50941"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10 </a:t>
            </a:r>
            <a:r>
              <a:rPr lang="en-US" sz="1300" dirty="0">
                <a:solidFill>
                  <a:schemeClr val="tx1">
                    <a:lumMod val="85000"/>
                    <a:lumOff val="15000"/>
                  </a:schemeClr>
                </a:solidFill>
                <a:latin typeface="Century Gothic" pitchFamily="34" charset="0"/>
              </a:rPr>
              <a:t>– page 2</a:t>
            </a:r>
            <a:endParaRPr lang="en-US" sz="1300" b="1" dirty="0">
              <a:solidFill>
                <a:schemeClr val="tx1">
                  <a:lumMod val="85000"/>
                  <a:lumOff val="15000"/>
                </a:schemeClr>
              </a:solidFill>
              <a:latin typeface="Century Gothic" pitchFamily="34" charset="0"/>
            </a:endParaRPr>
          </a:p>
        </p:txBody>
      </p:sp>
      <p:sp>
        <p:nvSpPr>
          <p:cNvPr id="23" name="TextBox 22"/>
          <p:cNvSpPr txBox="1"/>
          <p:nvPr/>
        </p:nvSpPr>
        <p:spPr>
          <a:xfrm>
            <a:off x="5486402" y="1951466"/>
            <a:ext cx="2018371" cy="1963614"/>
          </a:xfrm>
          <a:prstGeom prst="rect">
            <a:avLst/>
          </a:prstGeom>
          <a:noFill/>
        </p:spPr>
        <p:txBody>
          <a:bodyPr wrap="square" lIns="101882" tIns="50941" rIns="101882" bIns="50941" rtlCol="0">
            <a:spAutoFit/>
          </a:bodyPr>
          <a:lstStyle/>
          <a:p>
            <a:r>
              <a:rPr lang="en-US" sz="1200" dirty="0"/>
              <a:t>“Our device is broken (or not ready)”</a:t>
            </a:r>
          </a:p>
          <a:p>
            <a:r>
              <a:rPr lang="en-US" sz="1200" i="1" dirty="0"/>
              <a:t>Encourage everyone to attempt to compete today to the best of their abilities. They can continue to repair their devices during the competition time or enlist the services of other teams if they need some help. </a:t>
            </a:r>
            <a:endParaRPr lang="en-US" sz="1200" i="1" dirty="0"/>
          </a:p>
        </p:txBody>
      </p:sp>
      <p:sp>
        <p:nvSpPr>
          <p:cNvPr id="25" name="TextBox 24"/>
          <p:cNvSpPr txBox="1"/>
          <p:nvPr/>
        </p:nvSpPr>
        <p:spPr>
          <a:xfrm>
            <a:off x="196950" y="1041015"/>
            <a:ext cx="7315201" cy="507832"/>
          </a:xfrm>
          <a:prstGeom prst="rect">
            <a:avLst/>
          </a:prstGeom>
          <a:noFill/>
          <a:ln>
            <a:noFill/>
          </a:ln>
        </p:spPr>
        <p:txBody>
          <a:bodyPr wrap="square" lIns="101882" tIns="50941" rIns="101882" bIns="50941" rtlCol="0">
            <a:spAutoFit/>
          </a:bodyPr>
          <a:lstStyle/>
          <a:p>
            <a:pPr>
              <a:buFont typeface="Wingdings" pitchFamily="2" charset="2"/>
              <a:buChar char="§"/>
            </a:pPr>
            <a:r>
              <a:rPr lang="en-US" sz="1300" dirty="0"/>
              <a:t>Objective: </a:t>
            </a:r>
            <a:r>
              <a:rPr lang="en-US" sz="1300" dirty="0">
                <a:solidFill>
                  <a:schemeClr val="tx1">
                    <a:lumMod val="85000"/>
                    <a:lumOff val="15000"/>
                  </a:schemeClr>
                </a:solidFill>
                <a:latin typeface="Century Gothic" pitchFamily="34" charset="0"/>
              </a:rPr>
              <a:t>Assume shared responsibility for collaborative work </a:t>
            </a:r>
          </a:p>
          <a:p>
            <a:endParaRPr lang="en-US" sz="1300" dirty="0">
              <a:solidFill>
                <a:schemeClr val="tx1">
                  <a:lumMod val="85000"/>
                  <a:lumOff val="15000"/>
                </a:schemeClr>
              </a:solidFill>
              <a:latin typeface="Century Gothic" pitchFamily="34" charset="0"/>
            </a:endParaRPr>
          </a:p>
        </p:txBody>
      </p:sp>
      <p:sp>
        <p:nvSpPr>
          <p:cNvPr id="26" name="TextBox 25"/>
          <p:cNvSpPr txBox="1"/>
          <p:nvPr/>
        </p:nvSpPr>
        <p:spPr>
          <a:xfrm>
            <a:off x="5267960" y="6084851"/>
            <a:ext cx="2331720" cy="2134202"/>
          </a:xfrm>
          <a:prstGeom prst="rect">
            <a:avLst/>
          </a:prstGeom>
          <a:noFill/>
        </p:spPr>
        <p:txBody>
          <a:bodyPr wrap="square" lIns="101882" tIns="50941" rIns="101882" bIns="50941" rtlCol="0">
            <a:spAutoFit/>
          </a:bodyPr>
          <a:lstStyle/>
          <a:p>
            <a:r>
              <a:rPr lang="en-US" sz="1200" dirty="0"/>
              <a:t>This lesson is intended to be very loose and open for the students. They will often want to focus heavily on the actual design and performance of their device, which this gives them a chance to do. This might be a great lesson to invite parents or other guests to help run/watch, so they’ll have another chance to watch the kids test their devices. </a:t>
            </a:r>
            <a:endParaRPr lang="en-US" sz="1200" dirty="0"/>
          </a:p>
        </p:txBody>
      </p:sp>
      <p:sp>
        <p:nvSpPr>
          <p:cNvPr id="3" name="Rectangle 2"/>
          <p:cNvSpPr/>
          <p:nvPr/>
        </p:nvSpPr>
        <p:spPr>
          <a:xfrm>
            <a:off x="259080" y="1927861"/>
            <a:ext cx="4836160" cy="1286506"/>
          </a:xfrm>
          <a:prstGeom prst="rect">
            <a:avLst/>
          </a:prstGeom>
        </p:spPr>
        <p:txBody>
          <a:bodyPr wrap="square" lIns="101882" tIns="50941" rIns="101882" bIns="50941">
            <a:spAutoFit/>
          </a:bodyPr>
          <a:lstStyle/>
          <a:p>
            <a:endParaRPr lang="en-US" sz="1100" dirty="0">
              <a:solidFill>
                <a:schemeClr val="tx1">
                  <a:lumMod val="85000"/>
                  <a:lumOff val="15000"/>
                </a:schemeClr>
              </a:solidFill>
              <a:latin typeface="Century Gothic" pitchFamily="34" charset="0"/>
            </a:endParaRPr>
          </a:p>
          <a:p>
            <a:pPr>
              <a:buFont typeface="Wingdings" pitchFamily="2" charset="2"/>
              <a:buChar char="§"/>
            </a:pPr>
            <a:r>
              <a:rPr lang="en-US" sz="1100" dirty="0">
                <a:solidFill>
                  <a:schemeClr val="tx1">
                    <a:lumMod val="85000"/>
                    <a:lumOff val="15000"/>
                  </a:schemeClr>
                </a:solidFill>
                <a:latin typeface="Century Gothic" pitchFamily="34" charset="0"/>
              </a:rPr>
              <a:t>Give the teams ~5 minutes at the beginning of the lesson to get their devices together.</a:t>
            </a:r>
          </a:p>
          <a:p>
            <a:pPr>
              <a:buFont typeface="Wingdings" pitchFamily="2" charset="2"/>
              <a:buChar char="§"/>
            </a:pPr>
            <a:r>
              <a:rPr lang="en-US" sz="1100" dirty="0">
                <a:solidFill>
                  <a:schemeClr val="tx1">
                    <a:lumMod val="85000"/>
                    <a:lumOff val="15000"/>
                  </a:schemeClr>
                </a:solidFill>
                <a:latin typeface="Century Gothic" pitchFamily="34" charset="0"/>
              </a:rPr>
              <a:t>They might need small repairs, tweaks, </a:t>
            </a:r>
            <a:r>
              <a:rPr lang="en-US" sz="1100" dirty="0" err="1">
                <a:solidFill>
                  <a:schemeClr val="tx1">
                    <a:lumMod val="85000"/>
                    <a:lumOff val="15000"/>
                  </a:schemeClr>
                </a:solidFill>
                <a:latin typeface="Century Gothic" pitchFamily="34" charset="0"/>
              </a:rPr>
              <a:t>etc</a:t>
            </a:r>
            <a:r>
              <a:rPr lang="en-US" sz="1100" dirty="0">
                <a:solidFill>
                  <a:schemeClr val="tx1">
                    <a:lumMod val="85000"/>
                    <a:lumOff val="15000"/>
                  </a:schemeClr>
                </a:solidFill>
                <a:latin typeface="Century Gothic" pitchFamily="34" charset="0"/>
              </a:rPr>
              <a:t> after having not been used since the challenge day. </a:t>
            </a:r>
          </a:p>
          <a:p>
            <a:pPr>
              <a:buFont typeface="Wingdings" pitchFamily="2" charset="2"/>
              <a:buChar char="§"/>
            </a:pPr>
            <a:r>
              <a:rPr lang="en-US" sz="1100" dirty="0">
                <a:solidFill>
                  <a:schemeClr val="tx1">
                    <a:lumMod val="85000"/>
                    <a:lumOff val="15000"/>
                  </a:schemeClr>
                </a:solidFill>
                <a:latin typeface="Century Gothic" pitchFamily="34" charset="0"/>
              </a:rPr>
              <a:t>This will also serve as focus/gathering time for the students to transition into class time. </a:t>
            </a:r>
            <a:endParaRPr lang="en-US" sz="1100" dirty="0"/>
          </a:p>
        </p:txBody>
      </p:sp>
    </p:spTree>
    <p:extLst>
      <p:ext uri="{BB962C8B-B14F-4D97-AF65-F5344CB8AC3E}">
        <p14:creationId xmlns:p14="http://schemas.microsoft.com/office/powerpoint/2010/main" val="30603177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943161" y="223844"/>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solidFill>
                <a:schemeClr val="bg1">
                  <a:lumMod val="50000"/>
                </a:schemeClr>
              </a:solidFill>
            </a:endParaRPr>
          </a:p>
        </p:txBody>
      </p:sp>
      <p:sp>
        <p:nvSpPr>
          <p:cNvPr id="75" name="TextBox 74"/>
          <p:cNvSpPr txBox="1"/>
          <p:nvPr/>
        </p:nvSpPr>
        <p:spPr>
          <a:xfrm>
            <a:off x="175334" y="1408698"/>
            <a:ext cx="3279068" cy="321627"/>
          </a:xfrm>
          <a:prstGeom prst="rect">
            <a:avLst/>
          </a:prstGeom>
          <a:noFill/>
        </p:spPr>
        <p:txBody>
          <a:bodyPr wrap="square" lIns="101882" tIns="50941" rIns="101882" bIns="50941" rtlCol="0">
            <a:spAutoFit/>
          </a:bodyPr>
          <a:lstStyle/>
          <a:p>
            <a:r>
              <a:rPr lang="en-US" sz="1400" b="1" dirty="0">
                <a:solidFill>
                  <a:schemeClr val="tx1">
                    <a:lumMod val="85000"/>
                    <a:lumOff val="15000"/>
                  </a:schemeClr>
                </a:solidFill>
                <a:latin typeface="Century Gothic" pitchFamily="34" charset="0"/>
              </a:rPr>
              <a:t>Activity 1 Competition	</a:t>
            </a:r>
            <a:endParaRPr lang="en-US" sz="1400" b="1" dirty="0">
              <a:solidFill>
                <a:schemeClr val="tx1">
                  <a:lumMod val="85000"/>
                  <a:lumOff val="15000"/>
                </a:schemeClr>
              </a:solidFill>
              <a:latin typeface="Century Gothic" pitchFamily="34" charset="0"/>
            </a:endParaRPr>
          </a:p>
        </p:txBody>
      </p:sp>
      <p:sp>
        <p:nvSpPr>
          <p:cNvPr id="21" name="TextBox 20"/>
          <p:cNvSpPr txBox="1"/>
          <p:nvPr/>
        </p:nvSpPr>
        <p:spPr>
          <a:xfrm>
            <a:off x="4163242" y="1408701"/>
            <a:ext cx="1098956" cy="541687"/>
          </a:xfrm>
          <a:prstGeom prst="rect">
            <a:avLst/>
          </a:prstGeom>
          <a:noFill/>
        </p:spPr>
        <p:txBody>
          <a:bodyPr wrap="square" lIns="101882" tIns="50941" rIns="101882" bIns="50941" rtlCol="0">
            <a:spAutoFit/>
          </a:bodyPr>
          <a:lstStyle/>
          <a:p>
            <a:r>
              <a:rPr lang="en-US" sz="1400" b="1" dirty="0">
                <a:solidFill>
                  <a:schemeClr val="tx1">
                    <a:lumMod val="85000"/>
                    <a:lumOff val="15000"/>
                  </a:schemeClr>
                </a:solidFill>
                <a:latin typeface="Century Gothic" pitchFamily="34" charset="0"/>
              </a:rPr>
              <a:t>     </a:t>
            </a:r>
            <a:r>
              <a:rPr lang="en-US" sz="1400" b="1" dirty="0">
                <a:solidFill>
                  <a:schemeClr val="tx1">
                    <a:lumMod val="85000"/>
                    <a:lumOff val="15000"/>
                  </a:schemeClr>
                </a:solidFill>
                <a:latin typeface="Century Gothic" pitchFamily="34" charset="0"/>
              </a:rPr>
              <a:t>7</a:t>
            </a:r>
            <a:r>
              <a:rPr lang="en-US" sz="1400" b="1" dirty="0">
                <a:solidFill>
                  <a:schemeClr val="tx1">
                    <a:lumMod val="85000"/>
                    <a:lumOff val="15000"/>
                  </a:schemeClr>
                </a:solidFill>
                <a:latin typeface="Century Gothic" pitchFamily="34" charset="0"/>
              </a:rPr>
              <a:t>0 Minutes</a:t>
            </a:r>
            <a:endParaRPr lang="en-US" sz="1400" b="1" dirty="0">
              <a:solidFill>
                <a:schemeClr val="tx1">
                  <a:lumMod val="85000"/>
                  <a:lumOff val="15000"/>
                </a:schemeClr>
              </a:solidFill>
              <a:latin typeface="Century Gothic" pitchFamily="34" charset="0"/>
            </a:endParaRPr>
          </a:p>
        </p:txBody>
      </p:sp>
      <p:pic>
        <p:nvPicPr>
          <p:cNvPr id="31" name="Picture 30" descr="CitizenSchools.BW.jpg"/>
          <p:cNvPicPr>
            <a:picLocks noChangeAspect="1"/>
          </p:cNvPicPr>
          <p:nvPr/>
        </p:nvPicPr>
        <p:blipFill>
          <a:blip r:embed="rId2" cstate="print"/>
          <a:stretch>
            <a:fillRect/>
          </a:stretch>
        </p:blipFill>
        <p:spPr>
          <a:xfrm>
            <a:off x="5253230" y="239488"/>
            <a:ext cx="2290571" cy="634049"/>
          </a:xfrm>
          <a:prstGeom prst="rect">
            <a:avLst/>
          </a:prstGeom>
        </p:spPr>
      </p:pic>
      <p:sp>
        <p:nvSpPr>
          <p:cNvPr id="40" name="Rectangle 39"/>
          <p:cNvSpPr/>
          <p:nvPr/>
        </p:nvSpPr>
        <p:spPr>
          <a:xfrm>
            <a:off x="5257802" y="1250954"/>
            <a:ext cx="2293707" cy="4092575"/>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p>
        </p:txBody>
      </p:sp>
      <p:sp>
        <p:nvSpPr>
          <p:cNvPr id="41" name="Rectangle 40"/>
          <p:cNvSpPr/>
          <p:nvPr/>
        </p:nvSpPr>
        <p:spPr>
          <a:xfrm>
            <a:off x="5257802" y="5464175"/>
            <a:ext cx="2293707" cy="4362450"/>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p>
        </p:txBody>
      </p:sp>
      <p:sp>
        <p:nvSpPr>
          <p:cNvPr id="42" name="TextBox 41"/>
          <p:cNvSpPr txBox="1"/>
          <p:nvPr/>
        </p:nvSpPr>
        <p:spPr>
          <a:xfrm>
            <a:off x="5366163" y="5614980"/>
            <a:ext cx="1809751" cy="321627"/>
          </a:xfrm>
          <a:prstGeom prst="rect">
            <a:avLst/>
          </a:prstGeom>
          <a:noFill/>
        </p:spPr>
        <p:txBody>
          <a:bodyPr wrap="square" lIns="101882" tIns="50941" rIns="101882" bIns="50941" rtlCol="0">
            <a:spAutoFit/>
          </a:bodyPr>
          <a:lstStyle/>
          <a:p>
            <a:r>
              <a:rPr lang="en-US" sz="1400" b="1" dirty="0">
                <a:solidFill>
                  <a:schemeClr val="tx1">
                    <a:lumMod val="65000"/>
                    <a:lumOff val="35000"/>
                  </a:schemeClr>
                </a:solidFill>
                <a:latin typeface="Century Gothic" pitchFamily="34" charset="0"/>
              </a:rPr>
              <a:t>Additional Notes</a:t>
            </a:r>
            <a:endParaRPr lang="en-US" sz="1400" b="1" dirty="0">
              <a:solidFill>
                <a:schemeClr val="tx1">
                  <a:lumMod val="65000"/>
                  <a:lumOff val="35000"/>
                </a:schemeClr>
              </a:solidFill>
              <a:latin typeface="Century Gothic" pitchFamily="34" charset="0"/>
            </a:endParaRPr>
          </a:p>
        </p:txBody>
      </p:sp>
      <p:pic>
        <p:nvPicPr>
          <p:cNvPr id="43" name="Picture 42" descr="Pie chart 32x32.png"/>
          <p:cNvPicPr>
            <a:picLocks noChangeAspect="1"/>
          </p:cNvPicPr>
          <p:nvPr/>
        </p:nvPicPr>
        <p:blipFill>
          <a:blip r:embed="rId3" cstate="print"/>
          <a:stretch>
            <a:fillRect/>
          </a:stretch>
        </p:blipFill>
        <p:spPr>
          <a:xfrm>
            <a:off x="7021531" y="1371471"/>
            <a:ext cx="393844" cy="393843"/>
          </a:xfrm>
          <a:prstGeom prst="rect">
            <a:avLst/>
          </a:prstGeom>
        </p:spPr>
      </p:pic>
      <p:pic>
        <p:nvPicPr>
          <p:cNvPr id="45" name="Picture 44" descr="Document 32x32.png"/>
          <p:cNvPicPr>
            <a:picLocks noChangeAspect="1"/>
          </p:cNvPicPr>
          <p:nvPr/>
        </p:nvPicPr>
        <p:blipFill>
          <a:blip r:embed="rId4" cstate="print"/>
          <a:stretch>
            <a:fillRect/>
          </a:stretch>
        </p:blipFill>
        <p:spPr>
          <a:xfrm>
            <a:off x="7031807" y="5575959"/>
            <a:ext cx="393844" cy="393843"/>
          </a:xfrm>
          <a:prstGeom prst="rect">
            <a:avLst/>
          </a:prstGeom>
        </p:spPr>
      </p:pic>
      <p:sp>
        <p:nvSpPr>
          <p:cNvPr id="46" name="TextBox 45"/>
          <p:cNvSpPr txBox="1"/>
          <p:nvPr/>
        </p:nvSpPr>
        <p:spPr>
          <a:xfrm>
            <a:off x="5381800" y="1413912"/>
            <a:ext cx="1809751" cy="321627"/>
          </a:xfrm>
          <a:prstGeom prst="rect">
            <a:avLst/>
          </a:prstGeom>
          <a:noFill/>
        </p:spPr>
        <p:txBody>
          <a:bodyPr wrap="square" lIns="101882" tIns="50941" rIns="101882" bIns="50941" rtlCol="0">
            <a:spAutoFit/>
          </a:bodyPr>
          <a:lstStyle/>
          <a:p>
            <a:r>
              <a:rPr lang="en-US" sz="1400" b="1" dirty="0">
                <a:solidFill>
                  <a:schemeClr val="tx1">
                    <a:lumMod val="65000"/>
                    <a:lumOff val="35000"/>
                  </a:schemeClr>
                </a:solidFill>
                <a:latin typeface="Century Gothic" pitchFamily="34" charset="0"/>
              </a:rPr>
              <a:t>Missing Parts…</a:t>
            </a:r>
            <a:endParaRPr lang="en-US" sz="1400" b="1" dirty="0">
              <a:solidFill>
                <a:schemeClr val="tx1">
                  <a:lumMod val="65000"/>
                  <a:lumOff val="35000"/>
                </a:schemeClr>
              </a:solidFill>
              <a:latin typeface="Century Gothic" pitchFamily="34" charset="0"/>
            </a:endParaRPr>
          </a:p>
        </p:txBody>
      </p:sp>
      <p:cxnSp>
        <p:nvCxnSpPr>
          <p:cNvPr id="47" name="Straight Connector 46"/>
          <p:cNvCxnSpPr/>
          <p:nvPr/>
        </p:nvCxnSpPr>
        <p:spPr>
          <a:xfrm>
            <a:off x="236303" y="1694492"/>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8" name="Picture 17" descr="icons square-14.png"/>
          <p:cNvPicPr>
            <a:picLocks noChangeAspect="1"/>
          </p:cNvPicPr>
          <p:nvPr/>
        </p:nvPicPr>
        <p:blipFill>
          <a:blip r:embed="rId5" cstate="print"/>
          <a:stretch>
            <a:fillRect/>
          </a:stretch>
        </p:blipFill>
        <p:spPr>
          <a:xfrm>
            <a:off x="3" y="5"/>
            <a:ext cx="1055914" cy="1121616"/>
          </a:xfrm>
          <a:prstGeom prst="rect">
            <a:avLst/>
          </a:prstGeom>
        </p:spPr>
      </p:pic>
      <p:sp>
        <p:nvSpPr>
          <p:cNvPr id="19" name="TextBox 18"/>
          <p:cNvSpPr txBox="1"/>
          <p:nvPr/>
        </p:nvSpPr>
        <p:spPr>
          <a:xfrm>
            <a:off x="930894" y="305785"/>
            <a:ext cx="3743848" cy="595319"/>
          </a:xfrm>
          <a:prstGeom prst="rect">
            <a:avLst/>
          </a:prstGeom>
          <a:noFill/>
        </p:spPr>
        <p:txBody>
          <a:bodyPr wrap="square" lIns="101882" tIns="50941" rIns="101882" bIns="50941"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10 </a:t>
            </a:r>
            <a:r>
              <a:rPr lang="en-US" sz="1300" dirty="0">
                <a:solidFill>
                  <a:schemeClr val="tx1">
                    <a:lumMod val="85000"/>
                    <a:lumOff val="15000"/>
                  </a:schemeClr>
                </a:solidFill>
                <a:latin typeface="Century Gothic" pitchFamily="34" charset="0"/>
              </a:rPr>
              <a:t>– page 3</a:t>
            </a:r>
            <a:endParaRPr lang="en-US" sz="1300" b="1" dirty="0">
              <a:solidFill>
                <a:schemeClr val="tx1">
                  <a:lumMod val="85000"/>
                  <a:lumOff val="15000"/>
                </a:schemeClr>
              </a:solidFill>
              <a:latin typeface="Century Gothic" pitchFamily="34" charset="0"/>
            </a:endParaRPr>
          </a:p>
        </p:txBody>
      </p:sp>
      <p:sp>
        <p:nvSpPr>
          <p:cNvPr id="23" name="TextBox 22"/>
          <p:cNvSpPr txBox="1"/>
          <p:nvPr/>
        </p:nvSpPr>
        <p:spPr>
          <a:xfrm>
            <a:off x="5267960" y="6084852"/>
            <a:ext cx="2331720" cy="1580204"/>
          </a:xfrm>
          <a:prstGeom prst="rect">
            <a:avLst/>
          </a:prstGeom>
          <a:noFill/>
        </p:spPr>
        <p:txBody>
          <a:bodyPr wrap="square" lIns="101882" tIns="50941" rIns="101882" bIns="50941" rtlCol="0">
            <a:spAutoFit/>
          </a:bodyPr>
          <a:lstStyle/>
          <a:p>
            <a:r>
              <a:rPr lang="en-US" sz="1200" dirty="0"/>
              <a:t>Best failure isn’t a bad award to receive, engineering is all about failure! You have to make mistakes in order to learn. Celebrating the failures and having fun with them lessens the negativity associated with the process and encourages students. </a:t>
            </a:r>
            <a:endParaRPr lang="en-US" sz="1200" dirty="0"/>
          </a:p>
        </p:txBody>
      </p:sp>
      <p:sp>
        <p:nvSpPr>
          <p:cNvPr id="2" name="TextBox 1"/>
          <p:cNvSpPr txBox="1"/>
          <p:nvPr/>
        </p:nvSpPr>
        <p:spPr>
          <a:xfrm>
            <a:off x="1093893" y="2710180"/>
            <a:ext cx="205754" cy="410654"/>
          </a:xfrm>
          <a:prstGeom prst="rect">
            <a:avLst/>
          </a:prstGeom>
          <a:noFill/>
        </p:spPr>
        <p:txBody>
          <a:bodyPr wrap="none" lIns="101882" tIns="50941" rIns="101882" bIns="50941" rtlCol="0">
            <a:spAutoFit/>
          </a:bodyPr>
          <a:lstStyle/>
          <a:p>
            <a:endParaRPr lang="en-US" dirty="0"/>
          </a:p>
        </p:txBody>
      </p:sp>
      <p:sp>
        <p:nvSpPr>
          <p:cNvPr id="3" name="TextBox 2"/>
          <p:cNvSpPr txBox="1"/>
          <p:nvPr/>
        </p:nvSpPr>
        <p:spPr>
          <a:xfrm>
            <a:off x="345440" y="1844040"/>
            <a:ext cx="4577080" cy="2718978"/>
          </a:xfrm>
          <a:prstGeom prst="rect">
            <a:avLst/>
          </a:prstGeom>
          <a:noFill/>
        </p:spPr>
        <p:txBody>
          <a:bodyPr wrap="square" lIns="101882" tIns="50941" rIns="101882" bIns="50941" rtlCol="0">
            <a:spAutoFit/>
          </a:bodyPr>
          <a:lstStyle/>
          <a:p>
            <a:pPr>
              <a:buFont typeface="Wingdings" pitchFamily="2" charset="2"/>
              <a:buChar char="§"/>
            </a:pPr>
            <a:r>
              <a:rPr lang="en-US" sz="1000" dirty="0">
                <a:solidFill>
                  <a:schemeClr val="tx1">
                    <a:lumMod val="85000"/>
                    <a:lumOff val="15000"/>
                  </a:schemeClr>
                </a:solidFill>
                <a:latin typeface="Century Gothic" pitchFamily="34" charset="0"/>
              </a:rPr>
              <a:t>Give the teams ~70 minutes to compete as many times as possible on your simulated test rig</a:t>
            </a:r>
          </a:p>
          <a:p>
            <a:pPr>
              <a:buFont typeface="Wingdings" pitchFamily="2" charset="2"/>
              <a:buChar char="§"/>
            </a:pPr>
            <a:r>
              <a:rPr lang="en-US" sz="1000" dirty="0">
                <a:solidFill>
                  <a:schemeClr val="tx1">
                    <a:lumMod val="85000"/>
                    <a:lumOff val="15000"/>
                  </a:schemeClr>
                </a:solidFill>
                <a:latin typeface="Century Gothic" pitchFamily="34" charset="0"/>
              </a:rPr>
              <a:t>Record scores or performance on a simple table like the one attached at the end</a:t>
            </a:r>
          </a:p>
          <a:p>
            <a:pPr>
              <a:buFont typeface="Wingdings" pitchFamily="2" charset="2"/>
              <a:buChar char="§"/>
            </a:pPr>
            <a:r>
              <a:rPr lang="en-US" sz="1000" dirty="0">
                <a:solidFill>
                  <a:schemeClr val="tx1">
                    <a:lumMod val="85000"/>
                    <a:lumOff val="15000"/>
                  </a:schemeClr>
                </a:solidFill>
                <a:latin typeface="Century Gothic" pitchFamily="34" charset="0"/>
              </a:rPr>
              <a:t>This competition will work much better with other classes, as multiple TF’s will be able to manage the task of judging and helping/keeping an eye on waiting students. </a:t>
            </a:r>
          </a:p>
          <a:p>
            <a:pPr>
              <a:buFont typeface="Wingdings" pitchFamily="2" charset="2"/>
              <a:buChar char="§"/>
            </a:pPr>
            <a:r>
              <a:rPr lang="en-US" sz="1000" dirty="0">
                <a:solidFill>
                  <a:schemeClr val="tx1">
                    <a:lumMod val="85000"/>
                    <a:lumOff val="15000"/>
                  </a:schemeClr>
                </a:solidFill>
                <a:latin typeface="Century Gothic" pitchFamily="34" charset="0"/>
              </a:rPr>
              <a:t>Working with multiple classes will also give this a “bigger” feel and get students out of your classroom; it will feel like more of a reward. </a:t>
            </a:r>
          </a:p>
          <a:p>
            <a:pPr>
              <a:buFont typeface="Wingdings" pitchFamily="2" charset="2"/>
              <a:buChar char="§"/>
            </a:pPr>
            <a:r>
              <a:rPr lang="en-US" sz="1000" dirty="0">
                <a:solidFill>
                  <a:schemeClr val="tx1">
                    <a:lumMod val="85000"/>
                    <a:lumOff val="15000"/>
                  </a:schemeClr>
                </a:solidFill>
                <a:latin typeface="Century Gothic" pitchFamily="34" charset="0"/>
              </a:rPr>
              <a:t>Give teams an unlimited number of trials, but only let teams go again after all the other teams have either attempted or passed</a:t>
            </a:r>
          </a:p>
          <a:p>
            <a:pPr lvl="1">
              <a:buFont typeface="Wingdings" pitchFamily="2" charset="2"/>
              <a:buChar char="§"/>
            </a:pPr>
            <a:r>
              <a:rPr lang="en-US" sz="1000" dirty="0">
                <a:solidFill>
                  <a:schemeClr val="tx1">
                    <a:lumMod val="85000"/>
                    <a:lumOff val="15000"/>
                  </a:schemeClr>
                </a:solidFill>
                <a:latin typeface="Century Gothic" pitchFamily="34" charset="0"/>
              </a:rPr>
              <a:t>Having students stand in line for trials will be the easiest way to manage this, once they’re done competing they can go to the back of the line. </a:t>
            </a:r>
          </a:p>
          <a:p>
            <a:pPr>
              <a:buFont typeface="Wingdings" pitchFamily="2" charset="2"/>
              <a:buChar char="§"/>
            </a:pPr>
            <a:r>
              <a:rPr lang="en-US" sz="1000" dirty="0">
                <a:solidFill>
                  <a:schemeClr val="tx1">
                    <a:lumMod val="85000"/>
                    <a:lumOff val="15000"/>
                  </a:schemeClr>
                </a:solidFill>
                <a:latin typeface="Century Gothic" pitchFamily="34" charset="0"/>
              </a:rPr>
              <a:t>Keep an eye on time, try to regularly estimate and warn the class about how many more trials will be allowed</a:t>
            </a:r>
          </a:p>
          <a:p>
            <a:pPr>
              <a:buFont typeface="Wingdings" pitchFamily="2" charset="2"/>
              <a:buChar char="§"/>
            </a:pPr>
            <a:r>
              <a:rPr lang="en-US" sz="1000" dirty="0">
                <a:solidFill>
                  <a:schemeClr val="tx1">
                    <a:lumMod val="85000"/>
                    <a:lumOff val="15000"/>
                  </a:schemeClr>
                </a:solidFill>
                <a:latin typeface="Century Gothic" pitchFamily="34" charset="0"/>
              </a:rPr>
              <a:t>Once time is up have the students gather their devices</a:t>
            </a:r>
          </a:p>
        </p:txBody>
      </p:sp>
      <p:sp>
        <p:nvSpPr>
          <p:cNvPr id="26" name="TextBox 25"/>
          <p:cNvSpPr txBox="1"/>
          <p:nvPr/>
        </p:nvSpPr>
        <p:spPr>
          <a:xfrm>
            <a:off x="196950" y="1041015"/>
            <a:ext cx="7315201" cy="304699"/>
          </a:xfrm>
          <a:prstGeom prst="rect">
            <a:avLst/>
          </a:prstGeom>
          <a:noFill/>
          <a:ln>
            <a:noFill/>
          </a:ln>
        </p:spPr>
        <p:txBody>
          <a:bodyPr wrap="square" lIns="101882" tIns="50941" rIns="101882" bIns="50941" rtlCol="0">
            <a:spAutoFit/>
          </a:bodyPr>
          <a:lstStyle/>
          <a:p>
            <a:pPr>
              <a:buFont typeface="Wingdings" pitchFamily="2" charset="2"/>
              <a:buChar char="§"/>
            </a:pPr>
            <a:r>
              <a:rPr lang="en-US" sz="1300" dirty="0"/>
              <a:t>Objective</a:t>
            </a:r>
            <a:r>
              <a:rPr lang="en-US" sz="1300" dirty="0"/>
              <a:t>: </a:t>
            </a:r>
            <a:r>
              <a:rPr lang="en-US" sz="1300" dirty="0">
                <a:solidFill>
                  <a:schemeClr val="tx1">
                    <a:lumMod val="85000"/>
                    <a:lumOff val="15000"/>
                  </a:schemeClr>
                </a:solidFill>
                <a:latin typeface="Century Gothic" pitchFamily="34" charset="0"/>
              </a:rPr>
              <a:t>Assume shared responsibility for collaborative work </a:t>
            </a:r>
          </a:p>
        </p:txBody>
      </p:sp>
      <p:sp>
        <p:nvSpPr>
          <p:cNvPr id="25" name="TextBox 24"/>
          <p:cNvSpPr txBox="1"/>
          <p:nvPr/>
        </p:nvSpPr>
        <p:spPr>
          <a:xfrm>
            <a:off x="5267960" y="1844041"/>
            <a:ext cx="2331720" cy="1949536"/>
          </a:xfrm>
          <a:prstGeom prst="rect">
            <a:avLst/>
          </a:prstGeom>
          <a:noFill/>
        </p:spPr>
        <p:txBody>
          <a:bodyPr wrap="square" lIns="101882" tIns="50941" rIns="101882" bIns="50941" rtlCol="0">
            <a:spAutoFit/>
          </a:bodyPr>
          <a:lstStyle/>
          <a:p>
            <a:r>
              <a:rPr lang="en-US" sz="1200" dirty="0"/>
              <a:t>Managing the students who are not actively competing  or setting up their devices will be the largest challenge of this lesson. Having multiple rigs might alleviate that problem a bit, but it will be critical to have multiple adults in the competition room. Encourage other Citizen School staff, parents, </a:t>
            </a:r>
            <a:r>
              <a:rPr lang="en-US" sz="1200" dirty="0" err="1"/>
              <a:t>etc</a:t>
            </a:r>
            <a:r>
              <a:rPr lang="en-US" sz="1200" dirty="0"/>
              <a:t> to visit and help out this day. </a:t>
            </a:r>
            <a:endParaRPr lang="en-US" sz="1200" dirty="0"/>
          </a:p>
        </p:txBody>
      </p:sp>
      <p:sp>
        <p:nvSpPr>
          <p:cNvPr id="24" name="TextBox 23"/>
          <p:cNvSpPr txBox="1"/>
          <p:nvPr/>
        </p:nvSpPr>
        <p:spPr>
          <a:xfrm>
            <a:off x="518162" y="6873240"/>
            <a:ext cx="3540759" cy="321627"/>
          </a:xfrm>
          <a:prstGeom prst="rect">
            <a:avLst/>
          </a:prstGeom>
          <a:noFill/>
        </p:spPr>
        <p:txBody>
          <a:bodyPr wrap="square" lIns="101882" tIns="50941" rIns="101882" bIns="50941" rtlCol="0">
            <a:spAutoFit/>
          </a:bodyPr>
          <a:lstStyle/>
          <a:p>
            <a:r>
              <a:rPr lang="en-US" sz="1400" b="1" dirty="0">
                <a:solidFill>
                  <a:schemeClr val="tx1">
                    <a:lumMod val="85000"/>
                    <a:lumOff val="15000"/>
                  </a:schemeClr>
                </a:solidFill>
                <a:latin typeface="Century Gothic" pitchFamily="34" charset="0"/>
              </a:rPr>
              <a:t>Assessment/Award Ceremony</a:t>
            </a:r>
            <a:endParaRPr lang="en-US" sz="1400" b="1" dirty="0">
              <a:solidFill>
                <a:schemeClr val="tx1">
                  <a:lumMod val="85000"/>
                  <a:lumOff val="15000"/>
                </a:schemeClr>
              </a:solidFill>
              <a:latin typeface="Century Gothic" pitchFamily="34" charset="0"/>
            </a:endParaRPr>
          </a:p>
        </p:txBody>
      </p:sp>
      <p:sp>
        <p:nvSpPr>
          <p:cNvPr id="28" name="TextBox 27"/>
          <p:cNvSpPr txBox="1"/>
          <p:nvPr/>
        </p:nvSpPr>
        <p:spPr>
          <a:xfrm>
            <a:off x="4231641" y="6873243"/>
            <a:ext cx="1098956" cy="541687"/>
          </a:xfrm>
          <a:prstGeom prst="rect">
            <a:avLst/>
          </a:prstGeom>
          <a:noFill/>
        </p:spPr>
        <p:txBody>
          <a:bodyPr wrap="square" lIns="101882" tIns="50941" rIns="101882" bIns="50941" rtlCol="0">
            <a:spAutoFit/>
          </a:bodyPr>
          <a:lstStyle/>
          <a:p>
            <a:r>
              <a:rPr lang="en-US" sz="1400" b="1" dirty="0">
                <a:solidFill>
                  <a:schemeClr val="tx1">
                    <a:lumMod val="85000"/>
                    <a:lumOff val="15000"/>
                  </a:schemeClr>
                </a:solidFill>
                <a:latin typeface="Century Gothic" pitchFamily="34" charset="0"/>
              </a:rPr>
              <a:t>    10</a:t>
            </a:r>
          </a:p>
          <a:p>
            <a:r>
              <a:rPr lang="en-US" sz="1400" b="1" dirty="0">
                <a:solidFill>
                  <a:schemeClr val="tx1">
                    <a:lumMod val="85000"/>
                    <a:lumOff val="15000"/>
                  </a:schemeClr>
                </a:solidFill>
                <a:latin typeface="Century Gothic" pitchFamily="34" charset="0"/>
              </a:rPr>
              <a:t>Minutes</a:t>
            </a:r>
            <a:endParaRPr lang="en-US" sz="1400" b="1" dirty="0">
              <a:solidFill>
                <a:schemeClr val="tx1">
                  <a:lumMod val="85000"/>
                  <a:lumOff val="15000"/>
                </a:schemeClr>
              </a:solidFill>
              <a:latin typeface="Century Gothic" pitchFamily="34" charset="0"/>
            </a:endParaRPr>
          </a:p>
        </p:txBody>
      </p:sp>
      <p:pic>
        <p:nvPicPr>
          <p:cNvPr id="29" name="Picture 28" descr="Check 32x32.png"/>
          <p:cNvPicPr>
            <a:picLocks noChangeAspect="1"/>
          </p:cNvPicPr>
          <p:nvPr/>
        </p:nvPicPr>
        <p:blipFill>
          <a:blip r:embed="rId6" cstate="print"/>
          <a:stretch>
            <a:fillRect/>
          </a:stretch>
        </p:blipFill>
        <p:spPr>
          <a:xfrm>
            <a:off x="259079" y="6873243"/>
            <a:ext cx="304800" cy="304800"/>
          </a:xfrm>
          <a:prstGeom prst="rect">
            <a:avLst/>
          </a:prstGeom>
        </p:spPr>
      </p:pic>
      <p:cxnSp>
        <p:nvCxnSpPr>
          <p:cNvPr id="32" name="Straight Connector 31"/>
          <p:cNvCxnSpPr/>
          <p:nvPr/>
        </p:nvCxnSpPr>
        <p:spPr>
          <a:xfrm>
            <a:off x="259080" y="7124700"/>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259079" y="7321270"/>
            <a:ext cx="4903096" cy="2640723"/>
          </a:xfrm>
          <a:prstGeom prst="rect">
            <a:avLst/>
          </a:prstGeom>
          <a:noFill/>
        </p:spPr>
        <p:txBody>
          <a:bodyPr wrap="square" lIns="101882" tIns="50941" rIns="101882" bIns="50941" rtlCol="0">
            <a:spAutoFit/>
          </a:bodyPr>
          <a:lstStyle/>
          <a:p>
            <a:pPr>
              <a:buFont typeface="Wingdings" pitchFamily="2" charset="2"/>
              <a:buChar char="§"/>
            </a:pPr>
            <a:r>
              <a:rPr lang="en-US" sz="1100" b="1" dirty="0">
                <a:solidFill>
                  <a:schemeClr val="tx1">
                    <a:lumMod val="85000"/>
                    <a:lumOff val="15000"/>
                  </a:schemeClr>
                </a:solidFill>
                <a:latin typeface="Century Gothic" pitchFamily="34" charset="0"/>
              </a:rPr>
              <a:t> </a:t>
            </a:r>
            <a:r>
              <a:rPr lang="en-US" sz="1100" dirty="0">
                <a:solidFill>
                  <a:schemeClr val="tx1">
                    <a:lumMod val="85000"/>
                    <a:lumOff val="15000"/>
                  </a:schemeClr>
                </a:solidFill>
                <a:latin typeface="Century Gothic" pitchFamily="34" charset="0"/>
              </a:rPr>
              <a:t>Give the students a few minutes to clean up their areas and gather together for a quick awards ceremony</a:t>
            </a:r>
          </a:p>
          <a:p>
            <a:pPr lvl="1">
              <a:buFont typeface="Wingdings" pitchFamily="2" charset="2"/>
              <a:buChar char="§"/>
            </a:pPr>
            <a:r>
              <a:rPr lang="en-US" sz="1100" dirty="0">
                <a:solidFill>
                  <a:schemeClr val="tx1">
                    <a:lumMod val="85000"/>
                    <a:lumOff val="15000"/>
                  </a:schemeClr>
                </a:solidFill>
                <a:latin typeface="Century Gothic" pitchFamily="34" charset="0"/>
              </a:rPr>
              <a:t>Having one TF manage this process while another reviews the scores would be best. </a:t>
            </a:r>
          </a:p>
          <a:p>
            <a:pPr lvl="1">
              <a:buFont typeface="Wingdings" pitchFamily="2" charset="2"/>
              <a:buChar char="§"/>
            </a:pPr>
            <a:r>
              <a:rPr lang="en-US" sz="1100" dirty="0">
                <a:solidFill>
                  <a:schemeClr val="tx1">
                    <a:lumMod val="85000"/>
                    <a:lumOff val="15000"/>
                  </a:schemeClr>
                </a:solidFill>
                <a:latin typeface="Century Gothic" pitchFamily="34" charset="0"/>
              </a:rPr>
              <a:t>Rate the teams, giving one best overall, one runner-up, one best failure (for the most exciting failure!) and one best comeback (for the team most improved from competition day to today.) Each years’ rules might have other interesting categories for awards (e.g. most realistic solution) that you can also award for. </a:t>
            </a:r>
          </a:p>
          <a:p>
            <a:pPr>
              <a:buFont typeface="Wingdings" pitchFamily="2" charset="2"/>
              <a:buChar char="§"/>
            </a:pPr>
            <a:r>
              <a:rPr lang="en-US" sz="1100" dirty="0">
                <a:solidFill>
                  <a:schemeClr val="tx1">
                    <a:lumMod val="85000"/>
                    <a:lumOff val="15000"/>
                  </a:schemeClr>
                </a:solidFill>
                <a:latin typeface="Century Gothic" pitchFamily="34" charset="0"/>
              </a:rPr>
              <a:t>Give out awards for each category, a token such as some candy or other classroom reward would be nice, but simply being called out and applauded is great!  </a:t>
            </a:r>
          </a:p>
          <a:p>
            <a:pPr lvl="1"/>
            <a:endParaRPr lang="en-US" sz="1100" dirty="0">
              <a:solidFill>
                <a:schemeClr val="tx1">
                  <a:lumMod val="85000"/>
                  <a:lumOff val="15000"/>
                </a:schemeClr>
              </a:solidFill>
              <a:latin typeface="Century Gothic" pitchFamily="34" charset="0"/>
            </a:endParaRPr>
          </a:p>
          <a:p>
            <a:endParaRPr lang="en-US" sz="1100" b="1" dirty="0">
              <a:solidFill>
                <a:schemeClr val="tx1">
                  <a:lumMod val="85000"/>
                  <a:lumOff val="15000"/>
                </a:schemeClr>
              </a:solidFill>
              <a:latin typeface="Century Gothic" pitchFamily="34" charset="0"/>
            </a:endParaRPr>
          </a:p>
        </p:txBody>
      </p:sp>
    </p:spTree>
    <p:extLst>
      <p:ext uri="{BB962C8B-B14F-4D97-AF65-F5344CB8AC3E}">
        <p14:creationId xmlns:p14="http://schemas.microsoft.com/office/powerpoint/2010/main" val="30905301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1910"/>
            <a:ext cx="4663440" cy="933874"/>
          </a:xfrm>
          <a:prstGeom prst="rect">
            <a:avLst/>
          </a:prstGeom>
          <a:noFill/>
        </p:spPr>
        <p:txBody>
          <a:bodyPr wrap="square" lIns="101882" tIns="50941" rIns="101882" bIns="50941" rtlCol="0">
            <a:spAutoFit/>
          </a:bodyPr>
          <a:lstStyle/>
          <a:p>
            <a:r>
              <a:rPr lang="en-US" sz="1800" dirty="0">
                <a:latin typeface="Century Gothic"/>
                <a:cs typeface="Century Gothic"/>
              </a:rPr>
              <a:t>Tech Challenge Apprenticeship</a:t>
            </a:r>
          </a:p>
          <a:p>
            <a:r>
              <a:rPr lang="en-US" sz="1800" dirty="0">
                <a:latin typeface="Century Gothic"/>
                <a:cs typeface="Century Gothic"/>
              </a:rPr>
              <a:t>Lesson 10 – Competition</a:t>
            </a:r>
          </a:p>
          <a:p>
            <a:r>
              <a:rPr lang="en-US" sz="1800" dirty="0">
                <a:latin typeface="Century Gothic"/>
                <a:cs typeface="Century Gothic"/>
              </a:rPr>
              <a:t>Score Sheet</a:t>
            </a:r>
          </a:p>
        </p:txBody>
      </p:sp>
      <p:pic>
        <p:nvPicPr>
          <p:cNvPr id="6" name="Picture 5" descr="CitizenSchools.BW.jpg"/>
          <p:cNvPicPr>
            <a:picLocks noChangeAspect="1"/>
          </p:cNvPicPr>
          <p:nvPr/>
        </p:nvPicPr>
        <p:blipFill>
          <a:blip r:embed="rId2" cstate="print"/>
          <a:stretch>
            <a:fillRect/>
          </a:stretch>
        </p:blipFill>
        <p:spPr>
          <a:xfrm>
            <a:off x="5481830" y="0"/>
            <a:ext cx="2290571" cy="634049"/>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3368067540"/>
              </p:ext>
            </p:extLst>
          </p:nvPr>
        </p:nvGraphicFramePr>
        <p:xfrm>
          <a:off x="345440" y="1257301"/>
          <a:ext cx="6995160" cy="7627622"/>
        </p:xfrm>
        <a:graphic>
          <a:graphicData uri="http://schemas.openxmlformats.org/drawingml/2006/table">
            <a:tbl>
              <a:tblPr firstRow="1" bandRow="1">
                <a:tableStyleId>{5940675A-B579-460E-94D1-54222C63F5DA}</a:tableStyleId>
              </a:tblPr>
              <a:tblGrid>
                <a:gridCol w="2331720"/>
                <a:gridCol w="2331720"/>
                <a:gridCol w="2331720"/>
              </a:tblGrid>
              <a:tr h="494097">
                <a:tc>
                  <a:txBody>
                    <a:bodyPr/>
                    <a:lstStyle/>
                    <a:p>
                      <a:pPr algn="ctr"/>
                      <a:r>
                        <a:rPr lang="en-US" sz="2200" dirty="0" smtClean="0"/>
                        <a:t>Team</a:t>
                      </a:r>
                      <a:endParaRPr lang="en-US" sz="2200" dirty="0"/>
                    </a:p>
                  </a:txBody>
                  <a:tcPr marL="103632" marR="103632" marT="50292" marB="50292"/>
                </a:tc>
                <a:tc>
                  <a:txBody>
                    <a:bodyPr/>
                    <a:lstStyle/>
                    <a:p>
                      <a:pPr algn="ctr"/>
                      <a:r>
                        <a:rPr lang="en-US" sz="2200" dirty="0" smtClean="0"/>
                        <a:t>Trial Number</a:t>
                      </a:r>
                      <a:endParaRPr lang="en-US" sz="2200" dirty="0"/>
                    </a:p>
                  </a:txBody>
                  <a:tcPr marL="103632" marR="103632" marT="50292" marB="50292"/>
                </a:tc>
                <a:tc>
                  <a:txBody>
                    <a:bodyPr/>
                    <a:lstStyle/>
                    <a:p>
                      <a:pPr algn="ctr"/>
                      <a:r>
                        <a:rPr lang="en-US" sz="2200" dirty="0" smtClean="0"/>
                        <a:t>Score/Rating</a:t>
                      </a:r>
                      <a:endParaRPr lang="en-US" sz="2200" dirty="0"/>
                    </a:p>
                  </a:txBody>
                  <a:tcPr marL="103632" marR="103632" marT="50292" marB="50292"/>
                </a:tc>
              </a:tr>
              <a:tr h="1019075">
                <a:tc>
                  <a:txBody>
                    <a:bodyPr/>
                    <a:lstStyle/>
                    <a:p>
                      <a:endParaRPr lang="en-US" sz="2200" dirty="0"/>
                    </a:p>
                  </a:txBody>
                  <a:tcPr marL="103632" marR="103632" marT="50292" marB="50292"/>
                </a:tc>
                <a:tc>
                  <a:txBody>
                    <a:bodyPr/>
                    <a:lstStyle/>
                    <a:p>
                      <a:endParaRPr lang="en-US" sz="2200" dirty="0"/>
                    </a:p>
                  </a:txBody>
                  <a:tcPr marL="103632" marR="103632" marT="50292" marB="50292"/>
                </a:tc>
                <a:tc>
                  <a:txBody>
                    <a:bodyPr/>
                    <a:lstStyle/>
                    <a:p>
                      <a:endParaRPr lang="en-US" sz="2200"/>
                    </a:p>
                  </a:txBody>
                  <a:tcPr marL="103632" marR="103632" marT="50292" marB="50292"/>
                </a:tc>
              </a:tr>
              <a:tr h="1019075">
                <a:tc>
                  <a:txBody>
                    <a:bodyPr/>
                    <a:lstStyle/>
                    <a:p>
                      <a:endParaRPr lang="en-US" sz="2200" dirty="0"/>
                    </a:p>
                  </a:txBody>
                  <a:tcPr marL="103632" marR="103632" marT="50292" marB="50292"/>
                </a:tc>
                <a:tc>
                  <a:txBody>
                    <a:bodyPr/>
                    <a:lstStyle/>
                    <a:p>
                      <a:endParaRPr lang="en-US" sz="2200" dirty="0"/>
                    </a:p>
                  </a:txBody>
                  <a:tcPr marL="103632" marR="103632" marT="50292" marB="50292"/>
                </a:tc>
                <a:tc>
                  <a:txBody>
                    <a:bodyPr/>
                    <a:lstStyle/>
                    <a:p>
                      <a:endParaRPr lang="en-US" sz="2200"/>
                    </a:p>
                  </a:txBody>
                  <a:tcPr marL="103632" marR="103632" marT="50292" marB="50292"/>
                </a:tc>
              </a:tr>
              <a:tr h="1019075">
                <a:tc>
                  <a:txBody>
                    <a:bodyPr/>
                    <a:lstStyle/>
                    <a:p>
                      <a:endParaRPr lang="en-US" sz="2200" dirty="0"/>
                    </a:p>
                  </a:txBody>
                  <a:tcPr marL="103632" marR="103632" marT="50292" marB="50292"/>
                </a:tc>
                <a:tc>
                  <a:txBody>
                    <a:bodyPr/>
                    <a:lstStyle/>
                    <a:p>
                      <a:endParaRPr lang="en-US" sz="2200" dirty="0"/>
                    </a:p>
                  </a:txBody>
                  <a:tcPr marL="103632" marR="103632" marT="50292" marB="50292"/>
                </a:tc>
                <a:tc>
                  <a:txBody>
                    <a:bodyPr/>
                    <a:lstStyle/>
                    <a:p>
                      <a:endParaRPr lang="en-US" sz="2200" dirty="0"/>
                    </a:p>
                  </a:txBody>
                  <a:tcPr marL="103632" marR="103632" marT="50292" marB="50292"/>
                </a:tc>
              </a:tr>
              <a:tr h="1019075">
                <a:tc>
                  <a:txBody>
                    <a:bodyPr/>
                    <a:lstStyle/>
                    <a:p>
                      <a:endParaRPr lang="en-US" sz="2200"/>
                    </a:p>
                  </a:txBody>
                  <a:tcPr marL="103632" marR="103632" marT="50292" marB="50292"/>
                </a:tc>
                <a:tc>
                  <a:txBody>
                    <a:bodyPr/>
                    <a:lstStyle/>
                    <a:p>
                      <a:endParaRPr lang="en-US" sz="2200" dirty="0"/>
                    </a:p>
                  </a:txBody>
                  <a:tcPr marL="103632" marR="103632" marT="50292" marB="50292"/>
                </a:tc>
                <a:tc>
                  <a:txBody>
                    <a:bodyPr/>
                    <a:lstStyle/>
                    <a:p>
                      <a:endParaRPr lang="en-US" sz="2200" dirty="0"/>
                    </a:p>
                  </a:txBody>
                  <a:tcPr marL="103632" marR="103632" marT="50292" marB="50292"/>
                </a:tc>
              </a:tr>
              <a:tr h="1019075">
                <a:tc>
                  <a:txBody>
                    <a:bodyPr/>
                    <a:lstStyle/>
                    <a:p>
                      <a:endParaRPr lang="en-US" sz="2200"/>
                    </a:p>
                  </a:txBody>
                  <a:tcPr marL="103632" marR="103632" marT="50292" marB="50292"/>
                </a:tc>
                <a:tc>
                  <a:txBody>
                    <a:bodyPr/>
                    <a:lstStyle/>
                    <a:p>
                      <a:endParaRPr lang="en-US" sz="2200" dirty="0"/>
                    </a:p>
                  </a:txBody>
                  <a:tcPr marL="103632" marR="103632" marT="50292" marB="50292"/>
                </a:tc>
                <a:tc>
                  <a:txBody>
                    <a:bodyPr/>
                    <a:lstStyle/>
                    <a:p>
                      <a:endParaRPr lang="en-US" sz="2200" dirty="0"/>
                    </a:p>
                  </a:txBody>
                  <a:tcPr marL="103632" marR="103632" marT="50292" marB="50292"/>
                </a:tc>
              </a:tr>
              <a:tr h="1019075">
                <a:tc>
                  <a:txBody>
                    <a:bodyPr/>
                    <a:lstStyle/>
                    <a:p>
                      <a:endParaRPr lang="en-US" sz="2200"/>
                    </a:p>
                  </a:txBody>
                  <a:tcPr marL="103632" marR="103632" marT="50292" marB="50292"/>
                </a:tc>
                <a:tc>
                  <a:txBody>
                    <a:bodyPr/>
                    <a:lstStyle/>
                    <a:p>
                      <a:endParaRPr lang="en-US" sz="2200" dirty="0"/>
                    </a:p>
                  </a:txBody>
                  <a:tcPr marL="103632" marR="103632" marT="50292" marB="50292"/>
                </a:tc>
                <a:tc>
                  <a:txBody>
                    <a:bodyPr/>
                    <a:lstStyle/>
                    <a:p>
                      <a:endParaRPr lang="en-US" sz="2200" dirty="0"/>
                    </a:p>
                  </a:txBody>
                  <a:tcPr marL="103632" marR="103632" marT="50292" marB="50292"/>
                </a:tc>
              </a:tr>
              <a:tr h="1019075">
                <a:tc>
                  <a:txBody>
                    <a:bodyPr/>
                    <a:lstStyle/>
                    <a:p>
                      <a:endParaRPr lang="en-US" sz="2200" dirty="0"/>
                    </a:p>
                  </a:txBody>
                  <a:tcPr marL="103632" marR="103632" marT="50292" marB="50292"/>
                </a:tc>
                <a:tc>
                  <a:txBody>
                    <a:bodyPr/>
                    <a:lstStyle/>
                    <a:p>
                      <a:endParaRPr lang="en-US" sz="2200" dirty="0"/>
                    </a:p>
                  </a:txBody>
                  <a:tcPr marL="103632" marR="103632" marT="50292" marB="50292"/>
                </a:tc>
                <a:tc>
                  <a:txBody>
                    <a:bodyPr/>
                    <a:lstStyle/>
                    <a:p>
                      <a:endParaRPr lang="en-US" sz="2200" dirty="0"/>
                    </a:p>
                  </a:txBody>
                  <a:tcPr marL="103632" marR="103632" marT="50292" marB="50292"/>
                </a:tc>
              </a:tr>
            </a:tbl>
          </a:graphicData>
        </a:graphic>
      </p:graphicFrame>
    </p:spTree>
    <p:extLst>
      <p:ext uri="{BB962C8B-B14F-4D97-AF65-F5344CB8AC3E}">
        <p14:creationId xmlns:p14="http://schemas.microsoft.com/office/powerpoint/2010/main" val="143364018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1910"/>
            <a:ext cx="4663440" cy="656875"/>
          </a:xfrm>
          <a:prstGeom prst="rect">
            <a:avLst/>
          </a:prstGeom>
          <a:noFill/>
        </p:spPr>
        <p:txBody>
          <a:bodyPr wrap="square" lIns="101882" tIns="50941" rIns="101882" bIns="50941" rtlCol="0">
            <a:spAutoFit/>
          </a:bodyPr>
          <a:lstStyle/>
          <a:p>
            <a:r>
              <a:rPr lang="en-US" sz="1800" dirty="0">
                <a:latin typeface="Century Gothic"/>
                <a:cs typeface="Century Gothic"/>
              </a:rPr>
              <a:t>Tech Challenge Apprenticeship</a:t>
            </a:r>
          </a:p>
          <a:p>
            <a:r>
              <a:rPr lang="en-US" sz="1800" dirty="0">
                <a:latin typeface="Century Gothic"/>
                <a:cs typeface="Century Gothic"/>
              </a:rPr>
              <a:t>Results</a:t>
            </a:r>
          </a:p>
        </p:txBody>
      </p:sp>
      <p:pic>
        <p:nvPicPr>
          <p:cNvPr id="6" name="Picture 5" descr="CitizenSchools.BW.jpg"/>
          <p:cNvPicPr>
            <a:picLocks noChangeAspect="1"/>
          </p:cNvPicPr>
          <p:nvPr/>
        </p:nvPicPr>
        <p:blipFill>
          <a:blip r:embed="rId2" cstate="print"/>
          <a:stretch>
            <a:fillRect/>
          </a:stretch>
        </p:blipFill>
        <p:spPr>
          <a:xfrm>
            <a:off x="5481830" y="0"/>
            <a:ext cx="2290571" cy="634049"/>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2832128732"/>
              </p:ext>
            </p:extLst>
          </p:nvPr>
        </p:nvGraphicFramePr>
        <p:xfrm>
          <a:off x="345440" y="1257300"/>
          <a:ext cx="6736080" cy="7133525"/>
        </p:xfrm>
        <a:graphic>
          <a:graphicData uri="http://schemas.openxmlformats.org/drawingml/2006/table">
            <a:tbl>
              <a:tblPr firstRow="1" bandRow="1">
                <a:tableStyleId>{5940675A-B579-460E-94D1-54222C63F5DA}</a:tableStyleId>
              </a:tblPr>
              <a:tblGrid>
                <a:gridCol w="3368040"/>
                <a:gridCol w="3368040"/>
              </a:tblGrid>
              <a:tr h="1019075">
                <a:tc>
                  <a:txBody>
                    <a:bodyPr/>
                    <a:lstStyle/>
                    <a:p>
                      <a:pPr algn="ctr"/>
                      <a:r>
                        <a:rPr lang="en-US" sz="2200" dirty="0" smtClean="0"/>
                        <a:t>Best Overall</a:t>
                      </a:r>
                      <a:endParaRPr lang="en-US" sz="2200" dirty="0"/>
                    </a:p>
                  </a:txBody>
                  <a:tcPr marL="103632" marR="103632" marT="50292" marB="50292"/>
                </a:tc>
                <a:tc>
                  <a:txBody>
                    <a:bodyPr/>
                    <a:lstStyle/>
                    <a:p>
                      <a:pPr algn="ctr"/>
                      <a:endParaRPr lang="en-US" sz="2200" dirty="0"/>
                    </a:p>
                  </a:txBody>
                  <a:tcPr marL="103632" marR="103632" marT="50292" marB="50292"/>
                </a:tc>
              </a:tr>
              <a:tr h="1019075">
                <a:tc>
                  <a:txBody>
                    <a:bodyPr/>
                    <a:lstStyle/>
                    <a:p>
                      <a:pPr algn="ctr"/>
                      <a:r>
                        <a:rPr lang="en-US" sz="2200" dirty="0" smtClean="0"/>
                        <a:t>Runner-Up</a:t>
                      </a:r>
                      <a:endParaRPr lang="en-US" sz="2200" dirty="0"/>
                    </a:p>
                  </a:txBody>
                  <a:tcPr marL="103632" marR="103632" marT="50292" marB="50292"/>
                </a:tc>
                <a:tc>
                  <a:txBody>
                    <a:bodyPr/>
                    <a:lstStyle/>
                    <a:p>
                      <a:pPr algn="ctr"/>
                      <a:endParaRPr lang="en-US" sz="2200" dirty="0"/>
                    </a:p>
                  </a:txBody>
                  <a:tcPr marL="103632" marR="103632" marT="50292" marB="50292"/>
                </a:tc>
              </a:tr>
              <a:tr h="1019075">
                <a:tc>
                  <a:txBody>
                    <a:bodyPr/>
                    <a:lstStyle/>
                    <a:p>
                      <a:pPr algn="ctr"/>
                      <a:r>
                        <a:rPr lang="en-US" sz="2200" dirty="0" smtClean="0"/>
                        <a:t>Best Failure</a:t>
                      </a:r>
                      <a:endParaRPr lang="en-US" sz="2200" dirty="0"/>
                    </a:p>
                  </a:txBody>
                  <a:tcPr marL="103632" marR="103632" marT="50292" marB="50292"/>
                </a:tc>
                <a:tc>
                  <a:txBody>
                    <a:bodyPr/>
                    <a:lstStyle/>
                    <a:p>
                      <a:pPr algn="ctr"/>
                      <a:endParaRPr lang="en-US" sz="2200" dirty="0"/>
                    </a:p>
                  </a:txBody>
                  <a:tcPr marL="103632" marR="103632" marT="50292" marB="50292"/>
                </a:tc>
              </a:tr>
              <a:tr h="1019075">
                <a:tc>
                  <a:txBody>
                    <a:bodyPr/>
                    <a:lstStyle/>
                    <a:p>
                      <a:pPr algn="ctr"/>
                      <a:r>
                        <a:rPr lang="en-US" sz="2200" dirty="0" smtClean="0"/>
                        <a:t>Best Comeback</a:t>
                      </a:r>
                      <a:endParaRPr lang="en-US" sz="2200" dirty="0"/>
                    </a:p>
                  </a:txBody>
                  <a:tcPr marL="103632" marR="103632" marT="50292" marB="50292"/>
                </a:tc>
                <a:tc>
                  <a:txBody>
                    <a:bodyPr/>
                    <a:lstStyle/>
                    <a:p>
                      <a:pPr algn="ctr"/>
                      <a:endParaRPr lang="en-US" sz="2200" dirty="0"/>
                    </a:p>
                  </a:txBody>
                  <a:tcPr marL="103632" marR="103632" marT="50292" marB="50292"/>
                </a:tc>
              </a:tr>
              <a:tr h="1019075">
                <a:tc>
                  <a:txBody>
                    <a:bodyPr/>
                    <a:lstStyle/>
                    <a:p>
                      <a:pPr algn="ctr"/>
                      <a:r>
                        <a:rPr lang="en-US" sz="2200" dirty="0" smtClean="0"/>
                        <a:t>Other Awards</a:t>
                      </a:r>
                      <a:endParaRPr lang="en-US" sz="2200" dirty="0"/>
                    </a:p>
                  </a:txBody>
                  <a:tcPr marL="103632" marR="103632" marT="50292" marB="50292"/>
                </a:tc>
                <a:tc>
                  <a:txBody>
                    <a:bodyPr/>
                    <a:lstStyle/>
                    <a:p>
                      <a:pPr algn="ctr"/>
                      <a:endParaRPr lang="en-US" sz="2200" dirty="0"/>
                    </a:p>
                  </a:txBody>
                  <a:tcPr marL="103632" marR="103632" marT="50292" marB="50292"/>
                </a:tc>
              </a:tr>
              <a:tr h="1019075">
                <a:tc>
                  <a:txBody>
                    <a:bodyPr/>
                    <a:lstStyle/>
                    <a:p>
                      <a:pPr algn="ctr"/>
                      <a:endParaRPr lang="en-US" sz="2200" dirty="0"/>
                    </a:p>
                  </a:txBody>
                  <a:tcPr marL="103632" marR="103632" marT="50292" marB="50292"/>
                </a:tc>
                <a:tc>
                  <a:txBody>
                    <a:bodyPr/>
                    <a:lstStyle/>
                    <a:p>
                      <a:pPr algn="ctr"/>
                      <a:endParaRPr lang="en-US" sz="2200" dirty="0"/>
                    </a:p>
                  </a:txBody>
                  <a:tcPr marL="103632" marR="103632" marT="50292" marB="50292"/>
                </a:tc>
              </a:tr>
              <a:tr h="1019075">
                <a:tc>
                  <a:txBody>
                    <a:bodyPr/>
                    <a:lstStyle/>
                    <a:p>
                      <a:pPr algn="ctr"/>
                      <a:endParaRPr lang="en-US" sz="2200" dirty="0"/>
                    </a:p>
                  </a:txBody>
                  <a:tcPr marL="103632" marR="103632" marT="50292" marB="50292"/>
                </a:tc>
                <a:tc>
                  <a:txBody>
                    <a:bodyPr/>
                    <a:lstStyle/>
                    <a:p>
                      <a:pPr algn="ctr"/>
                      <a:endParaRPr lang="en-US" sz="2200" dirty="0"/>
                    </a:p>
                  </a:txBody>
                  <a:tcPr marL="103632" marR="103632" marT="50292" marB="50292"/>
                </a:tc>
              </a:tr>
            </a:tbl>
          </a:graphicData>
        </a:graphic>
      </p:graphicFrame>
    </p:spTree>
    <p:extLst>
      <p:ext uri="{BB962C8B-B14F-4D97-AF65-F5344CB8AC3E}">
        <p14:creationId xmlns:p14="http://schemas.microsoft.com/office/powerpoint/2010/main" val="2293968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5257813" y="5458279"/>
            <a:ext cx="2293707" cy="4368361"/>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775" tIns="50888" rIns="101775" bIns="50888" rtlCol="0" anchor="ctr"/>
          <a:lstStyle/>
          <a:p>
            <a:pPr algn="ctr"/>
            <a:endParaRPr lang="en-US"/>
          </a:p>
        </p:txBody>
      </p:sp>
      <p:sp>
        <p:nvSpPr>
          <p:cNvPr id="32" name="Rectangle 31"/>
          <p:cNvSpPr/>
          <p:nvPr/>
        </p:nvSpPr>
        <p:spPr>
          <a:xfrm>
            <a:off x="943163" y="223851"/>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775" tIns="50888" rIns="101775" bIns="50888" rtlCol="0" anchor="ctr"/>
          <a:lstStyle/>
          <a:p>
            <a:pPr algn="ctr"/>
            <a:endParaRPr lang="en-US" dirty="0">
              <a:solidFill>
                <a:schemeClr val="bg1">
                  <a:lumMod val="50000"/>
                </a:schemeClr>
              </a:solidFill>
            </a:endParaRPr>
          </a:p>
        </p:txBody>
      </p:sp>
      <p:sp>
        <p:nvSpPr>
          <p:cNvPr id="75" name="TextBox 74"/>
          <p:cNvSpPr txBox="1"/>
          <p:nvPr/>
        </p:nvSpPr>
        <p:spPr>
          <a:xfrm>
            <a:off x="175344" y="1402261"/>
            <a:ext cx="2896545" cy="321627"/>
          </a:xfrm>
          <a:prstGeom prst="rect">
            <a:avLst/>
          </a:prstGeom>
          <a:noFill/>
        </p:spPr>
        <p:txBody>
          <a:bodyPr wrap="square" lIns="101775" tIns="50888" rIns="101775" bIns="50888" rtlCol="0">
            <a:spAutoFit/>
          </a:bodyPr>
          <a:lstStyle/>
          <a:p>
            <a:r>
              <a:rPr lang="en-US" sz="1400" b="1" dirty="0">
                <a:solidFill>
                  <a:schemeClr val="tx1">
                    <a:lumMod val="85000"/>
                    <a:lumOff val="15000"/>
                  </a:schemeClr>
                </a:solidFill>
                <a:latin typeface="Century Gothic" pitchFamily="34" charset="0"/>
              </a:rPr>
              <a:t>Hook</a:t>
            </a:r>
            <a:endParaRPr lang="en-US" sz="1400" b="1" dirty="0">
              <a:solidFill>
                <a:schemeClr val="tx1">
                  <a:lumMod val="85000"/>
                  <a:lumOff val="15000"/>
                </a:schemeClr>
              </a:solidFill>
              <a:latin typeface="Century Gothic" pitchFamily="34" charset="0"/>
            </a:endParaRPr>
          </a:p>
        </p:txBody>
      </p:sp>
      <p:sp>
        <p:nvSpPr>
          <p:cNvPr id="57" name="TextBox 56"/>
          <p:cNvSpPr txBox="1"/>
          <p:nvPr/>
        </p:nvSpPr>
        <p:spPr>
          <a:xfrm>
            <a:off x="4163240" y="1402274"/>
            <a:ext cx="1098956" cy="541687"/>
          </a:xfrm>
          <a:prstGeom prst="rect">
            <a:avLst/>
          </a:prstGeom>
          <a:noFill/>
        </p:spPr>
        <p:txBody>
          <a:bodyPr wrap="square" lIns="101775" tIns="50888" rIns="101775" bIns="50888" rtlCol="0">
            <a:spAutoFit/>
          </a:bodyPr>
          <a:lstStyle/>
          <a:p>
            <a:r>
              <a:rPr lang="en-US" sz="1400" b="1" dirty="0">
                <a:solidFill>
                  <a:schemeClr val="tx1">
                    <a:lumMod val="85000"/>
                    <a:lumOff val="15000"/>
                  </a:schemeClr>
                </a:solidFill>
                <a:latin typeface="Century Gothic" pitchFamily="34" charset="0"/>
              </a:rPr>
              <a:t>      5 Minutes</a:t>
            </a:r>
            <a:endParaRPr lang="en-US" sz="1400" b="1" dirty="0">
              <a:solidFill>
                <a:schemeClr val="tx1">
                  <a:lumMod val="85000"/>
                  <a:lumOff val="15000"/>
                </a:schemeClr>
              </a:solidFill>
              <a:latin typeface="Century Gothic" pitchFamily="34" charset="0"/>
            </a:endParaRPr>
          </a:p>
        </p:txBody>
      </p:sp>
      <p:sp>
        <p:nvSpPr>
          <p:cNvPr id="27" name="TextBox 26"/>
          <p:cNvSpPr txBox="1"/>
          <p:nvPr/>
        </p:nvSpPr>
        <p:spPr>
          <a:xfrm>
            <a:off x="175344" y="5577170"/>
            <a:ext cx="2896545" cy="321627"/>
          </a:xfrm>
          <a:prstGeom prst="rect">
            <a:avLst/>
          </a:prstGeom>
          <a:noFill/>
        </p:spPr>
        <p:txBody>
          <a:bodyPr wrap="square" lIns="101775" tIns="50888" rIns="101775" bIns="50888" rtlCol="0">
            <a:spAutoFit/>
          </a:bodyPr>
          <a:lstStyle/>
          <a:p>
            <a:r>
              <a:rPr lang="en-US" sz="1400" b="1" dirty="0">
                <a:solidFill>
                  <a:schemeClr val="tx1">
                    <a:lumMod val="85000"/>
                    <a:lumOff val="15000"/>
                  </a:schemeClr>
                </a:solidFill>
                <a:latin typeface="Century Gothic" pitchFamily="34" charset="0"/>
              </a:rPr>
              <a:t>Mini-Lesson</a:t>
            </a:r>
            <a:endParaRPr lang="en-US" sz="1400" b="1" dirty="0">
              <a:solidFill>
                <a:schemeClr val="tx1">
                  <a:lumMod val="85000"/>
                  <a:lumOff val="15000"/>
                </a:schemeClr>
              </a:solidFill>
              <a:latin typeface="Century Gothic" pitchFamily="34" charset="0"/>
            </a:endParaRPr>
          </a:p>
        </p:txBody>
      </p:sp>
      <p:sp>
        <p:nvSpPr>
          <p:cNvPr id="29" name="TextBox 28"/>
          <p:cNvSpPr txBox="1"/>
          <p:nvPr/>
        </p:nvSpPr>
        <p:spPr>
          <a:xfrm>
            <a:off x="4206785" y="5577181"/>
            <a:ext cx="1098956" cy="541687"/>
          </a:xfrm>
          <a:prstGeom prst="rect">
            <a:avLst/>
          </a:prstGeom>
          <a:noFill/>
        </p:spPr>
        <p:txBody>
          <a:bodyPr wrap="square" lIns="101775" tIns="50888" rIns="101775" bIns="50888" rtlCol="0">
            <a:spAutoFit/>
          </a:bodyPr>
          <a:lstStyle/>
          <a:p>
            <a:r>
              <a:rPr lang="en-US" sz="1400" b="1" dirty="0">
                <a:solidFill>
                  <a:schemeClr val="tx1">
                    <a:lumMod val="85000"/>
                    <a:lumOff val="15000"/>
                  </a:schemeClr>
                </a:solidFill>
                <a:latin typeface="Century Gothic" pitchFamily="34" charset="0"/>
              </a:rPr>
              <a:t>     10 Minutes</a:t>
            </a:r>
            <a:endParaRPr lang="en-US" sz="1400" b="1" dirty="0">
              <a:solidFill>
                <a:schemeClr val="tx1">
                  <a:lumMod val="85000"/>
                  <a:lumOff val="15000"/>
                </a:schemeClr>
              </a:solidFill>
              <a:latin typeface="Century Gothic" pitchFamily="34" charset="0"/>
            </a:endParaRPr>
          </a:p>
        </p:txBody>
      </p:sp>
      <p:pic>
        <p:nvPicPr>
          <p:cNvPr id="33" name="Picture 32" descr="CitizenSchools.BW.jpg"/>
          <p:cNvPicPr>
            <a:picLocks noChangeAspect="1"/>
          </p:cNvPicPr>
          <p:nvPr/>
        </p:nvPicPr>
        <p:blipFill>
          <a:blip r:embed="rId2" cstate="print"/>
          <a:stretch>
            <a:fillRect/>
          </a:stretch>
        </p:blipFill>
        <p:spPr>
          <a:xfrm>
            <a:off x="5253230" y="239493"/>
            <a:ext cx="2290571" cy="634049"/>
          </a:xfrm>
          <a:prstGeom prst="rect">
            <a:avLst/>
          </a:prstGeom>
        </p:spPr>
      </p:pic>
      <p:cxnSp>
        <p:nvCxnSpPr>
          <p:cNvPr id="34" name="Straight Connector 33"/>
          <p:cNvCxnSpPr/>
          <p:nvPr/>
        </p:nvCxnSpPr>
        <p:spPr>
          <a:xfrm>
            <a:off x="236304" y="1688056"/>
            <a:ext cx="4902436"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25202" y="5873384"/>
            <a:ext cx="4924661"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5281758" y="1477109"/>
            <a:ext cx="2293707" cy="3840482"/>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775" tIns="50888" rIns="101775" bIns="50888" rtlCol="0" anchor="ctr"/>
          <a:lstStyle/>
          <a:p>
            <a:pPr algn="ctr"/>
            <a:endParaRPr lang="en-US"/>
          </a:p>
        </p:txBody>
      </p:sp>
      <p:pic>
        <p:nvPicPr>
          <p:cNvPr id="38" name="Picture 37" descr="Chat active 32x32.png"/>
          <p:cNvPicPr>
            <a:picLocks noChangeAspect="1"/>
          </p:cNvPicPr>
          <p:nvPr/>
        </p:nvPicPr>
        <p:blipFill>
          <a:blip r:embed="rId3" cstate="print"/>
          <a:stretch>
            <a:fillRect/>
          </a:stretch>
        </p:blipFill>
        <p:spPr>
          <a:xfrm>
            <a:off x="6886227" y="1472186"/>
            <a:ext cx="444105" cy="444105"/>
          </a:xfrm>
          <a:prstGeom prst="rect">
            <a:avLst/>
          </a:prstGeom>
        </p:spPr>
      </p:pic>
      <p:sp>
        <p:nvSpPr>
          <p:cNvPr id="40" name="TextBox 39"/>
          <p:cNvSpPr txBox="1"/>
          <p:nvPr/>
        </p:nvSpPr>
        <p:spPr>
          <a:xfrm>
            <a:off x="5370911" y="1547448"/>
            <a:ext cx="1873952" cy="321627"/>
          </a:xfrm>
          <a:prstGeom prst="rect">
            <a:avLst/>
          </a:prstGeom>
          <a:noFill/>
        </p:spPr>
        <p:txBody>
          <a:bodyPr wrap="square" lIns="101775" tIns="50888" rIns="101775" bIns="50888" rtlCol="0">
            <a:spAutoFit/>
          </a:bodyPr>
          <a:lstStyle/>
          <a:p>
            <a:r>
              <a:rPr lang="en-US" sz="1400" b="1" dirty="0">
                <a:solidFill>
                  <a:schemeClr val="tx1">
                    <a:lumMod val="65000"/>
                    <a:lumOff val="35000"/>
                  </a:schemeClr>
                </a:solidFill>
                <a:latin typeface="Century Gothic" pitchFamily="34" charset="0"/>
              </a:rPr>
              <a:t>Student Says…</a:t>
            </a:r>
            <a:endParaRPr lang="en-US" sz="1400" b="1" dirty="0">
              <a:solidFill>
                <a:schemeClr val="tx1">
                  <a:lumMod val="65000"/>
                  <a:lumOff val="35000"/>
                </a:schemeClr>
              </a:solidFill>
              <a:latin typeface="Century Gothic" pitchFamily="34" charset="0"/>
            </a:endParaRPr>
          </a:p>
        </p:txBody>
      </p:sp>
      <p:pic>
        <p:nvPicPr>
          <p:cNvPr id="39" name="Picture 38" descr="Zoom in 32x32.png"/>
          <p:cNvPicPr>
            <a:picLocks noChangeAspect="1"/>
          </p:cNvPicPr>
          <p:nvPr/>
        </p:nvPicPr>
        <p:blipFill>
          <a:blip r:embed="rId4" cstate="print"/>
          <a:stretch>
            <a:fillRect/>
          </a:stretch>
        </p:blipFill>
        <p:spPr>
          <a:xfrm>
            <a:off x="6983849" y="5568969"/>
            <a:ext cx="391526" cy="391525"/>
          </a:xfrm>
          <a:prstGeom prst="rect">
            <a:avLst/>
          </a:prstGeom>
        </p:spPr>
      </p:pic>
      <p:sp>
        <p:nvSpPr>
          <p:cNvPr id="41" name="TextBox 40"/>
          <p:cNvSpPr txBox="1"/>
          <p:nvPr/>
        </p:nvSpPr>
        <p:spPr>
          <a:xfrm>
            <a:off x="5349753" y="5590487"/>
            <a:ext cx="1809751" cy="321627"/>
          </a:xfrm>
          <a:prstGeom prst="rect">
            <a:avLst/>
          </a:prstGeom>
          <a:noFill/>
        </p:spPr>
        <p:txBody>
          <a:bodyPr wrap="square" lIns="101775" tIns="50888" rIns="101775" bIns="50888" rtlCol="0">
            <a:spAutoFit/>
          </a:bodyPr>
          <a:lstStyle/>
          <a:p>
            <a:r>
              <a:rPr lang="en-US" sz="1400" b="1" dirty="0">
                <a:solidFill>
                  <a:schemeClr val="tx1">
                    <a:lumMod val="65000"/>
                    <a:lumOff val="35000"/>
                  </a:schemeClr>
                </a:solidFill>
                <a:latin typeface="Century Gothic" pitchFamily="34" charset="0"/>
              </a:rPr>
              <a:t>Closer Look!</a:t>
            </a:r>
            <a:endParaRPr lang="en-US" sz="1400" b="1" dirty="0">
              <a:solidFill>
                <a:schemeClr val="tx1">
                  <a:lumMod val="65000"/>
                  <a:lumOff val="35000"/>
                </a:schemeClr>
              </a:solidFill>
              <a:latin typeface="Century Gothic" pitchFamily="34" charset="0"/>
            </a:endParaRPr>
          </a:p>
        </p:txBody>
      </p:sp>
      <p:sp>
        <p:nvSpPr>
          <p:cNvPr id="19" name="TextBox 18"/>
          <p:cNvSpPr txBox="1"/>
          <p:nvPr/>
        </p:nvSpPr>
        <p:spPr>
          <a:xfrm>
            <a:off x="148420" y="1787385"/>
            <a:ext cx="5003457" cy="1626264"/>
          </a:xfrm>
          <a:prstGeom prst="rect">
            <a:avLst/>
          </a:prstGeom>
          <a:noFill/>
        </p:spPr>
        <p:txBody>
          <a:bodyPr wrap="square" lIns="101775" tIns="50888" rIns="101775" bIns="50888"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Every year the Tech Museum puts out a video of highlights from the previous years’ competition. This is usually a well-produced summary of the competition which includes device testing, students interviews and shots of the general atmosphere. </a:t>
            </a:r>
          </a:p>
          <a:p>
            <a:pPr>
              <a:buFont typeface="Wingdings" pitchFamily="2" charset="2"/>
              <a:buChar char="§"/>
            </a:pPr>
            <a:r>
              <a:rPr lang="en-US" sz="1100" dirty="0">
                <a:solidFill>
                  <a:schemeClr val="tx1">
                    <a:lumMod val="85000"/>
                    <a:lumOff val="15000"/>
                  </a:schemeClr>
                </a:solidFill>
                <a:latin typeface="Century Gothic" pitchFamily="34" charset="0"/>
              </a:rPr>
              <a:t>The video will give students a good idea of what they’ll be working on for the next few weeks and should get them excited to start working.</a:t>
            </a:r>
          </a:p>
          <a:p>
            <a:pPr>
              <a:buFont typeface="Wingdings" pitchFamily="2" charset="2"/>
              <a:buChar char="§"/>
            </a:pPr>
            <a:r>
              <a:rPr lang="en-US" sz="1100" dirty="0">
                <a:solidFill>
                  <a:schemeClr val="tx1">
                    <a:lumMod val="85000"/>
                    <a:lumOff val="15000"/>
                  </a:schemeClr>
                </a:solidFill>
                <a:latin typeface="Century Gothic" pitchFamily="34" charset="0"/>
              </a:rPr>
              <a:t>The video is available on </a:t>
            </a:r>
            <a:r>
              <a:rPr lang="en-US" sz="1100" dirty="0" err="1">
                <a:solidFill>
                  <a:schemeClr val="tx1">
                    <a:lumMod val="85000"/>
                    <a:lumOff val="15000"/>
                  </a:schemeClr>
                </a:solidFill>
                <a:latin typeface="Century Gothic" pitchFamily="34" charset="0"/>
              </a:rPr>
              <a:t>youtube</a:t>
            </a:r>
            <a:r>
              <a:rPr lang="en-US" sz="1100" dirty="0">
                <a:solidFill>
                  <a:schemeClr val="tx1">
                    <a:lumMod val="85000"/>
                    <a:lumOff val="15000"/>
                  </a:schemeClr>
                </a:solidFill>
                <a:latin typeface="Century Gothic" pitchFamily="34" charset="0"/>
              </a:rPr>
              <a:t>, and normally linked through the </a:t>
            </a:r>
            <a:r>
              <a:rPr lang="en-US" sz="1100" dirty="0">
                <a:solidFill>
                  <a:schemeClr val="tx1">
                    <a:lumMod val="85000"/>
                    <a:lumOff val="15000"/>
                  </a:schemeClr>
                </a:solidFill>
                <a:latin typeface="Century Gothic" pitchFamily="34" charset="0"/>
              </a:rPr>
              <a:t>Tech Challenge’s website (http://</a:t>
            </a:r>
            <a:r>
              <a:rPr lang="en-US" sz="1100" dirty="0" err="1">
                <a:solidFill>
                  <a:schemeClr val="tx1">
                    <a:lumMod val="85000"/>
                    <a:lumOff val="15000"/>
                  </a:schemeClr>
                </a:solidFill>
                <a:latin typeface="Century Gothic" pitchFamily="34" charset="0"/>
              </a:rPr>
              <a:t>thetechchallenge.thetech.org</a:t>
            </a:r>
            <a:r>
              <a:rPr lang="en-US" sz="1100" dirty="0">
                <a:solidFill>
                  <a:schemeClr val="tx1">
                    <a:lumMod val="85000"/>
                    <a:lumOff val="15000"/>
                  </a:schemeClr>
                </a:solidFill>
                <a:latin typeface="Century Gothic" pitchFamily="34" charset="0"/>
              </a:rPr>
              <a:t>/) For reference, the 2012 </a:t>
            </a:r>
            <a:r>
              <a:rPr lang="en-US" sz="1100" dirty="0">
                <a:solidFill>
                  <a:schemeClr val="tx1">
                    <a:lumMod val="85000"/>
                    <a:lumOff val="15000"/>
                  </a:schemeClr>
                </a:solidFill>
                <a:latin typeface="Century Gothic" pitchFamily="34" charset="0"/>
              </a:rPr>
              <a:t>video is at: http://</a:t>
            </a:r>
            <a:r>
              <a:rPr lang="en-US" sz="1100" dirty="0" err="1">
                <a:solidFill>
                  <a:schemeClr val="tx1">
                    <a:lumMod val="85000"/>
                    <a:lumOff val="15000"/>
                  </a:schemeClr>
                </a:solidFill>
                <a:latin typeface="Century Gothic" pitchFamily="34" charset="0"/>
              </a:rPr>
              <a:t>youtu.be</a:t>
            </a:r>
            <a:r>
              <a:rPr lang="en-US" sz="1100" dirty="0">
                <a:solidFill>
                  <a:schemeClr val="tx1">
                    <a:lumMod val="85000"/>
                    <a:lumOff val="15000"/>
                  </a:schemeClr>
                </a:solidFill>
                <a:latin typeface="Century Gothic" pitchFamily="34" charset="0"/>
              </a:rPr>
              <a:t>/dnASF-</a:t>
            </a:r>
            <a:r>
              <a:rPr lang="en-US" sz="1100" dirty="0">
                <a:solidFill>
                  <a:schemeClr val="tx1">
                    <a:lumMod val="85000"/>
                    <a:lumOff val="15000"/>
                  </a:schemeClr>
                </a:solidFill>
                <a:latin typeface="Century Gothic" pitchFamily="34" charset="0"/>
              </a:rPr>
              <a:t>7Vico </a:t>
            </a:r>
          </a:p>
        </p:txBody>
      </p:sp>
      <p:sp>
        <p:nvSpPr>
          <p:cNvPr id="20" name="TextBox 19"/>
          <p:cNvSpPr txBox="1"/>
          <p:nvPr/>
        </p:nvSpPr>
        <p:spPr>
          <a:xfrm>
            <a:off x="148418" y="6007696"/>
            <a:ext cx="5042573" cy="3488312"/>
          </a:xfrm>
          <a:prstGeom prst="rect">
            <a:avLst/>
          </a:prstGeom>
          <a:noFill/>
        </p:spPr>
        <p:txBody>
          <a:bodyPr wrap="square" lIns="101775" tIns="50888" rIns="101775" bIns="50888" rtlCol="0">
            <a:spAutoFit/>
          </a:bodyPr>
          <a:lstStyle/>
          <a:p>
            <a:pPr>
              <a:buFont typeface="Wingdings" pitchFamily="2" charset="2"/>
              <a:buChar char="§"/>
            </a:pPr>
            <a:r>
              <a:rPr lang="en-US" sz="1000" b="1" dirty="0">
                <a:solidFill>
                  <a:schemeClr val="tx1">
                    <a:lumMod val="85000"/>
                    <a:lumOff val="15000"/>
                  </a:schemeClr>
                </a:solidFill>
                <a:latin typeface="Century Gothic" pitchFamily="34" charset="0"/>
              </a:rPr>
              <a:t> Objectives / Agenda: </a:t>
            </a:r>
            <a:r>
              <a:rPr lang="en-US" sz="1000" dirty="0">
                <a:solidFill>
                  <a:schemeClr val="tx1">
                    <a:lumMod val="85000"/>
                    <a:lumOff val="15000"/>
                  </a:schemeClr>
                </a:solidFill>
                <a:latin typeface="Century Gothic" pitchFamily="34" charset="0"/>
              </a:rPr>
              <a:t>Describe and explain the overall challenge and unit</a:t>
            </a:r>
            <a:endParaRPr lang="en-US" sz="1000" b="1" dirty="0">
              <a:solidFill>
                <a:schemeClr val="tx1">
                  <a:lumMod val="85000"/>
                  <a:lumOff val="15000"/>
                </a:schemeClr>
              </a:solidFill>
              <a:latin typeface="Century Gothic" pitchFamily="34" charset="0"/>
            </a:endParaRP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Preview assessment: </a:t>
            </a:r>
            <a:r>
              <a:rPr lang="en-US" sz="1000" dirty="0">
                <a:solidFill>
                  <a:schemeClr val="tx1">
                    <a:lumMod val="85000"/>
                    <a:lumOff val="15000"/>
                  </a:schemeClr>
                </a:solidFill>
                <a:latin typeface="Century Gothic" pitchFamily="34" charset="0"/>
              </a:rPr>
              <a:t>The assessment is an exit ticket that will have a few questions about today’s lesson and the challenge. </a:t>
            </a:r>
            <a:endParaRPr lang="en-US" sz="1000" b="1" dirty="0">
              <a:solidFill>
                <a:schemeClr val="tx1">
                  <a:lumMod val="85000"/>
                  <a:lumOff val="15000"/>
                </a:schemeClr>
              </a:solidFill>
              <a:latin typeface="Century Gothic" pitchFamily="34" charset="0"/>
            </a:endParaRP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Direct Teach: </a:t>
            </a:r>
            <a:r>
              <a:rPr lang="en-US" sz="1000" dirty="0">
                <a:solidFill>
                  <a:schemeClr val="tx1">
                    <a:lumMod val="85000"/>
                    <a:lumOff val="15000"/>
                  </a:schemeClr>
                </a:solidFill>
                <a:latin typeface="Century Gothic" pitchFamily="34" charset="0"/>
              </a:rPr>
              <a:t>Go over the calendar for the whole unit, explain that each class will follow a similar format and will include group work time and journaling time. We will cover new materials by using drawings on the board and physical samples, if available. Pass out the handout at the end of this lesson and go over the specific details of the competition day with </a:t>
            </a:r>
            <a:r>
              <a:rPr lang="en-US" sz="1000">
                <a:solidFill>
                  <a:schemeClr val="tx1">
                    <a:lumMod val="85000"/>
                    <a:lumOff val="15000"/>
                  </a:schemeClr>
                </a:solidFill>
                <a:latin typeface="Century Gothic" pitchFamily="34" charset="0"/>
              </a:rPr>
              <a:t>the students</a:t>
            </a:r>
            <a:endParaRPr lang="en-US" sz="1000" dirty="0">
              <a:solidFill>
                <a:schemeClr val="tx1">
                  <a:lumMod val="85000"/>
                  <a:lumOff val="15000"/>
                </a:schemeClr>
              </a:solidFill>
              <a:latin typeface="Century Gothic" pitchFamily="34" charset="0"/>
            </a:endParaRPr>
          </a:p>
          <a:p>
            <a:pPr>
              <a:buFont typeface="Wingdings" pitchFamily="2" charset="2"/>
              <a:buChar char="§"/>
            </a:pPr>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Connections: </a:t>
            </a:r>
            <a:r>
              <a:rPr lang="en-US" sz="1000" dirty="0">
                <a:solidFill>
                  <a:schemeClr val="tx1">
                    <a:lumMod val="85000"/>
                    <a:lumOff val="15000"/>
                  </a:schemeClr>
                </a:solidFill>
                <a:latin typeface="Century Gothic" pitchFamily="34" charset="0"/>
              </a:rPr>
              <a:t>The Tech Challenge, regardless of the annual topic, is a good way to work on teamwork and project management skills,  whatever you do in the future. Teamwork is a vital component of any career, so working well with your partners and compromising on various ideas will be an invaluable skill.</a:t>
            </a:r>
          </a:p>
          <a:p>
            <a:endParaRPr lang="en-US" sz="1000" b="1" dirty="0">
              <a:solidFill>
                <a:schemeClr val="tx1">
                  <a:lumMod val="85000"/>
                  <a:lumOff val="15000"/>
                </a:schemeClr>
              </a:solidFill>
              <a:latin typeface="Century Gothic" pitchFamily="34" charset="0"/>
            </a:endParaRPr>
          </a:p>
          <a:p>
            <a:pPr>
              <a:buFont typeface="Wingdings" pitchFamily="2" charset="2"/>
              <a:buChar char="§"/>
            </a:pPr>
            <a:r>
              <a:rPr lang="en-US" sz="1000" b="1" dirty="0">
                <a:solidFill>
                  <a:schemeClr val="tx1">
                    <a:lumMod val="85000"/>
                    <a:lumOff val="15000"/>
                  </a:schemeClr>
                </a:solidFill>
                <a:latin typeface="Century Gothic" pitchFamily="34" charset="0"/>
              </a:rPr>
              <a:t> Transition: </a:t>
            </a:r>
            <a:r>
              <a:rPr lang="en-US" sz="1000" dirty="0">
                <a:solidFill>
                  <a:schemeClr val="tx1">
                    <a:lumMod val="85000"/>
                    <a:lumOff val="15000"/>
                  </a:schemeClr>
                </a:solidFill>
                <a:latin typeface="Century Gothic" pitchFamily="34" charset="0"/>
              </a:rPr>
              <a:t>The WOW! towards the end of this unit will be completed at the competition day in late April. While the actual device is likely to get the students most excited, the WOW! for this unit will actually be the journal. The competition is heavily weighted towards comprehensive journaling, which is a critical component of any professional design process. To transition and reinforce this, the next step will be reviewing the rules. </a:t>
            </a:r>
            <a:endParaRPr lang="en-US" sz="1000" b="1" dirty="0">
              <a:solidFill>
                <a:schemeClr val="tx1">
                  <a:lumMod val="85000"/>
                  <a:lumOff val="15000"/>
                </a:schemeClr>
              </a:solidFill>
              <a:latin typeface="Century Gothic" pitchFamily="34" charset="0"/>
            </a:endParaRPr>
          </a:p>
        </p:txBody>
      </p:sp>
      <p:pic>
        <p:nvPicPr>
          <p:cNvPr id="21" name="Picture 20" descr="icons square-14.png"/>
          <p:cNvPicPr>
            <a:picLocks noChangeAspect="1"/>
          </p:cNvPicPr>
          <p:nvPr/>
        </p:nvPicPr>
        <p:blipFill>
          <a:blip r:embed="rId5" cstate="print"/>
          <a:stretch>
            <a:fillRect/>
          </a:stretch>
        </p:blipFill>
        <p:spPr>
          <a:xfrm>
            <a:off x="4" y="6"/>
            <a:ext cx="1055914" cy="1121616"/>
          </a:xfrm>
          <a:prstGeom prst="rect">
            <a:avLst/>
          </a:prstGeom>
        </p:spPr>
      </p:pic>
      <p:sp>
        <p:nvSpPr>
          <p:cNvPr id="22" name="TextBox 21"/>
          <p:cNvSpPr txBox="1"/>
          <p:nvPr/>
        </p:nvSpPr>
        <p:spPr>
          <a:xfrm>
            <a:off x="930894" y="305795"/>
            <a:ext cx="3743848" cy="595319"/>
          </a:xfrm>
          <a:prstGeom prst="rect">
            <a:avLst/>
          </a:prstGeom>
          <a:noFill/>
        </p:spPr>
        <p:txBody>
          <a:bodyPr wrap="square" lIns="101775" tIns="50888" rIns="101775" bIns="50888"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1 </a:t>
            </a:r>
            <a:r>
              <a:rPr lang="en-US" sz="1300" dirty="0">
                <a:solidFill>
                  <a:schemeClr val="tx1">
                    <a:lumMod val="85000"/>
                    <a:lumOff val="15000"/>
                  </a:schemeClr>
                </a:solidFill>
                <a:latin typeface="Century Gothic" pitchFamily="34" charset="0"/>
              </a:rPr>
              <a:t>– page 2</a:t>
            </a:r>
            <a:endParaRPr lang="en-US" sz="1300" b="1" dirty="0">
              <a:solidFill>
                <a:schemeClr val="tx1">
                  <a:lumMod val="85000"/>
                  <a:lumOff val="15000"/>
                </a:schemeClr>
              </a:solidFill>
              <a:latin typeface="Century Gothic" pitchFamily="34" charset="0"/>
            </a:endParaRPr>
          </a:p>
        </p:txBody>
      </p:sp>
      <p:sp>
        <p:nvSpPr>
          <p:cNvPr id="23" name="TextBox 22"/>
          <p:cNvSpPr txBox="1"/>
          <p:nvPr/>
        </p:nvSpPr>
        <p:spPr>
          <a:xfrm>
            <a:off x="5486402" y="1951465"/>
            <a:ext cx="2018371" cy="2336024"/>
          </a:xfrm>
          <a:prstGeom prst="rect">
            <a:avLst/>
          </a:prstGeom>
          <a:noFill/>
        </p:spPr>
        <p:txBody>
          <a:bodyPr wrap="square" lIns="101775" tIns="50888" rIns="101775" bIns="50888" rtlCol="0">
            <a:spAutoFit/>
          </a:bodyPr>
          <a:lstStyle/>
          <a:p>
            <a:r>
              <a:rPr lang="en-US" sz="1200" dirty="0"/>
              <a:t>“This looks really hard!”</a:t>
            </a:r>
          </a:p>
          <a:p>
            <a:endParaRPr lang="en-US" sz="1200" dirty="0"/>
          </a:p>
          <a:p>
            <a:r>
              <a:rPr lang="en-US" sz="1200" dirty="0"/>
              <a:t>It will be challenging, that’s why it’s  called the “Challenge!” But difficulty doesn’t mean it won’t be fun. It will be very rewarding to push yourself and complete something difficult. Plus, we’ll all be working together and supporting each other! </a:t>
            </a:r>
            <a:endParaRPr lang="en-US" sz="1200" i="1" dirty="0"/>
          </a:p>
        </p:txBody>
      </p:sp>
      <p:sp>
        <p:nvSpPr>
          <p:cNvPr id="24" name="TextBox 23"/>
          <p:cNvSpPr txBox="1"/>
          <p:nvPr/>
        </p:nvSpPr>
        <p:spPr>
          <a:xfrm>
            <a:off x="5397192" y="6077418"/>
            <a:ext cx="2029522" cy="1405000"/>
          </a:xfrm>
          <a:prstGeom prst="rect">
            <a:avLst/>
          </a:prstGeom>
          <a:noFill/>
        </p:spPr>
        <p:txBody>
          <a:bodyPr wrap="square" lIns="101775" tIns="50888" rIns="101775" bIns="50888" rtlCol="0">
            <a:spAutoFit/>
          </a:bodyPr>
          <a:lstStyle/>
          <a:p>
            <a:r>
              <a:rPr lang="en-US" sz="1200" dirty="0"/>
              <a:t>If any of the students participated in the challenge the previous year, bringing their device and journal to share with the rest of the class would be a great introduction. </a:t>
            </a:r>
            <a:endParaRPr lang="en-US" sz="1200" dirty="0"/>
          </a:p>
        </p:txBody>
      </p:sp>
      <p:sp>
        <p:nvSpPr>
          <p:cNvPr id="25" name="TextBox 24"/>
          <p:cNvSpPr txBox="1"/>
          <p:nvPr/>
        </p:nvSpPr>
        <p:spPr>
          <a:xfrm>
            <a:off x="196959" y="1041023"/>
            <a:ext cx="7315201" cy="304699"/>
          </a:xfrm>
          <a:prstGeom prst="rect">
            <a:avLst/>
          </a:prstGeom>
          <a:noFill/>
          <a:ln>
            <a:noFill/>
          </a:ln>
        </p:spPr>
        <p:txBody>
          <a:bodyPr wrap="square" lIns="101775" tIns="50888" rIns="101775" bIns="50888" rtlCol="0">
            <a:spAutoFit/>
          </a:bodyPr>
          <a:lstStyle/>
          <a:p>
            <a:r>
              <a:rPr lang="en-US" sz="1300" dirty="0"/>
              <a:t>Objective: </a:t>
            </a:r>
            <a:r>
              <a:rPr lang="en-US" sz="1300" dirty="0">
                <a:solidFill>
                  <a:schemeClr val="tx1">
                    <a:lumMod val="85000"/>
                    <a:lumOff val="15000"/>
                  </a:schemeClr>
                </a:solidFill>
                <a:latin typeface="Century Gothic" pitchFamily="34" charset="0"/>
              </a:rPr>
              <a:t>Identify steps in a design </a:t>
            </a:r>
            <a:r>
              <a:rPr lang="en-US" sz="1300" dirty="0">
                <a:solidFill>
                  <a:schemeClr val="tx1">
                    <a:lumMod val="85000"/>
                    <a:lumOff val="15000"/>
                  </a:schemeClr>
                </a:solidFill>
                <a:latin typeface="Century Gothic" pitchFamily="34" charset="0"/>
              </a:rPr>
              <a:t>process</a:t>
            </a:r>
            <a:endParaRPr lang="en-US" sz="1300" dirty="0">
              <a:solidFill>
                <a:schemeClr val="tx1">
                  <a:lumMod val="85000"/>
                  <a:lumOff val="15000"/>
                </a:schemeClr>
              </a:solidFill>
              <a:latin typeface="Century Gothic" pitchFamily="34" charset="0"/>
            </a:endParaRPr>
          </a:p>
        </p:txBody>
      </p:sp>
    </p:spTree>
    <p:extLst>
      <p:ext uri="{BB962C8B-B14F-4D97-AF65-F5344CB8AC3E}">
        <p14:creationId xmlns:p14="http://schemas.microsoft.com/office/powerpoint/2010/main" val="84190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943163" y="223851"/>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775" tIns="50888" rIns="101775" bIns="50888" rtlCol="0" anchor="ctr"/>
          <a:lstStyle/>
          <a:p>
            <a:pPr algn="ctr"/>
            <a:endParaRPr lang="en-US" dirty="0">
              <a:solidFill>
                <a:schemeClr val="bg1">
                  <a:lumMod val="50000"/>
                </a:schemeClr>
              </a:solidFill>
            </a:endParaRPr>
          </a:p>
        </p:txBody>
      </p:sp>
      <p:sp>
        <p:nvSpPr>
          <p:cNvPr id="75" name="TextBox 74"/>
          <p:cNvSpPr txBox="1"/>
          <p:nvPr/>
        </p:nvSpPr>
        <p:spPr>
          <a:xfrm>
            <a:off x="172731" y="1408696"/>
            <a:ext cx="2896545" cy="321627"/>
          </a:xfrm>
          <a:prstGeom prst="rect">
            <a:avLst/>
          </a:prstGeom>
          <a:noFill/>
        </p:spPr>
        <p:txBody>
          <a:bodyPr wrap="square" lIns="101775" tIns="50888" rIns="101775" bIns="50888" rtlCol="0">
            <a:spAutoFit/>
          </a:bodyPr>
          <a:lstStyle/>
          <a:p>
            <a:r>
              <a:rPr lang="en-US" sz="1400" b="1" dirty="0">
                <a:solidFill>
                  <a:schemeClr val="tx1">
                    <a:lumMod val="85000"/>
                    <a:lumOff val="15000"/>
                  </a:schemeClr>
                </a:solidFill>
                <a:latin typeface="Century Gothic" pitchFamily="34" charset="0"/>
              </a:rPr>
              <a:t>Activity 1 Review the rules</a:t>
            </a:r>
            <a:endParaRPr lang="en-US" sz="1400" b="1" dirty="0">
              <a:solidFill>
                <a:schemeClr val="tx1">
                  <a:lumMod val="85000"/>
                  <a:lumOff val="15000"/>
                </a:schemeClr>
              </a:solidFill>
              <a:latin typeface="Century Gothic" pitchFamily="34" charset="0"/>
            </a:endParaRPr>
          </a:p>
        </p:txBody>
      </p:sp>
      <p:sp>
        <p:nvSpPr>
          <p:cNvPr id="58" name="TextBox 57"/>
          <p:cNvSpPr txBox="1"/>
          <p:nvPr/>
        </p:nvSpPr>
        <p:spPr>
          <a:xfrm>
            <a:off x="172722" y="5029210"/>
            <a:ext cx="3969947" cy="761747"/>
          </a:xfrm>
          <a:prstGeom prst="rect">
            <a:avLst/>
          </a:prstGeom>
          <a:noFill/>
        </p:spPr>
        <p:txBody>
          <a:bodyPr wrap="square" lIns="101775" tIns="50888" rIns="101775" bIns="50888" rtlCol="0">
            <a:spAutoFit/>
          </a:bodyPr>
          <a:lstStyle/>
          <a:p>
            <a:r>
              <a:rPr lang="en-US" sz="1400" b="1" dirty="0">
                <a:solidFill>
                  <a:schemeClr val="tx1">
                    <a:lumMod val="85000"/>
                    <a:lumOff val="15000"/>
                  </a:schemeClr>
                </a:solidFill>
                <a:latin typeface="Century Gothic" pitchFamily="34" charset="0"/>
              </a:rPr>
              <a:t>Activity </a:t>
            </a:r>
            <a:r>
              <a:rPr lang="en-US" sz="1400" b="1" dirty="0">
                <a:solidFill>
                  <a:schemeClr val="tx1">
                    <a:lumMod val="85000"/>
                    <a:lumOff val="15000"/>
                  </a:schemeClr>
                </a:solidFill>
                <a:latin typeface="Century Gothic" pitchFamily="34" charset="0"/>
              </a:rPr>
              <a:t>2 Group </a:t>
            </a:r>
            <a:r>
              <a:rPr lang="en-US" sz="1400" b="1" dirty="0">
                <a:solidFill>
                  <a:schemeClr val="tx1">
                    <a:lumMod val="85000"/>
                    <a:lumOff val="15000"/>
                  </a:schemeClr>
                </a:solidFill>
                <a:latin typeface="Century Gothic" pitchFamily="34" charset="0"/>
              </a:rPr>
              <a:t>selection, role assignment </a:t>
            </a:r>
            <a:r>
              <a:rPr lang="en-US" sz="1400" b="1" dirty="0">
                <a:solidFill>
                  <a:schemeClr val="tx1">
                    <a:lumMod val="85000"/>
                    <a:lumOff val="15000"/>
                  </a:schemeClr>
                </a:solidFill>
                <a:latin typeface="Century Gothic" pitchFamily="34" charset="0"/>
              </a:rPr>
              <a:t>and journal construction</a:t>
            </a:r>
          </a:p>
          <a:p>
            <a:endParaRPr lang="en-US" sz="1400" b="1" dirty="0">
              <a:solidFill>
                <a:schemeClr val="tx1">
                  <a:lumMod val="85000"/>
                  <a:lumOff val="15000"/>
                </a:schemeClr>
              </a:solidFill>
              <a:latin typeface="Century Gothic" pitchFamily="34" charset="0"/>
            </a:endParaRPr>
          </a:p>
        </p:txBody>
      </p:sp>
      <p:sp>
        <p:nvSpPr>
          <p:cNvPr id="21" name="TextBox 20"/>
          <p:cNvSpPr txBox="1"/>
          <p:nvPr/>
        </p:nvSpPr>
        <p:spPr>
          <a:xfrm>
            <a:off x="4163240" y="1408709"/>
            <a:ext cx="1098956" cy="541687"/>
          </a:xfrm>
          <a:prstGeom prst="rect">
            <a:avLst/>
          </a:prstGeom>
          <a:noFill/>
        </p:spPr>
        <p:txBody>
          <a:bodyPr wrap="square" lIns="101775" tIns="50888" rIns="101775" bIns="50888" rtlCol="0">
            <a:spAutoFit/>
          </a:bodyPr>
          <a:lstStyle/>
          <a:p>
            <a:r>
              <a:rPr lang="en-US" sz="1400" b="1" dirty="0">
                <a:solidFill>
                  <a:schemeClr val="tx1">
                    <a:lumMod val="85000"/>
                    <a:lumOff val="15000"/>
                  </a:schemeClr>
                </a:solidFill>
                <a:latin typeface="Century Gothic" pitchFamily="34" charset="0"/>
              </a:rPr>
              <a:t>     20 Minutes</a:t>
            </a:r>
            <a:endParaRPr lang="en-US" sz="1400" b="1" dirty="0">
              <a:solidFill>
                <a:schemeClr val="tx1">
                  <a:lumMod val="85000"/>
                  <a:lumOff val="15000"/>
                </a:schemeClr>
              </a:solidFill>
              <a:latin typeface="Century Gothic" pitchFamily="34" charset="0"/>
            </a:endParaRPr>
          </a:p>
        </p:txBody>
      </p:sp>
      <p:sp>
        <p:nvSpPr>
          <p:cNvPr id="22" name="TextBox 21"/>
          <p:cNvSpPr txBox="1"/>
          <p:nvPr/>
        </p:nvSpPr>
        <p:spPr>
          <a:xfrm>
            <a:off x="4231645" y="5029211"/>
            <a:ext cx="1098956" cy="541687"/>
          </a:xfrm>
          <a:prstGeom prst="rect">
            <a:avLst/>
          </a:prstGeom>
          <a:noFill/>
        </p:spPr>
        <p:txBody>
          <a:bodyPr wrap="square" lIns="101775" tIns="50888" rIns="101775" bIns="50888" rtlCol="0">
            <a:spAutoFit/>
          </a:bodyPr>
          <a:lstStyle/>
          <a:p>
            <a:r>
              <a:rPr lang="en-US" sz="1400" b="1" dirty="0">
                <a:solidFill>
                  <a:schemeClr val="tx1">
                    <a:lumMod val="85000"/>
                    <a:lumOff val="15000"/>
                  </a:schemeClr>
                </a:solidFill>
                <a:latin typeface="Century Gothic" pitchFamily="34" charset="0"/>
              </a:rPr>
              <a:t>30     Minutes</a:t>
            </a:r>
            <a:endParaRPr lang="en-US" sz="1400" b="1" dirty="0">
              <a:solidFill>
                <a:schemeClr val="tx1">
                  <a:lumMod val="85000"/>
                  <a:lumOff val="15000"/>
                </a:schemeClr>
              </a:solidFill>
              <a:latin typeface="Century Gothic" pitchFamily="34" charset="0"/>
            </a:endParaRPr>
          </a:p>
        </p:txBody>
      </p:sp>
      <p:pic>
        <p:nvPicPr>
          <p:cNvPr id="31" name="Picture 30" descr="CitizenSchools.BW.jpg"/>
          <p:cNvPicPr>
            <a:picLocks noChangeAspect="1"/>
          </p:cNvPicPr>
          <p:nvPr/>
        </p:nvPicPr>
        <p:blipFill>
          <a:blip r:embed="rId2" cstate="print"/>
          <a:stretch>
            <a:fillRect/>
          </a:stretch>
        </p:blipFill>
        <p:spPr>
          <a:xfrm>
            <a:off x="5253230" y="239493"/>
            <a:ext cx="2290571" cy="634049"/>
          </a:xfrm>
          <a:prstGeom prst="rect">
            <a:avLst/>
          </a:prstGeom>
        </p:spPr>
      </p:pic>
      <p:sp>
        <p:nvSpPr>
          <p:cNvPr id="40" name="Rectangle 39"/>
          <p:cNvSpPr/>
          <p:nvPr/>
        </p:nvSpPr>
        <p:spPr>
          <a:xfrm>
            <a:off x="5257813" y="1250964"/>
            <a:ext cx="2293707" cy="4092575"/>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775" tIns="50888" rIns="101775" bIns="50888" rtlCol="0" anchor="ctr"/>
          <a:lstStyle/>
          <a:p>
            <a:pPr algn="ctr"/>
            <a:endParaRPr lang="en-US"/>
          </a:p>
        </p:txBody>
      </p:sp>
      <p:sp>
        <p:nvSpPr>
          <p:cNvPr id="41" name="Rectangle 40"/>
          <p:cNvSpPr/>
          <p:nvPr/>
        </p:nvSpPr>
        <p:spPr>
          <a:xfrm>
            <a:off x="5257813" y="5464175"/>
            <a:ext cx="2293707" cy="4362450"/>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775" tIns="50888" rIns="101775" bIns="50888" rtlCol="0" anchor="ctr"/>
          <a:lstStyle/>
          <a:p>
            <a:pPr algn="ctr"/>
            <a:endParaRPr lang="en-US"/>
          </a:p>
        </p:txBody>
      </p:sp>
      <p:sp>
        <p:nvSpPr>
          <p:cNvPr id="42" name="TextBox 41"/>
          <p:cNvSpPr txBox="1"/>
          <p:nvPr/>
        </p:nvSpPr>
        <p:spPr>
          <a:xfrm>
            <a:off x="5366171" y="5614984"/>
            <a:ext cx="1809751" cy="321627"/>
          </a:xfrm>
          <a:prstGeom prst="rect">
            <a:avLst/>
          </a:prstGeom>
          <a:noFill/>
        </p:spPr>
        <p:txBody>
          <a:bodyPr wrap="square" lIns="101775" tIns="50888" rIns="101775" bIns="50888" rtlCol="0">
            <a:spAutoFit/>
          </a:bodyPr>
          <a:lstStyle/>
          <a:p>
            <a:r>
              <a:rPr lang="en-US" sz="1400" b="1" dirty="0">
                <a:solidFill>
                  <a:schemeClr val="tx1">
                    <a:lumMod val="65000"/>
                    <a:lumOff val="35000"/>
                  </a:schemeClr>
                </a:solidFill>
                <a:latin typeface="Century Gothic" pitchFamily="34" charset="0"/>
              </a:rPr>
              <a:t>Additional Notes</a:t>
            </a:r>
            <a:endParaRPr lang="en-US" sz="1400" b="1" dirty="0">
              <a:solidFill>
                <a:schemeClr val="tx1">
                  <a:lumMod val="65000"/>
                  <a:lumOff val="35000"/>
                </a:schemeClr>
              </a:solidFill>
              <a:latin typeface="Century Gothic" pitchFamily="34" charset="0"/>
            </a:endParaRPr>
          </a:p>
        </p:txBody>
      </p:sp>
      <p:pic>
        <p:nvPicPr>
          <p:cNvPr id="43" name="Picture 42" descr="Pie chart 32x32.png"/>
          <p:cNvPicPr>
            <a:picLocks noChangeAspect="1"/>
          </p:cNvPicPr>
          <p:nvPr/>
        </p:nvPicPr>
        <p:blipFill>
          <a:blip r:embed="rId3" cstate="print"/>
          <a:stretch>
            <a:fillRect/>
          </a:stretch>
        </p:blipFill>
        <p:spPr>
          <a:xfrm>
            <a:off x="7021534" y="1371478"/>
            <a:ext cx="393844" cy="393843"/>
          </a:xfrm>
          <a:prstGeom prst="rect">
            <a:avLst/>
          </a:prstGeom>
        </p:spPr>
      </p:pic>
      <p:pic>
        <p:nvPicPr>
          <p:cNvPr id="45" name="Picture 44" descr="Document 32x32.png"/>
          <p:cNvPicPr>
            <a:picLocks noChangeAspect="1"/>
          </p:cNvPicPr>
          <p:nvPr/>
        </p:nvPicPr>
        <p:blipFill>
          <a:blip r:embed="rId4" cstate="print"/>
          <a:stretch>
            <a:fillRect/>
          </a:stretch>
        </p:blipFill>
        <p:spPr>
          <a:xfrm>
            <a:off x="7031810" y="5575969"/>
            <a:ext cx="393844" cy="393843"/>
          </a:xfrm>
          <a:prstGeom prst="rect">
            <a:avLst/>
          </a:prstGeom>
        </p:spPr>
      </p:pic>
      <p:sp>
        <p:nvSpPr>
          <p:cNvPr id="46" name="TextBox 45"/>
          <p:cNvSpPr txBox="1"/>
          <p:nvPr/>
        </p:nvSpPr>
        <p:spPr>
          <a:xfrm>
            <a:off x="5381810" y="1413911"/>
            <a:ext cx="1809751" cy="321627"/>
          </a:xfrm>
          <a:prstGeom prst="rect">
            <a:avLst/>
          </a:prstGeom>
          <a:noFill/>
        </p:spPr>
        <p:txBody>
          <a:bodyPr wrap="square" lIns="101775" tIns="50888" rIns="101775" bIns="50888" rtlCol="0">
            <a:spAutoFit/>
          </a:bodyPr>
          <a:lstStyle/>
          <a:p>
            <a:r>
              <a:rPr lang="en-US" sz="1400" b="1" dirty="0">
                <a:solidFill>
                  <a:schemeClr val="tx1">
                    <a:lumMod val="65000"/>
                    <a:lumOff val="35000"/>
                  </a:schemeClr>
                </a:solidFill>
                <a:latin typeface="Century Gothic" pitchFamily="34" charset="0"/>
              </a:rPr>
              <a:t>Missing Parts…</a:t>
            </a:r>
            <a:endParaRPr lang="en-US" sz="1400" b="1" dirty="0">
              <a:solidFill>
                <a:schemeClr val="tx1">
                  <a:lumMod val="65000"/>
                  <a:lumOff val="35000"/>
                </a:schemeClr>
              </a:solidFill>
              <a:latin typeface="Century Gothic" pitchFamily="34" charset="0"/>
            </a:endParaRPr>
          </a:p>
        </p:txBody>
      </p:sp>
      <p:cxnSp>
        <p:nvCxnSpPr>
          <p:cNvPr id="47" name="Straight Connector 46"/>
          <p:cNvCxnSpPr/>
          <p:nvPr/>
        </p:nvCxnSpPr>
        <p:spPr>
          <a:xfrm>
            <a:off x="236303" y="1694492"/>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59082" y="5280660"/>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8" name="Picture 17" descr="icons square-14.png"/>
          <p:cNvPicPr>
            <a:picLocks noChangeAspect="1"/>
          </p:cNvPicPr>
          <p:nvPr/>
        </p:nvPicPr>
        <p:blipFill>
          <a:blip r:embed="rId5" cstate="print"/>
          <a:stretch>
            <a:fillRect/>
          </a:stretch>
        </p:blipFill>
        <p:spPr>
          <a:xfrm>
            <a:off x="4" y="6"/>
            <a:ext cx="1055914" cy="1121616"/>
          </a:xfrm>
          <a:prstGeom prst="rect">
            <a:avLst/>
          </a:prstGeom>
        </p:spPr>
      </p:pic>
      <p:sp>
        <p:nvSpPr>
          <p:cNvPr id="19" name="TextBox 18"/>
          <p:cNvSpPr txBox="1"/>
          <p:nvPr/>
        </p:nvSpPr>
        <p:spPr>
          <a:xfrm>
            <a:off x="930894" y="305795"/>
            <a:ext cx="3743848" cy="595319"/>
          </a:xfrm>
          <a:prstGeom prst="rect">
            <a:avLst/>
          </a:prstGeom>
          <a:noFill/>
        </p:spPr>
        <p:txBody>
          <a:bodyPr wrap="square" lIns="101775" tIns="50888" rIns="101775" bIns="50888"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1 </a:t>
            </a:r>
            <a:r>
              <a:rPr lang="en-US" sz="1300" dirty="0">
                <a:solidFill>
                  <a:schemeClr val="tx1">
                    <a:lumMod val="85000"/>
                    <a:lumOff val="15000"/>
                  </a:schemeClr>
                </a:solidFill>
                <a:latin typeface="Century Gothic" pitchFamily="34" charset="0"/>
              </a:rPr>
              <a:t>– page 3</a:t>
            </a:r>
            <a:endParaRPr lang="en-US" sz="1300" b="1" dirty="0">
              <a:solidFill>
                <a:schemeClr val="tx1">
                  <a:lumMod val="85000"/>
                  <a:lumOff val="15000"/>
                </a:schemeClr>
              </a:solidFill>
              <a:latin typeface="Century Gothic" pitchFamily="34" charset="0"/>
            </a:endParaRPr>
          </a:p>
        </p:txBody>
      </p:sp>
      <p:sp>
        <p:nvSpPr>
          <p:cNvPr id="20" name="TextBox 19"/>
          <p:cNvSpPr txBox="1"/>
          <p:nvPr/>
        </p:nvSpPr>
        <p:spPr>
          <a:xfrm>
            <a:off x="5386042" y="1862260"/>
            <a:ext cx="2074127" cy="1949429"/>
          </a:xfrm>
          <a:prstGeom prst="rect">
            <a:avLst/>
          </a:prstGeom>
          <a:noFill/>
        </p:spPr>
        <p:txBody>
          <a:bodyPr wrap="square" lIns="101775" tIns="50888" rIns="101775" bIns="50888" rtlCol="0">
            <a:spAutoFit/>
          </a:bodyPr>
          <a:lstStyle/>
          <a:p>
            <a:r>
              <a:rPr lang="en-US" sz="1200" dirty="0"/>
              <a:t>The students will likely want to immediately brainstorming ideas. That creative energy is great, but we want to be sure it is contained within the parameters we are setting up, specifically idea development within a team setting and  recording of these ideas in the journals</a:t>
            </a:r>
            <a:endParaRPr lang="en-US" sz="1200" dirty="0"/>
          </a:p>
        </p:txBody>
      </p:sp>
      <p:sp>
        <p:nvSpPr>
          <p:cNvPr id="23" name="TextBox 22"/>
          <p:cNvSpPr txBox="1"/>
          <p:nvPr/>
        </p:nvSpPr>
        <p:spPr>
          <a:xfrm>
            <a:off x="5404626" y="6084860"/>
            <a:ext cx="2074127" cy="2318761"/>
          </a:xfrm>
          <a:prstGeom prst="rect">
            <a:avLst/>
          </a:prstGeom>
          <a:noFill/>
        </p:spPr>
        <p:txBody>
          <a:bodyPr wrap="square" lIns="101775" tIns="50888" rIns="101775" bIns="50888" rtlCol="0">
            <a:spAutoFit/>
          </a:bodyPr>
          <a:lstStyle/>
          <a:p>
            <a:r>
              <a:rPr lang="en-US" sz="1200" dirty="0"/>
              <a:t>The rules might change fairly dramatically from year to year. Although past challenges have focused on mechanical devices to cross an obstacle and perform a task, there is no guarantee this will continue in the future. Feel free to adapt any portion of these lessons to work with a different set of challenge scenarios and rules. </a:t>
            </a:r>
            <a:endParaRPr lang="en-US" sz="1200" dirty="0"/>
          </a:p>
        </p:txBody>
      </p:sp>
      <p:sp>
        <p:nvSpPr>
          <p:cNvPr id="2" name="TextBox 1"/>
          <p:cNvSpPr txBox="1"/>
          <p:nvPr/>
        </p:nvSpPr>
        <p:spPr>
          <a:xfrm>
            <a:off x="1093897" y="2710187"/>
            <a:ext cx="205538" cy="410546"/>
          </a:xfrm>
          <a:prstGeom prst="rect">
            <a:avLst/>
          </a:prstGeom>
          <a:noFill/>
        </p:spPr>
        <p:txBody>
          <a:bodyPr wrap="none" lIns="101775" tIns="50888" rIns="101775" bIns="50888" rtlCol="0">
            <a:spAutoFit/>
          </a:bodyPr>
          <a:lstStyle/>
          <a:p>
            <a:endParaRPr lang="en-US" dirty="0"/>
          </a:p>
        </p:txBody>
      </p:sp>
      <p:sp>
        <p:nvSpPr>
          <p:cNvPr id="3" name="TextBox 2"/>
          <p:cNvSpPr txBox="1"/>
          <p:nvPr/>
        </p:nvSpPr>
        <p:spPr>
          <a:xfrm>
            <a:off x="345440" y="1844040"/>
            <a:ext cx="4577080" cy="3080844"/>
          </a:xfrm>
          <a:prstGeom prst="rect">
            <a:avLst/>
          </a:prstGeom>
          <a:noFill/>
        </p:spPr>
        <p:txBody>
          <a:bodyPr wrap="square" lIns="101775" tIns="50888" rIns="101775" bIns="50888" rtlCol="0">
            <a:spAutoFit/>
          </a:bodyPr>
          <a:lstStyle/>
          <a:p>
            <a:pPr>
              <a:buFont typeface="Wingdings" pitchFamily="2" charset="2"/>
              <a:buChar char="§"/>
            </a:pPr>
            <a:r>
              <a:rPr lang="en-US" sz="900" dirty="0">
                <a:solidFill>
                  <a:schemeClr val="tx1">
                    <a:lumMod val="85000"/>
                    <a:lumOff val="15000"/>
                  </a:schemeClr>
                </a:solidFill>
                <a:latin typeface="Century Gothic" pitchFamily="34" charset="0"/>
              </a:rPr>
              <a:t>As a class, go through the rules in detail. The rules are posted on The Tech </a:t>
            </a:r>
            <a:r>
              <a:rPr lang="en-US" sz="900" dirty="0">
                <a:solidFill>
                  <a:schemeClr val="tx1">
                    <a:lumMod val="85000"/>
                    <a:lumOff val="15000"/>
                  </a:schemeClr>
                </a:solidFill>
                <a:latin typeface="Century Gothic" pitchFamily="34" charset="0"/>
              </a:rPr>
              <a:t>Challenge’s website at http://</a:t>
            </a:r>
            <a:r>
              <a:rPr lang="en-US" sz="900" dirty="0" err="1">
                <a:solidFill>
                  <a:schemeClr val="tx1">
                    <a:lumMod val="85000"/>
                    <a:lumOff val="15000"/>
                  </a:schemeClr>
                </a:solidFill>
                <a:latin typeface="Century Gothic" pitchFamily="34" charset="0"/>
              </a:rPr>
              <a:t>thetechchallenge.thetech.org</a:t>
            </a:r>
            <a:r>
              <a:rPr lang="en-US" sz="900" dirty="0">
                <a:solidFill>
                  <a:schemeClr val="tx1">
                    <a:lumMod val="85000"/>
                    <a:lumOff val="15000"/>
                  </a:schemeClr>
                </a:solidFill>
                <a:latin typeface="Century Gothic" pitchFamily="34" charset="0"/>
              </a:rPr>
              <a:t>/challenge/</a:t>
            </a:r>
            <a:r>
              <a:rPr lang="en-US" sz="900" dirty="0">
                <a:solidFill>
                  <a:schemeClr val="tx1">
                    <a:lumMod val="85000"/>
                    <a:lumOff val="15000"/>
                  </a:schemeClr>
                </a:solidFill>
                <a:latin typeface="Century Gothic" pitchFamily="34" charset="0"/>
              </a:rPr>
              <a:t>Rules</a:t>
            </a:r>
            <a:endParaRPr lang="en-US" sz="900" dirty="0">
              <a:solidFill>
                <a:schemeClr val="tx1">
                  <a:lumMod val="85000"/>
                  <a:lumOff val="15000"/>
                </a:schemeClr>
              </a:solidFill>
              <a:latin typeface="Century Gothic" pitchFamily="34" charset="0"/>
            </a:endParaRPr>
          </a:p>
          <a:p>
            <a:pPr>
              <a:buFont typeface="Wingdings" pitchFamily="2" charset="2"/>
              <a:buChar char="§"/>
            </a:pPr>
            <a:endParaRPr lang="en-US" sz="900" dirty="0">
              <a:solidFill>
                <a:schemeClr val="tx1">
                  <a:lumMod val="85000"/>
                  <a:lumOff val="15000"/>
                </a:schemeClr>
              </a:solidFill>
              <a:latin typeface="Century Gothic" pitchFamily="34" charset="0"/>
            </a:endParaRPr>
          </a:p>
          <a:p>
            <a:pPr>
              <a:buFont typeface="Wingdings" pitchFamily="2" charset="2"/>
              <a:buChar char="§"/>
            </a:pPr>
            <a:r>
              <a:rPr lang="en-US" sz="900" dirty="0">
                <a:solidFill>
                  <a:schemeClr val="tx1">
                    <a:lumMod val="85000"/>
                    <a:lumOff val="15000"/>
                  </a:schemeClr>
                </a:solidFill>
                <a:latin typeface="Century Gothic" pitchFamily="34" charset="0"/>
              </a:rPr>
              <a:t>Be sure to cover the Scenario, Device Design/competition rules and the Judging Process sections. By knowing both what they are supposed to make and how it will be judged, teams will be best prepared to complete the challenge. </a:t>
            </a:r>
          </a:p>
          <a:p>
            <a:pPr>
              <a:buFont typeface="Wingdings" pitchFamily="2" charset="2"/>
              <a:buChar char="§"/>
            </a:pPr>
            <a:endParaRPr lang="en-US" sz="900" dirty="0">
              <a:solidFill>
                <a:schemeClr val="tx1">
                  <a:lumMod val="85000"/>
                  <a:lumOff val="15000"/>
                </a:schemeClr>
              </a:solidFill>
              <a:latin typeface="Century Gothic" pitchFamily="34" charset="0"/>
            </a:endParaRPr>
          </a:p>
          <a:p>
            <a:pPr>
              <a:buFont typeface="Wingdings" pitchFamily="2" charset="2"/>
              <a:buChar char="§"/>
            </a:pPr>
            <a:r>
              <a:rPr lang="en-US" sz="900" dirty="0">
                <a:solidFill>
                  <a:schemeClr val="tx1">
                    <a:lumMod val="85000"/>
                    <a:lumOff val="15000"/>
                  </a:schemeClr>
                </a:solidFill>
                <a:latin typeface="Century Gothic" pitchFamily="34" charset="0"/>
              </a:rPr>
              <a:t>Having different students read different parts of the rules aloud might be an effective way to get everyone involved. </a:t>
            </a:r>
          </a:p>
          <a:p>
            <a:pPr>
              <a:buFont typeface="Wingdings" pitchFamily="2" charset="2"/>
              <a:buChar char="§"/>
            </a:pPr>
            <a:endParaRPr lang="en-US" sz="900" dirty="0">
              <a:solidFill>
                <a:schemeClr val="tx1">
                  <a:lumMod val="85000"/>
                  <a:lumOff val="15000"/>
                </a:schemeClr>
              </a:solidFill>
              <a:latin typeface="Century Gothic" pitchFamily="34" charset="0"/>
            </a:endParaRPr>
          </a:p>
          <a:p>
            <a:pPr>
              <a:buFont typeface="Wingdings" pitchFamily="2" charset="2"/>
              <a:buChar char="§"/>
            </a:pPr>
            <a:r>
              <a:rPr lang="en-US" sz="900" dirty="0">
                <a:solidFill>
                  <a:schemeClr val="tx1">
                    <a:lumMod val="85000"/>
                    <a:lumOff val="15000"/>
                  </a:schemeClr>
                </a:solidFill>
                <a:latin typeface="Century Gothic" pitchFamily="34" charset="0"/>
              </a:rPr>
              <a:t>Emphasize how although the challenge itself is a competition, students will not be assessed on their performance in the challenge. From the Citizen Schools perspective, we are primarily interested in how they work together as a team and how well they record their processes and steps in the design journal. </a:t>
            </a:r>
          </a:p>
          <a:p>
            <a:pPr>
              <a:buFont typeface="Wingdings" pitchFamily="2" charset="2"/>
              <a:buChar char="§"/>
            </a:pPr>
            <a:endParaRPr lang="en-US" sz="900" dirty="0">
              <a:solidFill>
                <a:schemeClr val="tx1">
                  <a:lumMod val="85000"/>
                  <a:lumOff val="15000"/>
                </a:schemeClr>
              </a:solidFill>
              <a:latin typeface="Century Gothic" pitchFamily="34" charset="0"/>
            </a:endParaRPr>
          </a:p>
          <a:p>
            <a:pPr>
              <a:buFont typeface="Wingdings" pitchFamily="2" charset="2"/>
              <a:buChar char="§"/>
            </a:pPr>
            <a:r>
              <a:rPr lang="en-US" sz="900" dirty="0">
                <a:solidFill>
                  <a:schemeClr val="tx1">
                    <a:lumMod val="85000"/>
                    <a:lumOff val="15000"/>
                  </a:schemeClr>
                </a:solidFill>
                <a:latin typeface="Century Gothic" pitchFamily="34" charset="0"/>
              </a:rPr>
              <a:t>If you are able, setting up the rules review as a scavenger hunt for the students might keep them more interested in the task. You will have to adapt the scavenger hunt for each year, but sample questions can include “Are airplanes legal solutions?” “ How many team members are the minimum?” “Does a minor crack in an egg count as a failure?”</a:t>
            </a:r>
            <a:endParaRPr lang="en-US" sz="900" dirty="0">
              <a:solidFill>
                <a:schemeClr val="tx1">
                  <a:lumMod val="85000"/>
                  <a:lumOff val="15000"/>
                </a:schemeClr>
              </a:solidFill>
              <a:latin typeface="Century Gothic" pitchFamily="34" charset="0"/>
            </a:endParaRPr>
          </a:p>
        </p:txBody>
      </p:sp>
      <p:sp>
        <p:nvSpPr>
          <p:cNvPr id="25" name="TextBox 24"/>
          <p:cNvSpPr txBox="1"/>
          <p:nvPr/>
        </p:nvSpPr>
        <p:spPr>
          <a:xfrm>
            <a:off x="431800" y="5538712"/>
            <a:ext cx="4577080" cy="3757953"/>
          </a:xfrm>
          <a:prstGeom prst="rect">
            <a:avLst/>
          </a:prstGeom>
          <a:noFill/>
        </p:spPr>
        <p:txBody>
          <a:bodyPr wrap="square" lIns="101775" tIns="50888" rIns="101775" bIns="50888" rtlCol="0">
            <a:spAutoFit/>
          </a:bodyPr>
          <a:lstStyle/>
          <a:p>
            <a:pPr>
              <a:buFont typeface="Wingdings" pitchFamily="2" charset="2"/>
              <a:buChar char="§"/>
            </a:pPr>
            <a:r>
              <a:rPr lang="en-US" sz="900" dirty="0">
                <a:solidFill>
                  <a:schemeClr val="tx1">
                    <a:lumMod val="85000"/>
                    <a:lumOff val="15000"/>
                  </a:schemeClr>
                </a:solidFill>
                <a:latin typeface="Century Gothic" pitchFamily="34" charset="0"/>
              </a:rPr>
              <a:t>Teams for The Tech Challenge have historically been limited to six students. Groups of four or five generally work best. Split your students up into teams of approximately this many by whatever process you use for group selection. Note that these teams will remain consistent throughout the entire challenge. </a:t>
            </a:r>
          </a:p>
          <a:p>
            <a:pPr>
              <a:buFont typeface="Wingdings" pitchFamily="2" charset="2"/>
              <a:buChar char="§"/>
            </a:pPr>
            <a:r>
              <a:rPr lang="en-US" sz="900" dirty="0">
                <a:solidFill>
                  <a:schemeClr val="tx1">
                    <a:lumMod val="85000"/>
                    <a:lumOff val="15000"/>
                  </a:schemeClr>
                </a:solidFill>
                <a:latin typeface="Century Gothic" pitchFamily="34" charset="0"/>
              </a:rPr>
              <a:t>Once the teams are selected, have them use their knowledge of the current scenario and set of rules to assign specific roles for each person. These can include (but are not limited to) project manager, records manager, drafter/artist, mechanical engineer, researcher, etc.  </a:t>
            </a:r>
          </a:p>
          <a:p>
            <a:pPr>
              <a:buFont typeface="Wingdings" pitchFamily="2" charset="2"/>
              <a:buChar char="§"/>
            </a:pPr>
            <a:r>
              <a:rPr lang="en-US" sz="900" dirty="0">
                <a:solidFill>
                  <a:schemeClr val="tx1">
                    <a:lumMod val="85000"/>
                    <a:lumOff val="15000"/>
                  </a:schemeClr>
                </a:solidFill>
                <a:latin typeface="Century Gothic" pitchFamily="34" charset="0"/>
              </a:rPr>
              <a:t>With teams selected and roles assigned, have the records managers lead the process of journal development. Each records manager will be responsible for maintaining the journal, its safe storage and taking detailed notes of general meetings (although other students will be responsible for other details.)</a:t>
            </a:r>
            <a:endParaRPr lang="en-US" sz="900" dirty="0">
              <a:solidFill>
                <a:schemeClr val="tx1">
                  <a:lumMod val="85000"/>
                  <a:lumOff val="15000"/>
                </a:schemeClr>
              </a:solidFill>
              <a:latin typeface="Century Gothic" pitchFamily="34" charset="0"/>
            </a:endParaRPr>
          </a:p>
          <a:p>
            <a:pPr>
              <a:buFont typeface="Wingdings" pitchFamily="2" charset="2"/>
              <a:buChar char="§"/>
            </a:pPr>
            <a:r>
              <a:rPr lang="en-US" sz="900" dirty="0">
                <a:solidFill>
                  <a:schemeClr val="tx1">
                    <a:lumMod val="85000"/>
                    <a:lumOff val="15000"/>
                  </a:schemeClr>
                </a:solidFill>
                <a:latin typeface="Century Gothic" pitchFamily="34" charset="0"/>
              </a:rPr>
              <a:t>All team members should review the details of the engineering </a:t>
            </a:r>
            <a:r>
              <a:rPr lang="en-US" sz="900" dirty="0">
                <a:solidFill>
                  <a:schemeClr val="tx1">
                    <a:lumMod val="85000"/>
                    <a:lumOff val="15000"/>
                  </a:schemeClr>
                </a:solidFill>
                <a:latin typeface="Century Gothic" pitchFamily="34" charset="0"/>
              </a:rPr>
              <a:t>journal located at http://</a:t>
            </a:r>
            <a:r>
              <a:rPr lang="en-US" sz="900" dirty="0" err="1">
                <a:solidFill>
                  <a:schemeClr val="tx1">
                    <a:lumMod val="85000"/>
                    <a:lumOff val="15000"/>
                  </a:schemeClr>
                </a:solidFill>
                <a:latin typeface="Century Gothic" pitchFamily="34" charset="0"/>
              </a:rPr>
              <a:t>thetechchallenge.thetech.org</a:t>
            </a:r>
            <a:r>
              <a:rPr lang="en-US" sz="900" dirty="0">
                <a:solidFill>
                  <a:schemeClr val="tx1">
                    <a:lumMod val="85000"/>
                    <a:lumOff val="15000"/>
                  </a:schemeClr>
                </a:solidFill>
                <a:latin typeface="Century Gothic" pitchFamily="34" charset="0"/>
              </a:rPr>
              <a:t>/challenge/engineering-design-</a:t>
            </a:r>
            <a:r>
              <a:rPr lang="en-US" sz="900" dirty="0">
                <a:solidFill>
                  <a:schemeClr val="tx1">
                    <a:lumMod val="85000"/>
                    <a:lumOff val="15000"/>
                  </a:schemeClr>
                </a:solidFill>
                <a:latin typeface="Century Gothic" pitchFamily="34" charset="0"/>
              </a:rPr>
              <a:t>journal In particular, they should know what the judges are looking for at minimum. There is a much more extensive journaling </a:t>
            </a:r>
            <a:r>
              <a:rPr lang="en-US" sz="900" dirty="0">
                <a:solidFill>
                  <a:schemeClr val="tx1">
                    <a:lumMod val="85000"/>
                    <a:lumOff val="15000"/>
                  </a:schemeClr>
                </a:solidFill>
                <a:latin typeface="Century Gothic" pitchFamily="34" charset="0"/>
              </a:rPr>
              <a:t>guide located at http://</a:t>
            </a:r>
            <a:r>
              <a:rPr lang="en-US" sz="900" dirty="0" err="1">
                <a:solidFill>
                  <a:schemeClr val="tx1">
                    <a:lumMod val="85000"/>
                    <a:lumOff val="15000"/>
                  </a:schemeClr>
                </a:solidFill>
                <a:latin typeface="Century Gothic" pitchFamily="34" charset="0"/>
              </a:rPr>
              <a:t>thetechchallenge.thetech.org</a:t>
            </a:r>
            <a:r>
              <a:rPr lang="en-US" sz="900" dirty="0">
                <a:solidFill>
                  <a:schemeClr val="tx1">
                    <a:lumMod val="85000"/>
                    <a:lumOff val="15000"/>
                  </a:schemeClr>
                </a:solidFill>
                <a:latin typeface="Century Gothic" pitchFamily="34" charset="0"/>
              </a:rPr>
              <a:t>/sites/default/files/pictures/TTC%20Engineering%20Design%</a:t>
            </a:r>
            <a:r>
              <a:rPr lang="en-US" sz="900" dirty="0">
                <a:solidFill>
                  <a:schemeClr val="tx1">
                    <a:lumMod val="85000"/>
                    <a:lumOff val="15000"/>
                  </a:schemeClr>
                </a:solidFill>
                <a:latin typeface="Century Gothic" pitchFamily="34" charset="0"/>
              </a:rPr>
              <a:t>20Journal.pdf that TF’s should be familiar with (and encourage students to read, although it is too long for any single lesson.)   </a:t>
            </a:r>
          </a:p>
          <a:p>
            <a:pPr>
              <a:buFont typeface="Wingdings" pitchFamily="2" charset="2"/>
              <a:buChar char="§"/>
            </a:pPr>
            <a:r>
              <a:rPr lang="en-US" sz="900" dirty="0">
                <a:solidFill>
                  <a:schemeClr val="tx1">
                    <a:lumMod val="85000"/>
                    <a:lumOff val="15000"/>
                  </a:schemeClr>
                </a:solidFill>
                <a:latin typeface="Century Gothic" pitchFamily="34" charset="0"/>
              </a:rPr>
              <a:t>While the records manager is in charge of holding the journal, each team member must have a specific role. For example, the project manager can take charge of the brainstorming notes, the mechanical engineer can be in charge of the list of materials and device evolution while the drafter can be in charge of any technical drawings.   </a:t>
            </a:r>
          </a:p>
          <a:p>
            <a:pPr>
              <a:buFont typeface="Wingdings" pitchFamily="2" charset="2"/>
              <a:buChar char="§"/>
            </a:pPr>
            <a:r>
              <a:rPr lang="en-US" sz="900" dirty="0">
                <a:solidFill>
                  <a:schemeClr val="tx1">
                    <a:lumMod val="85000"/>
                    <a:lumOff val="15000"/>
                  </a:schemeClr>
                </a:solidFill>
                <a:latin typeface="Century Gothic" pitchFamily="34" charset="0"/>
              </a:rPr>
              <a:t>The appended document covering the ideal topics covered in a design journal will be invaluable for the </a:t>
            </a:r>
            <a:r>
              <a:rPr lang="en-US" sz="900">
                <a:solidFill>
                  <a:schemeClr val="tx1">
                    <a:lumMod val="85000"/>
                    <a:lumOff val="15000"/>
                  </a:schemeClr>
                </a:solidFill>
                <a:latin typeface="Century Gothic" pitchFamily="34" charset="0"/>
              </a:rPr>
              <a:t>teams. </a:t>
            </a:r>
            <a:endParaRPr lang="en-US" sz="900" dirty="0">
              <a:solidFill>
                <a:schemeClr val="tx1">
                  <a:lumMod val="85000"/>
                  <a:lumOff val="15000"/>
                </a:schemeClr>
              </a:solidFill>
              <a:latin typeface="Century Gothic" pitchFamily="34" charset="0"/>
            </a:endParaRPr>
          </a:p>
        </p:txBody>
      </p:sp>
      <p:sp>
        <p:nvSpPr>
          <p:cNvPr id="26" name="TextBox 25"/>
          <p:cNvSpPr txBox="1"/>
          <p:nvPr/>
        </p:nvSpPr>
        <p:spPr>
          <a:xfrm>
            <a:off x="196959" y="1041023"/>
            <a:ext cx="7315201" cy="304699"/>
          </a:xfrm>
          <a:prstGeom prst="rect">
            <a:avLst/>
          </a:prstGeom>
          <a:noFill/>
          <a:ln>
            <a:noFill/>
          </a:ln>
        </p:spPr>
        <p:txBody>
          <a:bodyPr wrap="square" lIns="101775" tIns="50888" rIns="101775" bIns="50888" rtlCol="0">
            <a:spAutoFit/>
          </a:bodyPr>
          <a:lstStyle/>
          <a:p>
            <a:r>
              <a:rPr lang="en-US" sz="1300" dirty="0"/>
              <a:t>Objective: </a:t>
            </a:r>
            <a:r>
              <a:rPr lang="en-US" sz="1300" dirty="0">
                <a:solidFill>
                  <a:schemeClr val="tx1">
                    <a:lumMod val="85000"/>
                    <a:lumOff val="15000"/>
                  </a:schemeClr>
                </a:solidFill>
                <a:latin typeface="Century Gothic" pitchFamily="34" charset="0"/>
              </a:rPr>
              <a:t>Identify steps in a design </a:t>
            </a:r>
            <a:r>
              <a:rPr lang="en-US" sz="1300" dirty="0">
                <a:solidFill>
                  <a:schemeClr val="tx1">
                    <a:lumMod val="85000"/>
                    <a:lumOff val="15000"/>
                  </a:schemeClr>
                </a:solidFill>
                <a:latin typeface="Century Gothic" pitchFamily="34" charset="0"/>
              </a:rPr>
              <a:t>process</a:t>
            </a:r>
            <a:endParaRPr lang="en-US" sz="1300" dirty="0">
              <a:solidFill>
                <a:schemeClr val="tx1">
                  <a:lumMod val="85000"/>
                  <a:lumOff val="15000"/>
                </a:schemeClr>
              </a:solidFill>
              <a:latin typeface="Century Gothic" pitchFamily="34" charset="0"/>
            </a:endParaRPr>
          </a:p>
        </p:txBody>
      </p:sp>
    </p:spTree>
    <p:extLst>
      <p:ext uri="{BB962C8B-B14F-4D97-AF65-F5344CB8AC3E}">
        <p14:creationId xmlns:p14="http://schemas.microsoft.com/office/powerpoint/2010/main" val="771182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943163" y="223851"/>
            <a:ext cx="4260212" cy="64611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1775" tIns="50888" rIns="101775" bIns="50888" rtlCol="0" anchor="ctr"/>
          <a:lstStyle/>
          <a:p>
            <a:pPr algn="ctr"/>
            <a:endParaRPr lang="en-US" dirty="0">
              <a:solidFill>
                <a:schemeClr val="bg1">
                  <a:lumMod val="50000"/>
                </a:schemeClr>
              </a:solidFill>
            </a:endParaRPr>
          </a:p>
        </p:txBody>
      </p:sp>
      <p:sp>
        <p:nvSpPr>
          <p:cNvPr id="75" name="TextBox 74"/>
          <p:cNvSpPr txBox="1"/>
          <p:nvPr/>
        </p:nvSpPr>
        <p:spPr>
          <a:xfrm>
            <a:off x="175333" y="1408696"/>
            <a:ext cx="3451787" cy="321627"/>
          </a:xfrm>
          <a:prstGeom prst="rect">
            <a:avLst/>
          </a:prstGeom>
          <a:noFill/>
        </p:spPr>
        <p:txBody>
          <a:bodyPr wrap="square" lIns="101775" tIns="50888" rIns="101775" bIns="50888" rtlCol="0">
            <a:spAutoFit/>
          </a:bodyPr>
          <a:lstStyle/>
          <a:p>
            <a:r>
              <a:rPr lang="en-US" sz="1400" b="1" dirty="0">
                <a:solidFill>
                  <a:schemeClr val="tx1">
                    <a:lumMod val="85000"/>
                    <a:lumOff val="15000"/>
                  </a:schemeClr>
                </a:solidFill>
                <a:latin typeface="Century Gothic" pitchFamily="34" charset="0"/>
              </a:rPr>
              <a:t>Activity 3 </a:t>
            </a:r>
            <a:r>
              <a:rPr lang="en-US" sz="1400" b="1" dirty="0">
                <a:solidFill>
                  <a:schemeClr val="tx1">
                    <a:lumMod val="85000"/>
                    <a:lumOff val="15000"/>
                  </a:schemeClr>
                </a:solidFill>
                <a:latin typeface="Century Gothic" pitchFamily="34" charset="0"/>
              </a:rPr>
              <a:t>Knows/Need to </a:t>
            </a:r>
            <a:r>
              <a:rPr lang="en-US" sz="1400" b="1" dirty="0">
                <a:solidFill>
                  <a:schemeClr val="tx1">
                    <a:lumMod val="85000"/>
                    <a:lumOff val="15000"/>
                  </a:schemeClr>
                </a:solidFill>
                <a:latin typeface="Century Gothic" pitchFamily="34" charset="0"/>
              </a:rPr>
              <a:t>Knows</a:t>
            </a:r>
            <a:endParaRPr lang="en-US" sz="1400" b="1" dirty="0">
              <a:solidFill>
                <a:schemeClr val="tx1">
                  <a:lumMod val="85000"/>
                  <a:lumOff val="15000"/>
                </a:schemeClr>
              </a:solidFill>
              <a:latin typeface="Century Gothic" pitchFamily="34" charset="0"/>
            </a:endParaRPr>
          </a:p>
        </p:txBody>
      </p:sp>
      <p:sp>
        <p:nvSpPr>
          <p:cNvPr id="57" name="TextBox 56"/>
          <p:cNvSpPr txBox="1"/>
          <p:nvPr/>
        </p:nvSpPr>
        <p:spPr>
          <a:xfrm>
            <a:off x="4216447" y="1408709"/>
            <a:ext cx="1098956" cy="541687"/>
          </a:xfrm>
          <a:prstGeom prst="rect">
            <a:avLst/>
          </a:prstGeom>
          <a:noFill/>
        </p:spPr>
        <p:txBody>
          <a:bodyPr wrap="square" lIns="101775" tIns="50888" rIns="101775" bIns="50888" rtlCol="0">
            <a:spAutoFit/>
          </a:bodyPr>
          <a:lstStyle/>
          <a:p>
            <a:r>
              <a:rPr lang="en-US" sz="1400" b="1" dirty="0">
                <a:solidFill>
                  <a:schemeClr val="tx1">
                    <a:lumMod val="85000"/>
                    <a:lumOff val="15000"/>
                  </a:schemeClr>
                </a:solidFill>
                <a:latin typeface="Century Gothic" pitchFamily="34" charset="0"/>
              </a:rPr>
              <a:t>     15</a:t>
            </a:r>
          </a:p>
          <a:p>
            <a:r>
              <a:rPr lang="en-US" sz="1400" b="1" dirty="0">
                <a:solidFill>
                  <a:schemeClr val="tx1">
                    <a:lumMod val="85000"/>
                    <a:lumOff val="15000"/>
                  </a:schemeClr>
                </a:solidFill>
                <a:latin typeface="Century Gothic" pitchFamily="34" charset="0"/>
              </a:rPr>
              <a:t>Minutes</a:t>
            </a:r>
            <a:endParaRPr lang="en-US" sz="1400" b="1" dirty="0">
              <a:solidFill>
                <a:schemeClr val="tx1">
                  <a:lumMod val="85000"/>
                  <a:lumOff val="15000"/>
                </a:schemeClr>
              </a:solidFill>
              <a:latin typeface="Century Gothic" pitchFamily="34" charset="0"/>
            </a:endParaRPr>
          </a:p>
        </p:txBody>
      </p:sp>
      <p:sp>
        <p:nvSpPr>
          <p:cNvPr id="58" name="TextBox 57"/>
          <p:cNvSpPr txBox="1"/>
          <p:nvPr/>
        </p:nvSpPr>
        <p:spPr>
          <a:xfrm>
            <a:off x="483570" y="5576004"/>
            <a:ext cx="2896545" cy="321627"/>
          </a:xfrm>
          <a:prstGeom prst="rect">
            <a:avLst/>
          </a:prstGeom>
          <a:noFill/>
        </p:spPr>
        <p:txBody>
          <a:bodyPr wrap="square" lIns="101775" tIns="50888" rIns="101775" bIns="50888" rtlCol="0">
            <a:spAutoFit/>
          </a:bodyPr>
          <a:lstStyle/>
          <a:p>
            <a:r>
              <a:rPr lang="en-US" sz="1400" b="1" dirty="0">
                <a:solidFill>
                  <a:schemeClr val="tx1">
                    <a:lumMod val="85000"/>
                    <a:lumOff val="15000"/>
                  </a:schemeClr>
                </a:solidFill>
                <a:latin typeface="Century Gothic" pitchFamily="34" charset="0"/>
              </a:rPr>
              <a:t>Assessment</a:t>
            </a:r>
            <a:endParaRPr lang="en-US" sz="1400" b="1" dirty="0">
              <a:solidFill>
                <a:schemeClr val="tx1">
                  <a:lumMod val="85000"/>
                  <a:lumOff val="15000"/>
                </a:schemeClr>
              </a:solidFill>
              <a:latin typeface="Century Gothic" pitchFamily="34" charset="0"/>
            </a:endParaRPr>
          </a:p>
        </p:txBody>
      </p:sp>
      <p:sp>
        <p:nvSpPr>
          <p:cNvPr id="64" name="TextBox 63"/>
          <p:cNvSpPr txBox="1"/>
          <p:nvPr/>
        </p:nvSpPr>
        <p:spPr>
          <a:xfrm>
            <a:off x="4217671" y="5586903"/>
            <a:ext cx="1098956" cy="541687"/>
          </a:xfrm>
          <a:prstGeom prst="rect">
            <a:avLst/>
          </a:prstGeom>
          <a:noFill/>
        </p:spPr>
        <p:txBody>
          <a:bodyPr wrap="square" lIns="101775" tIns="50888" rIns="101775" bIns="50888" rtlCol="0">
            <a:spAutoFit/>
          </a:bodyPr>
          <a:lstStyle/>
          <a:p>
            <a:r>
              <a:rPr lang="en-US" sz="1400" b="1" dirty="0">
                <a:solidFill>
                  <a:schemeClr val="tx1">
                    <a:lumMod val="85000"/>
                    <a:lumOff val="15000"/>
                  </a:schemeClr>
                </a:solidFill>
                <a:latin typeface="Century Gothic" pitchFamily="34" charset="0"/>
              </a:rPr>
              <a:t>     10 Minutes</a:t>
            </a:r>
            <a:endParaRPr lang="en-US" sz="1400" b="1" dirty="0">
              <a:solidFill>
                <a:schemeClr val="tx1">
                  <a:lumMod val="85000"/>
                  <a:lumOff val="15000"/>
                </a:schemeClr>
              </a:solidFill>
              <a:latin typeface="Century Gothic" pitchFamily="34" charset="0"/>
            </a:endParaRPr>
          </a:p>
        </p:txBody>
      </p:sp>
      <p:pic>
        <p:nvPicPr>
          <p:cNvPr id="22" name="Picture 21" descr="Check 32x32.png"/>
          <p:cNvPicPr>
            <a:picLocks noChangeAspect="1"/>
          </p:cNvPicPr>
          <p:nvPr/>
        </p:nvPicPr>
        <p:blipFill>
          <a:blip r:embed="rId2" cstate="print"/>
          <a:stretch>
            <a:fillRect/>
          </a:stretch>
        </p:blipFill>
        <p:spPr>
          <a:xfrm>
            <a:off x="256859" y="5558889"/>
            <a:ext cx="304800" cy="304800"/>
          </a:xfrm>
          <a:prstGeom prst="rect">
            <a:avLst/>
          </a:prstGeom>
        </p:spPr>
      </p:pic>
      <p:pic>
        <p:nvPicPr>
          <p:cNvPr id="28" name="Picture 27" descr="CitizenSchools.BW.jpg"/>
          <p:cNvPicPr>
            <a:picLocks noChangeAspect="1"/>
          </p:cNvPicPr>
          <p:nvPr/>
        </p:nvPicPr>
        <p:blipFill>
          <a:blip r:embed="rId3" cstate="print"/>
          <a:stretch>
            <a:fillRect/>
          </a:stretch>
        </p:blipFill>
        <p:spPr>
          <a:xfrm>
            <a:off x="5253230" y="239493"/>
            <a:ext cx="2290571" cy="634049"/>
          </a:xfrm>
          <a:prstGeom prst="rect">
            <a:avLst/>
          </a:prstGeom>
        </p:spPr>
      </p:pic>
      <p:cxnSp>
        <p:nvCxnSpPr>
          <p:cNvPr id="29" name="Straight Connector 28"/>
          <p:cNvCxnSpPr/>
          <p:nvPr/>
        </p:nvCxnSpPr>
        <p:spPr>
          <a:xfrm>
            <a:off x="236303" y="1694492"/>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5257813" y="1250964"/>
            <a:ext cx="2293707" cy="4092575"/>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775" tIns="50888" rIns="101775" bIns="50888" rtlCol="0" anchor="ctr"/>
          <a:lstStyle/>
          <a:p>
            <a:pPr algn="ctr"/>
            <a:endParaRPr lang="en-US"/>
          </a:p>
        </p:txBody>
      </p:sp>
      <p:cxnSp>
        <p:nvCxnSpPr>
          <p:cNvPr id="31" name="Straight Connector 30"/>
          <p:cNvCxnSpPr/>
          <p:nvPr/>
        </p:nvCxnSpPr>
        <p:spPr>
          <a:xfrm>
            <a:off x="236303" y="5872685"/>
            <a:ext cx="4913549"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5257813" y="5464175"/>
            <a:ext cx="2293707" cy="4362450"/>
          </a:xfrm>
          <a:prstGeom prst="rect">
            <a:avLst/>
          </a:prstGeom>
          <a:solidFill>
            <a:srgbClr val="E6E6E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775" tIns="50888" rIns="101775" bIns="50888" rtlCol="0" anchor="ctr"/>
          <a:lstStyle/>
          <a:p>
            <a:pPr algn="ctr"/>
            <a:endParaRPr lang="en-US"/>
          </a:p>
        </p:txBody>
      </p:sp>
      <p:sp>
        <p:nvSpPr>
          <p:cNvPr id="33" name="TextBox 32"/>
          <p:cNvSpPr txBox="1"/>
          <p:nvPr/>
        </p:nvSpPr>
        <p:spPr>
          <a:xfrm>
            <a:off x="5366171" y="5580631"/>
            <a:ext cx="1809751" cy="321627"/>
          </a:xfrm>
          <a:prstGeom prst="rect">
            <a:avLst/>
          </a:prstGeom>
          <a:noFill/>
        </p:spPr>
        <p:txBody>
          <a:bodyPr wrap="square" lIns="101775" tIns="50888" rIns="101775" bIns="50888" rtlCol="0">
            <a:spAutoFit/>
          </a:bodyPr>
          <a:lstStyle/>
          <a:p>
            <a:r>
              <a:rPr lang="en-US" sz="1400" b="1" dirty="0">
                <a:solidFill>
                  <a:schemeClr val="tx1">
                    <a:lumMod val="65000"/>
                    <a:lumOff val="35000"/>
                  </a:schemeClr>
                </a:solidFill>
                <a:latin typeface="Century Gothic" pitchFamily="34" charset="0"/>
              </a:rPr>
              <a:t>Future Plans</a:t>
            </a:r>
            <a:endParaRPr lang="en-US" sz="1400" b="1" dirty="0">
              <a:solidFill>
                <a:schemeClr val="tx1">
                  <a:lumMod val="65000"/>
                  <a:lumOff val="35000"/>
                </a:schemeClr>
              </a:solidFill>
              <a:latin typeface="Century Gothic" pitchFamily="34" charset="0"/>
            </a:endParaRPr>
          </a:p>
        </p:txBody>
      </p:sp>
      <p:pic>
        <p:nvPicPr>
          <p:cNvPr id="34" name="Picture 33" descr="Alert alt 32x32.png"/>
          <p:cNvPicPr>
            <a:picLocks noChangeAspect="1"/>
          </p:cNvPicPr>
          <p:nvPr/>
        </p:nvPicPr>
        <p:blipFill>
          <a:blip r:embed="rId4" cstate="print"/>
          <a:stretch>
            <a:fillRect/>
          </a:stretch>
        </p:blipFill>
        <p:spPr>
          <a:xfrm>
            <a:off x="6972739" y="1290959"/>
            <a:ext cx="465763" cy="465761"/>
          </a:xfrm>
          <a:prstGeom prst="rect">
            <a:avLst/>
          </a:prstGeom>
        </p:spPr>
      </p:pic>
      <p:sp>
        <p:nvSpPr>
          <p:cNvPr id="35" name="TextBox 34"/>
          <p:cNvSpPr txBox="1"/>
          <p:nvPr/>
        </p:nvSpPr>
        <p:spPr>
          <a:xfrm>
            <a:off x="5360039" y="1405310"/>
            <a:ext cx="1809751" cy="321627"/>
          </a:xfrm>
          <a:prstGeom prst="rect">
            <a:avLst/>
          </a:prstGeom>
          <a:noFill/>
        </p:spPr>
        <p:txBody>
          <a:bodyPr wrap="square" lIns="101775" tIns="50888" rIns="101775" bIns="50888" rtlCol="0">
            <a:spAutoFit/>
          </a:bodyPr>
          <a:lstStyle/>
          <a:p>
            <a:r>
              <a:rPr lang="en-US" sz="1400" b="1" dirty="0">
                <a:solidFill>
                  <a:schemeClr val="tx1">
                    <a:lumMod val="65000"/>
                    <a:lumOff val="35000"/>
                  </a:schemeClr>
                </a:solidFill>
                <a:latin typeface="Century Gothic" pitchFamily="34" charset="0"/>
              </a:rPr>
              <a:t>Field Tips</a:t>
            </a:r>
            <a:endParaRPr lang="en-US" sz="1400" b="1" dirty="0">
              <a:solidFill>
                <a:schemeClr val="tx1">
                  <a:lumMod val="65000"/>
                  <a:lumOff val="35000"/>
                </a:schemeClr>
              </a:solidFill>
              <a:latin typeface="Century Gothic" pitchFamily="34" charset="0"/>
            </a:endParaRPr>
          </a:p>
        </p:txBody>
      </p:sp>
      <p:pic>
        <p:nvPicPr>
          <p:cNvPr id="36" name="Picture 35" descr="Calendar 32x32.png"/>
          <p:cNvPicPr>
            <a:picLocks noChangeAspect="1"/>
          </p:cNvPicPr>
          <p:nvPr/>
        </p:nvPicPr>
        <p:blipFill>
          <a:blip r:embed="rId5" cstate="print"/>
          <a:stretch>
            <a:fillRect/>
          </a:stretch>
        </p:blipFill>
        <p:spPr>
          <a:xfrm>
            <a:off x="6990708" y="5541602"/>
            <a:ext cx="414392" cy="414392"/>
          </a:xfrm>
          <a:prstGeom prst="rect">
            <a:avLst/>
          </a:prstGeom>
        </p:spPr>
      </p:pic>
      <p:sp>
        <p:nvSpPr>
          <p:cNvPr id="19" name="TextBox 18"/>
          <p:cNvSpPr txBox="1"/>
          <p:nvPr/>
        </p:nvSpPr>
        <p:spPr>
          <a:xfrm>
            <a:off x="148407" y="6007692"/>
            <a:ext cx="4903096" cy="2979277"/>
          </a:xfrm>
          <a:prstGeom prst="rect">
            <a:avLst/>
          </a:prstGeom>
          <a:noFill/>
        </p:spPr>
        <p:txBody>
          <a:bodyPr wrap="square" lIns="101775" tIns="50888" rIns="101775" bIns="50888" rtlCol="0">
            <a:spAutoFit/>
          </a:bodyPr>
          <a:lstStyle/>
          <a:p>
            <a:pPr>
              <a:buFont typeface="Wingdings" pitchFamily="2" charset="2"/>
              <a:buChar char="§"/>
            </a:pPr>
            <a:r>
              <a:rPr lang="en-US" sz="1100" b="1" dirty="0">
                <a:solidFill>
                  <a:schemeClr val="tx1">
                    <a:lumMod val="85000"/>
                    <a:lumOff val="15000"/>
                  </a:schemeClr>
                </a:solidFill>
                <a:latin typeface="Century Gothic" pitchFamily="34" charset="0"/>
              </a:rPr>
              <a:t> Teach Back / Exit Ticket: </a:t>
            </a:r>
            <a:r>
              <a:rPr lang="en-US" sz="1100" i="1" dirty="0">
                <a:solidFill>
                  <a:schemeClr val="tx1">
                    <a:lumMod val="85000"/>
                    <a:lumOff val="15000"/>
                  </a:schemeClr>
                </a:solidFill>
                <a:latin typeface="Century Gothic" pitchFamily="34" charset="0"/>
              </a:rPr>
              <a:t> </a:t>
            </a:r>
            <a:r>
              <a:rPr lang="en-US" sz="1100" dirty="0">
                <a:solidFill>
                  <a:schemeClr val="tx1">
                    <a:lumMod val="85000"/>
                    <a:lumOff val="15000"/>
                  </a:schemeClr>
                </a:solidFill>
                <a:latin typeface="Century Gothic" pitchFamily="34" charset="0"/>
              </a:rPr>
              <a:t>The assessment for this class will be an exit ticket that summarizes the unit, teams and challenge. It ensures students know both their tasks and the purpose of the activities. a general exit ticket is attached at the end of this lesson plan, it will have to be customized based on the year’s challenge`.</a:t>
            </a:r>
            <a:endParaRPr lang="en-US" sz="1100" b="1" dirty="0">
              <a:solidFill>
                <a:schemeClr val="tx1">
                  <a:lumMod val="85000"/>
                  <a:lumOff val="15000"/>
                </a:schemeClr>
              </a:solidFill>
              <a:latin typeface="Century Gothic" pitchFamily="34" charset="0"/>
            </a:endParaRPr>
          </a:p>
          <a:p>
            <a:endParaRPr lang="en-US" sz="1100" b="1" dirty="0">
              <a:solidFill>
                <a:schemeClr val="tx1">
                  <a:lumMod val="85000"/>
                  <a:lumOff val="15000"/>
                </a:schemeClr>
              </a:solidFill>
              <a:latin typeface="Century Gothic" pitchFamily="34" charset="0"/>
            </a:endParaRPr>
          </a:p>
          <a:p>
            <a:pPr>
              <a:buFont typeface="Wingdings" pitchFamily="2" charset="2"/>
              <a:buChar char="§"/>
            </a:pPr>
            <a:r>
              <a:rPr lang="en-US" sz="1100" b="1" dirty="0">
                <a:solidFill>
                  <a:schemeClr val="tx1">
                    <a:lumMod val="85000"/>
                    <a:lumOff val="15000"/>
                  </a:schemeClr>
                </a:solidFill>
                <a:latin typeface="Century Gothic" pitchFamily="34" charset="0"/>
              </a:rPr>
              <a:t> Key Questions:</a:t>
            </a:r>
            <a:r>
              <a:rPr lang="en-US" sz="1100" i="1" dirty="0">
                <a:solidFill>
                  <a:schemeClr val="tx1">
                    <a:lumMod val="85000"/>
                    <a:lumOff val="15000"/>
                  </a:schemeClr>
                </a:solidFill>
                <a:latin typeface="Century Gothic" pitchFamily="34" charset="0"/>
              </a:rPr>
              <a:t>  </a:t>
            </a:r>
            <a:r>
              <a:rPr lang="en-US" sz="1100" dirty="0">
                <a:solidFill>
                  <a:schemeClr val="tx1">
                    <a:lumMod val="85000"/>
                    <a:lumOff val="15000"/>
                  </a:schemeClr>
                </a:solidFill>
                <a:latin typeface="Century Gothic" pitchFamily="34" charset="0"/>
              </a:rPr>
              <a:t>What do you think will be the most difficult part of </a:t>
            </a:r>
            <a:r>
              <a:rPr lang="en-US" sz="1100" dirty="0">
                <a:solidFill>
                  <a:schemeClr val="tx1">
                    <a:lumMod val="85000"/>
                    <a:lumOff val="15000"/>
                  </a:schemeClr>
                </a:solidFill>
                <a:latin typeface="Century Gothic" pitchFamily="34" charset="0"/>
              </a:rPr>
              <a:t>the challenge? This question is for your own use, to see if there are any common concerns across the class and to prepare you for the future weeks.</a:t>
            </a:r>
            <a:endParaRPr lang="en-US" sz="1100" b="1" dirty="0">
              <a:solidFill>
                <a:schemeClr val="tx1">
                  <a:lumMod val="85000"/>
                  <a:lumOff val="15000"/>
                </a:schemeClr>
              </a:solidFill>
              <a:latin typeface="Century Gothic" pitchFamily="34" charset="0"/>
            </a:endParaRPr>
          </a:p>
          <a:p>
            <a:pPr>
              <a:buFont typeface="Wingdings" pitchFamily="2" charset="2"/>
              <a:buChar char="§"/>
            </a:pPr>
            <a:endParaRPr lang="en-US" sz="1100" b="1" dirty="0">
              <a:solidFill>
                <a:schemeClr val="tx1">
                  <a:lumMod val="85000"/>
                  <a:lumOff val="15000"/>
                </a:schemeClr>
              </a:solidFill>
              <a:latin typeface="Century Gothic" pitchFamily="34" charset="0"/>
            </a:endParaRPr>
          </a:p>
          <a:p>
            <a:pPr>
              <a:buFont typeface="Wingdings" pitchFamily="2" charset="2"/>
              <a:buChar char="§"/>
            </a:pPr>
            <a:r>
              <a:rPr lang="en-US" sz="1100" b="1" dirty="0">
                <a:solidFill>
                  <a:schemeClr val="tx1">
                    <a:lumMod val="85000"/>
                    <a:lumOff val="15000"/>
                  </a:schemeClr>
                </a:solidFill>
                <a:latin typeface="Century Gothic" pitchFamily="34" charset="0"/>
              </a:rPr>
              <a:t> Demonstration of Mastery: </a:t>
            </a:r>
            <a:r>
              <a:rPr lang="en-US" sz="1100" dirty="0">
                <a:solidFill>
                  <a:schemeClr val="tx1">
                    <a:lumMod val="85000"/>
                    <a:lumOff val="15000"/>
                  </a:schemeClr>
                </a:solidFill>
                <a:latin typeface="Century Gothic" pitchFamily="34" charset="0"/>
              </a:rPr>
              <a:t>Sample question:</a:t>
            </a:r>
            <a:r>
              <a:rPr lang="en-US" sz="1100" i="1" dirty="0">
                <a:solidFill>
                  <a:schemeClr val="tx1">
                    <a:lumMod val="85000"/>
                    <a:lumOff val="15000"/>
                  </a:schemeClr>
                </a:solidFill>
                <a:latin typeface="Century Gothic" pitchFamily="34" charset="0"/>
              </a:rPr>
              <a:t> </a:t>
            </a:r>
            <a:r>
              <a:rPr lang="en-US" sz="1100" dirty="0">
                <a:solidFill>
                  <a:schemeClr val="tx1">
                    <a:lumMod val="85000"/>
                    <a:lumOff val="15000"/>
                  </a:schemeClr>
                </a:solidFill>
                <a:latin typeface="Century Gothic" pitchFamily="34" charset="0"/>
              </a:rPr>
              <a:t>“What is the most critical component of the challenge?”</a:t>
            </a:r>
          </a:p>
          <a:p>
            <a:pPr lvl="1">
              <a:buFont typeface="Wingdings" pitchFamily="2" charset="2"/>
              <a:buChar char="§"/>
            </a:pPr>
            <a:r>
              <a:rPr lang="en-US" sz="1100" dirty="0">
                <a:solidFill>
                  <a:schemeClr val="tx1">
                    <a:lumMod val="85000"/>
                    <a:lumOff val="15000"/>
                  </a:schemeClr>
                </a:solidFill>
                <a:latin typeface="Century Gothic" pitchFamily="34" charset="0"/>
              </a:rPr>
              <a:t>Sample Answer: “The journal is the most critical part as it is a record of our thoughts and process, explaining it to people who were not with us throughout the unit.”</a:t>
            </a:r>
          </a:p>
          <a:p>
            <a:endParaRPr lang="en-US" sz="1100" b="1" dirty="0">
              <a:solidFill>
                <a:schemeClr val="tx1">
                  <a:lumMod val="85000"/>
                  <a:lumOff val="15000"/>
                </a:schemeClr>
              </a:solidFill>
              <a:latin typeface="Century Gothic" pitchFamily="34" charset="0"/>
            </a:endParaRPr>
          </a:p>
        </p:txBody>
      </p:sp>
      <p:pic>
        <p:nvPicPr>
          <p:cNvPr id="20" name="Picture 19" descr="icons square-14.png"/>
          <p:cNvPicPr>
            <a:picLocks noChangeAspect="1"/>
          </p:cNvPicPr>
          <p:nvPr/>
        </p:nvPicPr>
        <p:blipFill>
          <a:blip r:embed="rId6" cstate="print"/>
          <a:stretch>
            <a:fillRect/>
          </a:stretch>
        </p:blipFill>
        <p:spPr>
          <a:xfrm>
            <a:off x="4" y="6"/>
            <a:ext cx="1055914" cy="1121616"/>
          </a:xfrm>
          <a:prstGeom prst="rect">
            <a:avLst/>
          </a:prstGeom>
        </p:spPr>
      </p:pic>
      <p:sp>
        <p:nvSpPr>
          <p:cNvPr id="23" name="TextBox 22"/>
          <p:cNvSpPr txBox="1"/>
          <p:nvPr/>
        </p:nvSpPr>
        <p:spPr>
          <a:xfrm>
            <a:off x="930894" y="305795"/>
            <a:ext cx="3743848" cy="595319"/>
          </a:xfrm>
          <a:prstGeom prst="rect">
            <a:avLst/>
          </a:prstGeom>
          <a:noFill/>
        </p:spPr>
        <p:txBody>
          <a:bodyPr wrap="square" lIns="101775" tIns="50888" rIns="101775" bIns="50888" rtlCol="0">
            <a:spAutoFit/>
          </a:bodyPr>
          <a:lstStyle/>
          <a:p>
            <a:r>
              <a:rPr lang="en-US" sz="1600" b="1" dirty="0">
                <a:solidFill>
                  <a:schemeClr val="tx1">
                    <a:lumMod val="85000"/>
                    <a:lumOff val="15000"/>
                  </a:schemeClr>
                </a:solidFill>
                <a:latin typeface="Century Gothic" pitchFamily="34" charset="0"/>
              </a:rPr>
              <a:t>Apprenticeship</a:t>
            </a:r>
          </a:p>
          <a:p>
            <a:r>
              <a:rPr lang="en-US" sz="1600" b="1" dirty="0">
                <a:solidFill>
                  <a:schemeClr val="tx1">
                    <a:lumMod val="85000"/>
                    <a:lumOff val="15000"/>
                  </a:schemeClr>
                </a:solidFill>
                <a:latin typeface="Century Gothic" pitchFamily="34" charset="0"/>
              </a:rPr>
              <a:t>Tech Challenge/LESSON 1 </a:t>
            </a:r>
            <a:r>
              <a:rPr lang="en-US" sz="1300" dirty="0">
                <a:solidFill>
                  <a:schemeClr val="tx1">
                    <a:lumMod val="85000"/>
                    <a:lumOff val="15000"/>
                  </a:schemeClr>
                </a:solidFill>
                <a:latin typeface="Century Gothic" pitchFamily="34" charset="0"/>
              </a:rPr>
              <a:t>– page 4</a:t>
            </a:r>
            <a:endParaRPr lang="en-US" sz="1300" b="1" dirty="0">
              <a:solidFill>
                <a:schemeClr val="tx1">
                  <a:lumMod val="85000"/>
                  <a:lumOff val="15000"/>
                </a:schemeClr>
              </a:solidFill>
              <a:latin typeface="Century Gothic" pitchFamily="34" charset="0"/>
            </a:endParaRPr>
          </a:p>
        </p:txBody>
      </p:sp>
      <p:sp>
        <p:nvSpPr>
          <p:cNvPr id="25" name="TextBox 24"/>
          <p:cNvSpPr txBox="1"/>
          <p:nvPr/>
        </p:nvSpPr>
        <p:spPr>
          <a:xfrm>
            <a:off x="5386042" y="1862260"/>
            <a:ext cx="2074127" cy="1949429"/>
          </a:xfrm>
          <a:prstGeom prst="rect">
            <a:avLst/>
          </a:prstGeom>
          <a:noFill/>
        </p:spPr>
        <p:txBody>
          <a:bodyPr wrap="square" lIns="101775" tIns="50888" rIns="101775" bIns="50888" rtlCol="0">
            <a:spAutoFit/>
          </a:bodyPr>
          <a:lstStyle/>
          <a:p>
            <a:r>
              <a:rPr lang="en-US" sz="1200" dirty="0"/>
              <a:t>Knows/Need to Knows activities are very useful for planning future lessons, however students sometimes focus on one side of the chart or the other. Prompt them with probing questions about how competition day will go and what everyone’s roles are to help generate ideas. </a:t>
            </a:r>
            <a:endParaRPr lang="en-US" sz="1200" dirty="0"/>
          </a:p>
        </p:txBody>
      </p:sp>
      <p:sp>
        <p:nvSpPr>
          <p:cNvPr id="26" name="TextBox 25"/>
          <p:cNvSpPr txBox="1"/>
          <p:nvPr/>
        </p:nvSpPr>
        <p:spPr>
          <a:xfrm>
            <a:off x="5397194" y="6043965"/>
            <a:ext cx="2074127" cy="660180"/>
          </a:xfrm>
          <a:prstGeom prst="rect">
            <a:avLst/>
          </a:prstGeom>
          <a:noFill/>
        </p:spPr>
        <p:txBody>
          <a:bodyPr wrap="square" lIns="101775" tIns="50888" rIns="101775" bIns="50888" rtlCol="0">
            <a:spAutoFit/>
          </a:bodyPr>
          <a:lstStyle/>
          <a:p>
            <a:r>
              <a:rPr lang="en-US" sz="1200" dirty="0"/>
              <a:t>Next week we will start brainstorming ideas for their solutions to the challenge.  </a:t>
            </a:r>
            <a:endParaRPr lang="en-US" sz="1200" dirty="0"/>
          </a:p>
        </p:txBody>
      </p:sp>
      <p:sp>
        <p:nvSpPr>
          <p:cNvPr id="38" name="TextBox 37"/>
          <p:cNvSpPr txBox="1"/>
          <p:nvPr/>
        </p:nvSpPr>
        <p:spPr>
          <a:xfrm>
            <a:off x="196959" y="1041023"/>
            <a:ext cx="7315201" cy="304699"/>
          </a:xfrm>
          <a:prstGeom prst="rect">
            <a:avLst/>
          </a:prstGeom>
          <a:noFill/>
          <a:ln>
            <a:noFill/>
          </a:ln>
        </p:spPr>
        <p:txBody>
          <a:bodyPr wrap="square" lIns="101775" tIns="50888" rIns="101775" bIns="50888" rtlCol="0">
            <a:spAutoFit/>
          </a:bodyPr>
          <a:lstStyle/>
          <a:p>
            <a:r>
              <a:rPr lang="en-US" sz="1300" dirty="0"/>
              <a:t>Objective: </a:t>
            </a:r>
            <a:r>
              <a:rPr lang="en-US" sz="1300" dirty="0">
                <a:solidFill>
                  <a:schemeClr val="tx1">
                    <a:lumMod val="85000"/>
                    <a:lumOff val="15000"/>
                  </a:schemeClr>
                </a:solidFill>
                <a:latin typeface="Century Gothic" pitchFamily="34" charset="0"/>
              </a:rPr>
              <a:t>Identify steps in a design </a:t>
            </a:r>
            <a:r>
              <a:rPr lang="en-US" sz="1300" dirty="0">
                <a:solidFill>
                  <a:schemeClr val="tx1">
                    <a:lumMod val="85000"/>
                    <a:lumOff val="15000"/>
                  </a:schemeClr>
                </a:solidFill>
                <a:latin typeface="Century Gothic" pitchFamily="34" charset="0"/>
              </a:rPr>
              <a:t>process</a:t>
            </a:r>
            <a:endParaRPr lang="en-US" sz="1300" dirty="0">
              <a:solidFill>
                <a:schemeClr val="tx1">
                  <a:lumMod val="85000"/>
                  <a:lumOff val="15000"/>
                </a:schemeClr>
              </a:solidFill>
              <a:latin typeface="Century Gothic" pitchFamily="34" charset="0"/>
            </a:endParaRPr>
          </a:p>
        </p:txBody>
      </p:sp>
      <p:sp>
        <p:nvSpPr>
          <p:cNvPr id="24" name="TextBox 23"/>
          <p:cNvSpPr txBox="1"/>
          <p:nvPr/>
        </p:nvSpPr>
        <p:spPr>
          <a:xfrm>
            <a:off x="345440" y="1927870"/>
            <a:ext cx="4577080" cy="2302169"/>
          </a:xfrm>
          <a:prstGeom prst="rect">
            <a:avLst/>
          </a:prstGeom>
          <a:noFill/>
        </p:spPr>
        <p:txBody>
          <a:bodyPr wrap="square" lIns="101775" tIns="50888" rIns="101775" bIns="50888" rtlCol="0">
            <a:spAutoFit/>
          </a:bodyPr>
          <a:lstStyle/>
          <a:p>
            <a:pPr>
              <a:buFont typeface="Wingdings" pitchFamily="2" charset="2"/>
              <a:buChar char="§"/>
            </a:pPr>
            <a:r>
              <a:rPr lang="en-US" sz="1100" dirty="0">
                <a:solidFill>
                  <a:schemeClr val="tx1">
                    <a:lumMod val="85000"/>
                    <a:lumOff val="15000"/>
                  </a:schemeClr>
                </a:solidFill>
                <a:latin typeface="Century Gothic" pitchFamily="34" charset="0"/>
              </a:rPr>
              <a:t>As a whole class, perform a know/need to know activity. </a:t>
            </a:r>
          </a:p>
          <a:p>
            <a:pPr>
              <a:buFont typeface="Wingdings" pitchFamily="2" charset="2"/>
              <a:buChar char="§"/>
            </a:pPr>
            <a:r>
              <a:rPr lang="en-US" sz="1100" dirty="0">
                <a:solidFill>
                  <a:schemeClr val="tx1">
                    <a:lumMod val="85000"/>
                    <a:lumOff val="15000"/>
                  </a:schemeClr>
                </a:solidFill>
                <a:latin typeface="Century Gothic" pitchFamily="34" charset="0"/>
              </a:rPr>
              <a:t>On a poster board that you can save and either leave up  or repost during every class, draw a t-chart with two columns, one labeled “Know” and the other “Need to Know.”</a:t>
            </a:r>
          </a:p>
          <a:p>
            <a:pPr>
              <a:buFont typeface="Wingdings" pitchFamily="2" charset="2"/>
              <a:buChar char="§"/>
            </a:pPr>
            <a:r>
              <a:rPr lang="en-US" sz="1100">
                <a:solidFill>
                  <a:schemeClr val="tx1">
                    <a:lumMod val="85000"/>
                    <a:lumOff val="15000"/>
                  </a:schemeClr>
                </a:solidFill>
                <a:latin typeface="Century Gothic" pitchFamily="34" charset="0"/>
              </a:rPr>
              <a:t>Have </a:t>
            </a:r>
            <a:r>
              <a:rPr lang="en-US" sz="1100" dirty="0">
                <a:solidFill>
                  <a:schemeClr val="tx1">
                    <a:lumMod val="85000"/>
                    <a:lumOff val="15000"/>
                  </a:schemeClr>
                </a:solidFill>
                <a:latin typeface="Century Gothic" pitchFamily="34" charset="0"/>
              </a:rPr>
              <a:t>students generate a list of things they already know about the challenge, the rules and their teams. Then have them generate a list of things they need to know in order to successfully complete both the challenge and the unit. </a:t>
            </a:r>
          </a:p>
          <a:p>
            <a:pPr>
              <a:buFont typeface="Wingdings" pitchFamily="2" charset="2"/>
              <a:buChar char="§"/>
            </a:pPr>
            <a:r>
              <a:rPr lang="en-US" sz="1100" dirty="0">
                <a:solidFill>
                  <a:schemeClr val="tx1">
                    <a:lumMod val="85000"/>
                    <a:lumOff val="15000"/>
                  </a:schemeClr>
                </a:solidFill>
                <a:latin typeface="Century Gothic" pitchFamily="34" charset="0"/>
              </a:rPr>
              <a:t>While this activity will be useful in focusing the students thoughts, it will also be useful in guiding the TF’s through the unit as the changing details from year to year will require slightly different expertise. </a:t>
            </a:r>
          </a:p>
          <a:p>
            <a:endParaRPr lang="en-US" sz="1100" dirty="0">
              <a:solidFill>
                <a:schemeClr val="tx1">
                  <a:lumMod val="85000"/>
                  <a:lumOff val="15000"/>
                </a:schemeClr>
              </a:solidFill>
              <a:latin typeface="Century Gothic" pitchFamily="34" charset="0"/>
            </a:endParaRPr>
          </a:p>
        </p:txBody>
      </p:sp>
    </p:spTree>
    <p:extLst>
      <p:ext uri="{BB962C8B-B14F-4D97-AF65-F5344CB8AC3E}">
        <p14:creationId xmlns:p14="http://schemas.microsoft.com/office/powerpoint/2010/main" val="2881010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CS_x0020_Common_x0020_Tags_x002F_TermsTaxHTField0 xmlns="6287b3e7-f6b0-4ae5-8cee-1bb01ef4bdcc">
      <Terms xmlns="http://schemas.microsoft.com/office/infopath/2007/PartnerControls">
        <TermInfo xmlns="http://schemas.microsoft.com/office/infopath/2007/PartnerControls">
          <TermName xmlns="http://schemas.microsoft.com/office/infopath/2007/PartnerControls">Apprenticeships</TermName>
          <TermId xmlns="http://schemas.microsoft.com/office/infopath/2007/PartnerControls">07f0e851-3685-454b-9559-f47983487f37</TermId>
        </TermInfo>
      </Terms>
    </CS_x0020_Common_x0020_Tags_x002F_TermsTaxHTField0>
    <CS_x0020_Program_x0020_YearsTaxHTField0 xmlns="6287b3e7-f6b0-4ae5-8cee-1bb01ef4bdcc">
      <Terms xmlns="http://schemas.microsoft.com/office/infopath/2007/PartnerControls"/>
    </CS_x0020_Program_x0020_YearsTaxHTField0>
    <CS_x0020_SectorsTaxHTField0 xmlns="6287b3e7-f6b0-4ae5-8cee-1bb01ef4bdcc">
      <Terms xmlns="http://schemas.microsoft.com/office/infopath/2007/PartnerControls"/>
    </CS_x0020_SectorsTaxHTField0>
    <TaxCatchAll xmlns="6287b3e7-f6b0-4ae5-8cee-1bb01ef4bdcc">
      <Value>1268</Value>
      <Value>1267</Value>
      <Value>1266</Value>
      <Value>88</Value>
    </TaxCatchAll>
    <_dlc_DocId xmlns="6287b3e7-f6b0-4ae5-8cee-1bb01ef4bdcc">CSDOC-550-20</_dlc_DocId>
    <_dlc_DocIdUrl xmlns="6287b3e7-f6b0-4ae5-8cee-1bb01ef4bdcc">
      <Url>https://wowspace.citizenschools.org/Program/CoreModel/Apprenticeships/_layouts/DocIdRedir.aspx?ID=CSDOC-550-20</Url>
      <Description>CSDOC-550-20</Description>
    </_dlc_DocIdUrl>
    <TaxKeywordTaxHTField xmlns="6287b3e7-f6b0-4ae5-8cee-1bb01ef4bdcc">
      <Terms xmlns="http://schemas.microsoft.com/office/infopath/2007/PartnerControls">
        <TermInfo xmlns="http://schemas.microsoft.com/office/infopath/2007/PartnerControls">
          <TermName xmlns="http://schemas.microsoft.com/office/infopath/2007/PartnerControls">unit plan</TermName>
          <TermId xmlns="http://schemas.microsoft.com/office/infopath/2007/PartnerControls">460c27b2-4f82-4726-8d20-72826924e67c</TermId>
        </TermInfo>
        <TermInfo xmlns="http://schemas.microsoft.com/office/infopath/2007/PartnerControls">
          <TermName xmlns="http://schemas.microsoft.com/office/infopath/2007/PartnerControls">10 week plan</TermName>
          <TermId xmlns="http://schemas.microsoft.com/office/infopath/2007/PartnerControls">8d40743a-1086-46fd-aa61-6ea39b24e3e1</TermId>
        </TermInfo>
        <TermInfo xmlns="http://schemas.microsoft.com/office/infopath/2007/PartnerControls">
          <TermName xmlns="http://schemas.microsoft.com/office/infopath/2007/PartnerControls">unit guide</TermName>
          <TermId xmlns="http://schemas.microsoft.com/office/infopath/2007/PartnerControls">12c0f2d4-0e66-4727-96af-8bf776e36010</TermId>
        </TermInfo>
      </Terms>
    </TaxKeywordTaxHTField>
    <Citizen_x0020_Schools_x0020_Fiscal_x0020_YearsTaxHTField0 xmlns="6287b3e7-f6b0-4ae5-8cee-1bb01ef4bdcc">
      <Terms xmlns="http://schemas.microsoft.com/office/infopath/2007/PartnerControls"/>
    </Citizen_x0020_Schools_x0020_Fiscal_x0020_YearsTaxHTField0>
    <Citizen_x0020_Schools_x0020_LocationsTaxHTField0 xmlns="6287b3e7-f6b0-4ae5-8cee-1bb01ef4bdcc">
      <Terms xmlns="http://schemas.microsoft.com/office/infopath/2007/PartnerControls"/>
    </Citizen_x0020_Schools_x0020_LocationsTaxHTField0>
    <WOW_x0021_s_x0020_and_x0020_Appreciation xmlns="b44b8285-c668-44e8-baa5-55acaa8daa3a">WOW! Planning</WOW_x0021_s_x0020_and_x0020_Appreci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Guide" ma:contentTypeID="0x010100AD4869C60F8A7D4E8A3FD69E07BA1A090025ADE9D4119C3D4198553889549D5BC7" ma:contentTypeVersion="23" ma:contentTypeDescription="" ma:contentTypeScope="" ma:versionID="6b38c6a91ce3529933eadc82a518885d">
  <xsd:schema xmlns:xsd="http://www.w3.org/2001/XMLSchema" xmlns:xs="http://www.w3.org/2001/XMLSchema" xmlns:p="http://schemas.microsoft.com/office/2006/metadata/properties" xmlns:ns2="6287b3e7-f6b0-4ae5-8cee-1bb01ef4bdcc" xmlns:ns3="b44b8285-c668-44e8-baa5-55acaa8daa3a" targetNamespace="http://schemas.microsoft.com/office/2006/metadata/properties" ma:root="true" ma:fieldsID="1b572f9df139739111909673965b6763" ns2:_="" ns3:_="">
    <xsd:import namespace="6287b3e7-f6b0-4ae5-8cee-1bb01ef4bdcc"/>
    <xsd:import namespace="b44b8285-c668-44e8-baa5-55acaa8daa3a"/>
    <xsd:element name="properties">
      <xsd:complexType>
        <xsd:sequence>
          <xsd:element name="documentManagement">
            <xsd:complexType>
              <xsd:all>
                <xsd:element ref="ns2:_dlc_DocId" minOccurs="0"/>
                <xsd:element ref="ns2:_dlc_DocIdUrl" minOccurs="0"/>
                <xsd:element ref="ns2:_dlc_DocIdPersistId" minOccurs="0"/>
                <xsd:element ref="ns2:CS_x0020_Common_x0020_Tags_x002F_TermsTaxHTField0" minOccurs="0"/>
                <xsd:element ref="ns2:TaxCatchAll" minOccurs="0"/>
                <xsd:element ref="ns2:TaxCatchAllLabel" minOccurs="0"/>
                <xsd:element ref="ns2:TaxKeywordTaxHTField" minOccurs="0"/>
                <xsd:element ref="ns2:Citizen_x0020_Schools_x0020_LocationsTaxHTField0" minOccurs="0"/>
                <xsd:element ref="ns2:Citizen_x0020_Schools_x0020_Fiscal_x0020_YearsTaxHTField0" minOccurs="0"/>
                <xsd:element ref="ns2:CS_x0020_Program_x0020_YearsTaxHTField0" minOccurs="0"/>
                <xsd:element ref="ns2:CS_x0020_SectorsTaxHTField0" minOccurs="0"/>
                <xsd:element ref="ns3:WOW_x0021_s_x0020_and_x0020_Appreci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87b3e7-f6b0-4ae5-8cee-1bb01ef4bdc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CS_x0020_Common_x0020_Tags_x002F_TermsTaxHTField0" ma:index="11" ma:taxonomy="true" ma:internalName="CS_x0020_Common_x0020_Tags_x002F_TermsTaxHTField0" ma:taxonomyFieldName="CS_x0020_Common_x0020_Tags_x002F_Terms" ma:displayName="CS Common Tags/Terms" ma:readOnly="false" ma:default="" ma:fieldId="{5c01a5b3-fea9-4436-a2ed-7d5d3e7d45a8}" ma:taxonomyMulti="true" ma:sspId="847af5f0-b8da-4a64-9e1c-ee21569ac3c3" ma:termSetId="93243f08-8381-4c32-91e0-454283077662" ma:anchorId="00000000-0000-0000-0000-000000000000" ma:open="false" ma:isKeyword="false">
      <xsd:complexType>
        <xsd:sequence>
          <xsd:element ref="pc:Terms" minOccurs="0" maxOccurs="1"/>
        </xsd:sequence>
      </xsd:complexType>
    </xsd:element>
    <xsd:element name="TaxCatchAll" ma:index="12" nillable="true" ma:displayName="Taxonomy Catch All Column" ma:description="" ma:hidden="true" ma:list="{95de38fd-ba3a-44bd-89c1-97985fe8657c}" ma:internalName="TaxCatchAll" ma:showField="CatchAllData" ma:web="6287b3e7-f6b0-4ae5-8cee-1bb01ef4bdcc">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description="" ma:hidden="true" ma:list="{95de38fd-ba3a-44bd-89c1-97985fe8657c}" ma:internalName="TaxCatchAllLabel" ma:readOnly="true" ma:showField="CatchAllDataLabel" ma:web="6287b3e7-f6b0-4ae5-8cee-1bb01ef4bdcc">
      <xsd:complexType>
        <xsd:complexContent>
          <xsd:extension base="dms:MultiChoiceLookup">
            <xsd:sequence>
              <xsd:element name="Value" type="dms:Lookup" maxOccurs="unbounded" minOccurs="0" nillable="true"/>
            </xsd:sequence>
          </xsd:extension>
        </xsd:complexContent>
      </xsd:complexType>
    </xsd:element>
    <xsd:element name="TaxKeywordTaxHTField" ma:index="15" nillable="true" ma:taxonomy="true" ma:internalName="TaxKeywordTaxHTField" ma:taxonomyFieldName="TaxKeyword" ma:displayName="Enterprise Keywords" ma:fieldId="{23f27201-bee3-471e-b2e7-b64fd8b7ca38}" ma:taxonomyMulti="true" ma:sspId="d92536e0-5085-47bf-bdc0-44e8aa647434" ma:termSetId="00000000-0000-0000-0000-000000000000" ma:anchorId="00000000-0000-0000-0000-000000000000" ma:open="true" ma:isKeyword="true">
      <xsd:complexType>
        <xsd:sequence>
          <xsd:element ref="pc:Terms" minOccurs="0" maxOccurs="1"/>
        </xsd:sequence>
      </xsd:complexType>
    </xsd:element>
    <xsd:element name="Citizen_x0020_Schools_x0020_LocationsTaxHTField0" ma:index="17" nillable="true" ma:taxonomy="true" ma:internalName="Citizen_x0020_Schools_x0020_LocationsTaxHTField0" ma:taxonomyFieldName="Citizen_x0020_Schools_x0020_Locations" ma:displayName="Citizen Schools Locations" ma:default="" ma:fieldId="{b18fed7c-5554-4316-a5f7-66ca32873c50}" ma:sspId="847af5f0-b8da-4a64-9e1c-ee21569ac3c3" ma:termSetId="0af92092-ec78-4130-b510-601ca3670b89" ma:anchorId="00000000-0000-0000-0000-000000000000" ma:open="false" ma:isKeyword="false">
      <xsd:complexType>
        <xsd:sequence>
          <xsd:element ref="pc:Terms" minOccurs="0" maxOccurs="1"/>
        </xsd:sequence>
      </xsd:complexType>
    </xsd:element>
    <xsd:element name="Citizen_x0020_Schools_x0020_Fiscal_x0020_YearsTaxHTField0" ma:index="19" nillable="true" ma:taxonomy="true" ma:internalName="Citizen_x0020_Schools_x0020_Fiscal_x0020_YearsTaxHTField0" ma:taxonomyFieldName="Citizen_x0020_Schools_x0020_Fiscal_x0020_Years" ma:displayName="CS Fiscal Years" ma:default="" ma:fieldId="{a4e38ef6-d871-443f-b476-997c2f61c538}" ma:sspId="847af5f0-b8da-4a64-9e1c-ee21569ac3c3" ma:termSetId="5ec362f5-e14b-44f9-a604-40a52c5428c3" ma:anchorId="00000000-0000-0000-0000-000000000000" ma:open="false" ma:isKeyword="false">
      <xsd:complexType>
        <xsd:sequence>
          <xsd:element ref="pc:Terms" minOccurs="0" maxOccurs="1"/>
        </xsd:sequence>
      </xsd:complexType>
    </xsd:element>
    <xsd:element name="CS_x0020_Program_x0020_YearsTaxHTField0" ma:index="21" nillable="true" ma:taxonomy="true" ma:internalName="CS_x0020_Program_x0020_YearsTaxHTField0" ma:taxonomyFieldName="CS_x0020_Program_x0020_Years" ma:displayName="CS Program Years" ma:default="" ma:fieldId="{34890df3-fbb3-4145-8450-84827c6c772f}" ma:sspId="847af5f0-b8da-4a64-9e1c-ee21569ac3c3" ma:termSetId="393f6f01-043f-4569-a530-41404a20ddcd" ma:anchorId="00000000-0000-0000-0000-000000000000" ma:open="false" ma:isKeyword="false">
      <xsd:complexType>
        <xsd:sequence>
          <xsd:element ref="pc:Terms" minOccurs="0" maxOccurs="1"/>
        </xsd:sequence>
      </xsd:complexType>
    </xsd:element>
    <xsd:element name="CS_x0020_SectorsTaxHTField0" ma:index="23" nillable="true" ma:taxonomy="true" ma:internalName="CS_x0020_SectorsTaxHTField0" ma:taxonomyFieldName="CS_x0020_Sectors" ma:displayName="CS Sectors" ma:default="" ma:fieldId="{b15335af-32ab-49ff-80a6-b820b075ed89}" ma:sspId="847af5f0-b8da-4a64-9e1c-ee21569ac3c3" ma:termSetId="ed17ae5b-d0d0-4751-aea2-fbd3296d839a"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44b8285-c668-44e8-baa5-55acaa8daa3a" elementFormDefault="qualified">
    <xsd:import namespace="http://schemas.microsoft.com/office/2006/documentManagement/types"/>
    <xsd:import namespace="http://schemas.microsoft.com/office/infopath/2007/PartnerControls"/>
    <xsd:element name="WOW_x0021_s_x0020_and_x0020_Appreciation" ma:index="25" nillable="true" ma:displayName="WOW!s and Appreciation" ma:default="WOW! Planning" ma:format="RadioButtons" ma:internalName="WOW_x0021_s_x0020_and_x0020_Appreciation">
      <xsd:simpleType>
        <xsd:restriction base="dms:Choice">
          <xsd:enumeration value="WOW! Planning"/>
          <xsd:enumeration value="Invitations and Programs"/>
          <xsd:enumeration value="At the WOW!"/>
          <xsd:enumeration value="After the WOW!"/>
          <xsd:enumeration value="Reflection"/>
          <xsd:enumeration value="Appreciation"/>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0BEAF4-5AD9-4572-8315-6C59E2ECB13F}">
  <ds:schemaRefs>
    <ds:schemaRef ds:uri="http://schemas.microsoft.com/sharepoint/events"/>
  </ds:schemaRefs>
</ds:datastoreItem>
</file>

<file path=customXml/itemProps2.xml><?xml version="1.0" encoding="utf-8"?>
<ds:datastoreItem xmlns:ds="http://schemas.openxmlformats.org/officeDocument/2006/customXml" ds:itemID="{74A650C2-1EAF-4C42-A9C4-73DB715FEEE0}">
  <ds:schemaRefs>
    <ds:schemaRef ds:uri="http://purl.org/dc/elements/1.1/"/>
    <ds:schemaRef ds:uri="http://schemas.microsoft.com/office/2006/documentManagement/types"/>
    <ds:schemaRef ds:uri="b44b8285-c668-44e8-baa5-55acaa8daa3a"/>
    <ds:schemaRef ds:uri="http://purl.org/dc/terms/"/>
    <ds:schemaRef ds:uri="http://purl.org/dc/dcmitype/"/>
    <ds:schemaRef ds:uri="http://schemas.openxmlformats.org/package/2006/metadata/core-properties"/>
    <ds:schemaRef ds:uri="http://www.w3.org/XML/1998/namespace"/>
    <ds:schemaRef ds:uri="http://schemas.microsoft.com/office/infopath/2007/PartnerControls"/>
    <ds:schemaRef ds:uri="6287b3e7-f6b0-4ae5-8cee-1bb01ef4bdcc"/>
    <ds:schemaRef ds:uri="http://schemas.microsoft.com/office/2006/metadata/properties"/>
  </ds:schemaRefs>
</ds:datastoreItem>
</file>

<file path=customXml/itemProps3.xml><?xml version="1.0" encoding="utf-8"?>
<ds:datastoreItem xmlns:ds="http://schemas.openxmlformats.org/officeDocument/2006/customXml" ds:itemID="{84FF2071-02BC-4E80-AFA9-4B3B7557CCB6}">
  <ds:schemaRefs>
    <ds:schemaRef ds:uri="http://schemas.microsoft.com/sharepoint/v3/contenttype/forms"/>
  </ds:schemaRefs>
</ds:datastoreItem>
</file>

<file path=customXml/itemProps4.xml><?xml version="1.0" encoding="utf-8"?>
<ds:datastoreItem xmlns:ds="http://schemas.openxmlformats.org/officeDocument/2006/customXml" ds:itemID="{4C9E42C6-4BB6-4FE7-8D86-03B2F3320D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287b3e7-f6b0-4ae5-8cee-1bb01ef4bdcc"/>
    <ds:schemaRef ds:uri="b44b8285-c668-44e8-baa5-55acaa8daa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12160</TotalTime>
  <Words>18549</Words>
  <Application>Microsoft Macintosh PowerPoint</Application>
  <PresentationFormat>Custom</PresentationFormat>
  <Paragraphs>1550</Paragraphs>
  <Slides>63</Slides>
  <Notes>0</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Citizen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dawac</dc:creator>
  <cp:keywords>unit guide; 10 week plan; unit plan</cp:keywords>
  <cp:lastModifiedBy>Matt</cp:lastModifiedBy>
  <cp:revision>238</cp:revision>
  <dcterms:created xsi:type="dcterms:W3CDTF">2010-10-25T18:09:02Z</dcterms:created>
  <dcterms:modified xsi:type="dcterms:W3CDTF">2013-05-27T17:32:00Z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0x010100AD4869C60F8A7D4E8A3FD69E07BA1A090025ADE9D4119C3D4198553889549D5BC7</vt:lpwstr>
  </property>
  <property fmtid="{D5CDD505-2E9C-101B-9397-08002B2CF9AE}" pid="3" name="_dlc_DocIdItemGuid">
    <vt:lpwstr>5891e57f-b779-44a0-9a9c-a9f1e19cd9ae</vt:lpwstr>
  </property>
  <property fmtid="{D5CDD505-2E9C-101B-9397-08002B2CF9AE}" pid="4" name="CS Common Tags/Terms">
    <vt:lpwstr>88;#Apprenticeships|07f0e851-3685-454b-9559-f47983487f37</vt:lpwstr>
  </property>
  <property fmtid="{D5CDD505-2E9C-101B-9397-08002B2CF9AE}" pid="5" name="TaxKeyword">
    <vt:lpwstr>1268;#unit plan|460c27b2-4f82-4726-8d20-72826924e67c;#1267;#10 week plan|8d40743a-1086-46fd-aa61-6ea39b24e3e1;#1266;#unit guide|12c0f2d4-0e66-4727-96af-8bf776e36010</vt:lpwstr>
  </property>
  <property fmtid="{D5CDD505-2E9C-101B-9397-08002B2CF9AE}" pid="6" name="CS Roles">
    <vt:lpwstr/>
  </property>
  <property fmtid="{D5CDD505-2E9C-101B-9397-08002B2CF9AE}" pid="7" name="Phase">
    <vt:lpwstr>Apprenticeship Launch</vt:lpwstr>
  </property>
  <property fmtid="{D5CDD505-2E9C-101B-9397-08002B2CF9AE}" pid="8" name="Launch Catagories">
    <vt:lpwstr>Launch</vt:lpwstr>
  </property>
  <property fmtid="{D5CDD505-2E9C-101B-9397-08002B2CF9AE}" pid="9" name="WOWs &amp; Appreciation Catagories">
    <vt:lpwstr>None</vt:lpwstr>
  </property>
  <property fmtid="{D5CDD505-2E9C-101B-9397-08002B2CF9AE}" pid="10" name="CT-Communication">
    <vt:lpwstr>None</vt:lpwstr>
  </property>
  <property fmtid="{D5CDD505-2E9C-101B-9397-08002B2CF9AE}" pid="11" name="Weeks 1-10 Catagories">
    <vt:lpwstr>None</vt:lpwstr>
  </property>
  <property fmtid="{D5CDD505-2E9C-101B-9397-08002B2CF9AE}" pid="12" name="Order">
    <vt:r8>37700</vt:r8>
  </property>
</Properties>
</file>